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58" r:id="rId5"/>
    <p:sldId id="259" r:id="rId6"/>
    <p:sldId id="260" r:id="rId7"/>
    <p:sldId id="261" r:id="rId8"/>
    <p:sldId id="262" r:id="rId9"/>
    <p:sldId id="263" r:id="rId10"/>
    <p:sldId id="264" r:id="rId11"/>
    <p:sldId id="265" r:id="rId12"/>
    <p:sldId id="266" r:id="rId13"/>
    <p:sldId id="269"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7" r:id="rId29"/>
    <p:sldId id="291" r:id="rId30"/>
    <p:sldId id="288"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04"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14.10.2021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i="1" dirty="0" smtClean="0">
                <a:latin typeface="Comic Sans MS" pitchFamily="66" charset="0"/>
              </a:rPr>
              <a:t>ÇOCUKLARDA ÖZGÜVEN </a:t>
            </a:r>
            <a:endParaRPr lang="tr-TR" b="1" i="1" dirty="0">
              <a:latin typeface="Comic Sans MS" pitchFamily="66" charset="0"/>
            </a:endParaRPr>
          </a:p>
        </p:txBody>
      </p:sp>
      <p:sp>
        <p:nvSpPr>
          <p:cNvPr id="3" name="2 Alt Başlık"/>
          <p:cNvSpPr>
            <a:spLocks noGrp="1"/>
          </p:cNvSpPr>
          <p:nvPr>
            <p:ph type="subTitle" idx="1"/>
          </p:nvPr>
        </p:nvSpPr>
        <p:spPr/>
        <p:txBody>
          <a:bodyPr/>
          <a:lstStyle/>
          <a:p>
            <a:r>
              <a:rPr lang="tr-TR" b="1" i="1" dirty="0" smtClean="0">
                <a:latin typeface="Comic Sans MS" pitchFamily="66" charset="0"/>
              </a:rPr>
              <a:t>ÖĞRETMENLERE ÖNERİLER</a:t>
            </a:r>
            <a:endParaRPr lang="tr-TR" b="1" i="1" dirty="0">
              <a:latin typeface="Comic Sans MS" pitchFamily="66" charset="0"/>
            </a:endParaRPr>
          </a:p>
        </p:txBody>
      </p:sp>
      <p:pic>
        <p:nvPicPr>
          <p:cNvPr id="5" name="Picture 2" descr="C:\Users\rhbrlk\Desktop\973d17e2-8f36-4a80-acbb-928476df16a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0003" y="29278"/>
            <a:ext cx="1403995" cy="14039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Times New Roman" pitchFamily="18" charset="0"/>
                <a:cs typeface="Times New Roman" pitchFamily="18" charset="0"/>
              </a:rPr>
              <a:t/>
            </a:r>
            <a:br>
              <a:rPr lang="tr-TR" b="1" i="1" dirty="0" smtClean="0">
                <a:latin typeface="Times New Roman" pitchFamily="18" charset="0"/>
                <a:cs typeface="Times New Roman" pitchFamily="18" charset="0"/>
              </a:rPr>
            </a:br>
            <a:r>
              <a:rPr lang="tr-TR" b="1" i="1" dirty="0" smtClean="0">
                <a:latin typeface="Times New Roman" pitchFamily="18" charset="0"/>
                <a:cs typeface="Times New Roman" pitchFamily="18" charset="0"/>
              </a:rPr>
              <a:t>Özgüven olmadığında;</a:t>
            </a:r>
            <a:br>
              <a:rPr lang="tr-TR" b="1" i="1" dirty="0" smtClean="0">
                <a:latin typeface="Times New Roman" pitchFamily="18" charset="0"/>
                <a:cs typeface="Times New Roman" pitchFamily="18" charset="0"/>
              </a:rPr>
            </a:b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Özgüven eksikliği yaşayan, kendileri ile barışık olmayan çocuklar:</a:t>
            </a:r>
          </a:p>
          <a:p>
            <a:endParaRPr lang="tr-TR" dirty="0" smtClean="0"/>
          </a:p>
          <a:p>
            <a:r>
              <a:rPr lang="tr-TR" dirty="0" smtClean="0"/>
              <a:t>Arkadaş çevresi içinde de hak </a:t>
            </a:r>
            <a:r>
              <a:rPr lang="tr-TR" dirty="0" err="1" smtClean="0"/>
              <a:t>ettiklerisaygıyı</a:t>
            </a:r>
            <a:r>
              <a:rPr lang="tr-TR" dirty="0" smtClean="0"/>
              <a:t> göremeyebilir ve akranları tarafından kullanılma ihtimalleri olabilir.kendi isteklerini dile getiremeyebilirler.Potansiyellerini gösteremez ve başarısızlık yaşayabilirler.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Times New Roman" pitchFamily="18" charset="0"/>
                <a:cs typeface="Times New Roman" pitchFamily="18" charset="0"/>
              </a:rPr>
              <a:t/>
            </a:r>
            <a:br>
              <a:rPr lang="tr-TR" b="1" i="1" dirty="0" smtClean="0">
                <a:latin typeface="Times New Roman" pitchFamily="18" charset="0"/>
                <a:cs typeface="Times New Roman" pitchFamily="18" charset="0"/>
              </a:rPr>
            </a:br>
            <a:r>
              <a:rPr lang="tr-TR" b="1" i="1" dirty="0" smtClean="0">
                <a:latin typeface="Times New Roman" pitchFamily="18" charset="0"/>
                <a:cs typeface="Times New Roman" pitchFamily="18" charset="0"/>
              </a:rPr>
              <a:t>Özgüven Olmadığında;</a:t>
            </a:r>
            <a:br>
              <a:rPr lang="tr-TR" b="1" i="1" dirty="0" smtClean="0">
                <a:latin typeface="Times New Roman" pitchFamily="18" charset="0"/>
                <a:cs typeface="Times New Roman" pitchFamily="18" charset="0"/>
              </a:rPr>
            </a:b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Sürekli başkalarının onayına ihtiyaç duyan,</a:t>
            </a:r>
          </a:p>
          <a:p>
            <a:r>
              <a:rPr lang="tr-TR" dirty="0" smtClean="0"/>
              <a:t>Sorumluluk almaktan çekinen,</a:t>
            </a:r>
          </a:p>
          <a:p>
            <a:r>
              <a:rPr lang="tr-TR" dirty="0" smtClean="0"/>
              <a:t>Yapması gereken işlerden kaçınan,</a:t>
            </a:r>
          </a:p>
          <a:p>
            <a:r>
              <a:rPr lang="tr-TR" dirty="0" smtClean="0"/>
              <a:t>Kendi kararını veremeyen, kaçamıyorsa içinde bulunduğu durumu gerilim haline getiren BAĞIMLI kişiler olurlar.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4666530"/>
          </a:xfrm>
        </p:spPr>
        <p:txBody>
          <a:bodyPr>
            <a:normAutofit/>
          </a:bodyPr>
          <a:lstStyle/>
          <a:p>
            <a:r>
              <a:rPr lang="tr-TR" sz="4000" b="1" i="1" dirty="0" smtClean="0">
                <a:latin typeface="Times New Roman" pitchFamily="18" charset="0"/>
                <a:cs typeface="Times New Roman" pitchFamily="18" charset="0"/>
              </a:rPr>
              <a:t/>
            </a:r>
            <a:br>
              <a:rPr lang="tr-TR" sz="4000" b="1" i="1" dirty="0" smtClean="0">
                <a:latin typeface="Times New Roman" pitchFamily="18" charset="0"/>
                <a:cs typeface="Times New Roman" pitchFamily="18" charset="0"/>
              </a:rPr>
            </a:br>
            <a:r>
              <a:rPr lang="tr-TR" sz="4000" b="1" i="1" dirty="0" smtClean="0">
                <a:latin typeface="Times New Roman" pitchFamily="18" charset="0"/>
                <a:cs typeface="Times New Roman" pitchFamily="18" charset="0"/>
              </a:rPr>
              <a:t>ÖZGÜVENİ YÜKSEK ÇOCUKLAR İÇİN ÖĞRETMENLER NE YAPABİLİR?</a:t>
            </a:r>
            <a:endParaRPr lang="tr-TR" sz="4000" b="1" i="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i="1" dirty="0" smtClean="0">
                <a:latin typeface="Times New Roman" pitchFamily="18" charset="0"/>
                <a:cs typeface="Times New Roman" pitchFamily="18" charset="0"/>
              </a:rPr>
              <a:t>Sinirli Olmanızdan Sorumlu Olduğunu (DOĞRU) İfade Etmek</a:t>
            </a:r>
            <a:endParaRPr lang="tr-TR" sz="32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Prof. Dr. Thomas </a:t>
            </a:r>
            <a:r>
              <a:rPr lang="tr-TR" dirty="0" err="1" smtClean="0"/>
              <a:t>Gordon'un</a:t>
            </a:r>
            <a:r>
              <a:rPr lang="tr-TR" dirty="0" smtClean="0"/>
              <a:t> önerdiği en basit mesaj "Ben" mesajıdır. "Sen kötü bir çocuksun!" ya da "Sen aptalsın!" yerine, "Sen böyle yaptığında, ben / hissediyorum","Sen oyuncaklarını attığında kendimi sinirli hissediyorum. Ona gerçekten zarar verebilirdin"</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i="1" dirty="0" smtClean="0">
                <a:latin typeface="Times New Roman" pitchFamily="18" charset="0"/>
                <a:cs typeface="Times New Roman" pitchFamily="18" charset="0"/>
              </a:rPr>
              <a:t>Dinlemeyi Öğrenmek</a:t>
            </a:r>
            <a:endParaRPr lang="tr-TR" sz="40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smtClean="0"/>
              <a:t>Çocukların duyguları, gözlemleri ve algıladıkları dinlenmeye değerdir ve böyle yapmak çocukların öz saygılarını artırmaktadır.</a:t>
            </a:r>
          </a:p>
          <a:p>
            <a:endParaRPr lang="tr-TR" sz="2400" dirty="0" smtClean="0"/>
          </a:p>
          <a:p>
            <a:r>
              <a:rPr lang="tr-TR" sz="2400" dirty="0" smtClean="0"/>
              <a:t>Size bir şeyler söylemek istediğinde, gerçekten ona zaman ayıramayacaksanız uygun olmadığınızı ve ne zaman uygun olacağınızı söyleyin.</a:t>
            </a:r>
            <a:endParaRPr lang="tr-T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i="1" dirty="0" smtClean="0">
                <a:latin typeface="Times New Roman" pitchFamily="18" charset="0"/>
                <a:cs typeface="Times New Roman" pitchFamily="18" charset="0"/>
              </a:rPr>
              <a:t>Sorumluluk Verme</a:t>
            </a:r>
            <a:endParaRPr lang="tr-TR" sz="40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smtClean="0"/>
              <a:t>Ve çocuklarımıza sorumluluklar verelim lütfen! Kendisine güvenilip sorumluluk verilen çocuklar kendilerini yararlı ve önemli hissederler.</a:t>
            </a:r>
          </a:p>
          <a:p>
            <a:endParaRPr lang="tr-TR" sz="2400" dirty="0" smtClean="0"/>
          </a:p>
          <a:p>
            <a:r>
              <a:rPr lang="tr-TR" sz="2400" dirty="0" smtClean="0"/>
              <a:t>Sadece çok özel yetenek yada başarılarına değil her şeyine değer verdiğimizi ve taktir ettiğimizi</a:t>
            </a:r>
          </a:p>
          <a:p>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i="1" dirty="0" smtClean="0">
                <a:latin typeface="Times New Roman" pitchFamily="18" charset="0"/>
                <a:cs typeface="Times New Roman" pitchFamily="18" charset="0"/>
              </a:rPr>
              <a:t>OLUMSUZ BEKLENTİÇİNDE OLMAMAK</a:t>
            </a:r>
            <a:endParaRPr lang="tr-TR" sz="32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i="1" dirty="0" smtClean="0">
                <a:solidFill>
                  <a:srgbClr val="FF0000"/>
                </a:solidFill>
              </a:rPr>
              <a:t>Eğer yapabileceğini düşünüyorsan yapabilirsin, eğer yapamayacağını düşünürsen haklısın.</a:t>
            </a:r>
          </a:p>
          <a:p>
            <a:pPr algn="just"/>
            <a:endParaRPr lang="tr-TR" dirty="0" smtClean="0">
              <a:solidFill>
                <a:schemeClr val="hlink"/>
              </a:solidFill>
            </a:endParaRPr>
          </a:p>
          <a:p>
            <a:pPr algn="just">
              <a:buFont typeface="Wingdings" pitchFamily="2" charset="2"/>
              <a:buNone/>
            </a:pPr>
            <a:r>
              <a:rPr lang="tr-TR" dirty="0" smtClean="0">
                <a:solidFill>
                  <a:schemeClr val="hlink"/>
                </a:solidFill>
              </a:rPr>
              <a:t>       </a:t>
            </a:r>
            <a:r>
              <a:rPr lang="tr-TR" dirty="0" smtClean="0"/>
              <a:t>Öğrencinize bir iş veriyorsunuz ve bu işi onun zaten başarabileceğine inanmıyorsunuz, böyle bir durumda çocuk o işi yapamayacaktır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latin typeface="Times New Roman" pitchFamily="18" charset="0"/>
                <a:cs typeface="Times New Roman" pitchFamily="18" charset="0"/>
              </a:rPr>
              <a:t>Çifte Standart:</a:t>
            </a:r>
            <a:endParaRPr lang="tr-TR" sz="4000"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2400" dirty="0" smtClean="0">
                <a:latin typeface="Times New Roman" pitchFamily="18" charset="0"/>
                <a:cs typeface="Times New Roman" pitchFamily="18" charset="0"/>
              </a:rPr>
              <a:t>Büyükler değişik hak ve ayrıcalıklara sahip olduğunu düşünürler. Yanlış olduğunu düşündükleri şeylerin çocuklar tarafından yapılmasını istemezler ama kendileri büyük oldukları için yapabileceklerini düşünürler.</a:t>
            </a:r>
          </a:p>
          <a:p>
            <a:pPr algn="just"/>
            <a:endParaRPr lang="tr-TR" sz="2400" dirty="0" smtClean="0">
              <a:latin typeface="Times New Roman" pitchFamily="18" charset="0"/>
              <a:cs typeface="Times New Roman" pitchFamily="18" charset="0"/>
            </a:endParaRPr>
          </a:p>
          <a:p>
            <a:pPr algn="just"/>
            <a:endParaRPr lang="tr-TR" sz="2400" dirty="0" smtClean="0">
              <a:latin typeface="Times New Roman" pitchFamily="18" charset="0"/>
              <a:cs typeface="Times New Roman" pitchFamily="18" charset="0"/>
            </a:endParaRPr>
          </a:p>
          <a:p>
            <a:r>
              <a:rPr lang="tr-TR" sz="2400" dirty="0" smtClean="0">
                <a:latin typeface="Times New Roman" pitchFamily="18" charset="0"/>
                <a:cs typeface="Times New Roman" pitchFamily="18" charset="0"/>
              </a:rPr>
              <a:t>Unutulmamalıdır ki çocuk söylediklerimizi değil yaptıklarımızı öğrenir.</a:t>
            </a:r>
          </a:p>
          <a:p>
            <a:endParaRPr lang="tr-TR"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i="1" dirty="0" smtClean="0">
                <a:latin typeface="Times New Roman" pitchFamily="18" charset="0"/>
                <a:cs typeface="Times New Roman" pitchFamily="18" charset="0"/>
              </a:rPr>
              <a:t>Öğretim Yoluyla Özgüven Geliştirme</a:t>
            </a:r>
            <a:endParaRPr lang="tr-TR" sz="32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smtClean="0"/>
              <a:t>Öğrencilerin özgüvenleri psikolojik danışma ve drama yöntemiyle geliştirilebilir.</a:t>
            </a:r>
          </a:p>
          <a:p>
            <a:endParaRPr lang="tr-TR" sz="2400" dirty="0" smtClean="0"/>
          </a:p>
          <a:p>
            <a:pPr>
              <a:buNone/>
            </a:pPr>
            <a:endParaRPr lang="tr-TR" sz="2400" dirty="0" smtClean="0"/>
          </a:p>
          <a:p>
            <a:r>
              <a:rPr lang="tr-TR" sz="2400" dirty="0" smtClean="0"/>
              <a:t>Ayrıca öğretmenler de öğretim teknikleri ve öğrencilerle kuracakları ilişkiler ile öğrencilerin özgüvenlerini geliştirebilir. </a:t>
            </a:r>
          </a:p>
          <a:p>
            <a:endParaRPr lang="tr-T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i="1" dirty="0" smtClean="0">
                <a:latin typeface="Times New Roman" pitchFamily="18" charset="0"/>
                <a:cs typeface="Times New Roman" pitchFamily="18" charset="0"/>
              </a:rPr>
              <a:t>Kaliteli Bir Öğretmen Öğrenci Etkileşiminde Olması Gerekenler</a:t>
            </a:r>
            <a:endParaRPr lang="tr-TR" sz="32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solidFill>
                  <a:srgbClr val="FF0000"/>
                </a:solidFill>
              </a:rPr>
              <a:t>Kabul </a:t>
            </a:r>
          </a:p>
          <a:p>
            <a:endParaRPr lang="tr-TR" dirty="0" smtClean="0">
              <a:solidFill>
                <a:srgbClr val="FF0000"/>
              </a:solidFill>
            </a:endParaRPr>
          </a:p>
          <a:p>
            <a:r>
              <a:rPr lang="tr-TR" dirty="0" smtClean="0">
                <a:solidFill>
                  <a:srgbClr val="FF0000"/>
                </a:solidFill>
              </a:rPr>
              <a:t>İçtenlik </a:t>
            </a:r>
          </a:p>
          <a:p>
            <a:endParaRPr lang="tr-TR" dirty="0" smtClean="0">
              <a:solidFill>
                <a:srgbClr val="FF0000"/>
              </a:solidFill>
            </a:endParaRPr>
          </a:p>
          <a:p>
            <a:r>
              <a:rPr lang="tr-TR" dirty="0" smtClean="0">
                <a:solidFill>
                  <a:srgbClr val="FF0000"/>
                </a:solidFill>
              </a:rPr>
              <a:t>Empati</a:t>
            </a:r>
          </a:p>
          <a:p>
            <a:endParaRPr lang="tr-TR"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3600" b="1" i="1" dirty="0" smtClean="0">
                <a:latin typeface="Times New Roman" pitchFamily="18" charset="0"/>
                <a:cs typeface="Times New Roman" pitchFamily="18" charset="0"/>
              </a:rPr>
              <a:t>ÇOCUK YAŞADIĞINI ÖĞRENİR</a:t>
            </a:r>
            <a:endParaRPr lang="tr-TR" sz="3600" b="1" i="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196752"/>
            <a:ext cx="8229600" cy="5661248"/>
          </a:xfrm>
        </p:spPr>
        <p:txBody>
          <a:bodyPr>
            <a:normAutofit fontScale="40000" lnSpcReduction="20000"/>
          </a:bodyPr>
          <a:lstStyle/>
          <a:p>
            <a:pPr algn="ctr">
              <a:lnSpc>
                <a:spcPct val="80000"/>
              </a:lnSpc>
              <a:buFont typeface="Wingdings" pitchFamily="2" charset="2"/>
              <a:buNone/>
            </a:pPr>
            <a:endParaRPr lang="tr-TR" b="1" dirty="0" smtClean="0"/>
          </a:p>
          <a:p>
            <a:pPr algn="ctr">
              <a:lnSpc>
                <a:spcPct val="80000"/>
              </a:lnSpc>
              <a:buFont typeface="Wingdings" pitchFamily="2" charset="2"/>
              <a:buNone/>
            </a:pPr>
            <a:r>
              <a:rPr lang="tr-TR" sz="3500" b="1" dirty="0" smtClean="0"/>
              <a:t>EĞER BİR ÇOCUK SÜREKLİ ELEŞTİRİLMİŞSE,</a:t>
            </a:r>
          </a:p>
          <a:p>
            <a:pPr algn="ctr">
              <a:lnSpc>
                <a:spcPct val="80000"/>
              </a:lnSpc>
              <a:buFont typeface="Wingdings" pitchFamily="2" charset="2"/>
              <a:buNone/>
            </a:pPr>
            <a:r>
              <a:rPr lang="tr-TR" sz="3500" b="1" dirty="0" smtClean="0"/>
              <a:t>                                           </a:t>
            </a:r>
            <a:r>
              <a:rPr lang="tr-TR" sz="3500" b="1" u="sng" dirty="0" smtClean="0">
                <a:solidFill>
                  <a:srgbClr val="FF00FF"/>
                </a:solidFill>
              </a:rPr>
              <a:t>KINAMA VE AYIPLAMAYI</a:t>
            </a:r>
            <a:r>
              <a:rPr lang="tr-TR" sz="3500" b="1" dirty="0" smtClean="0"/>
              <a:t> ÖĞRENİR</a:t>
            </a:r>
          </a:p>
          <a:p>
            <a:pPr algn="ctr">
              <a:lnSpc>
                <a:spcPct val="80000"/>
              </a:lnSpc>
              <a:buFont typeface="Wingdings" pitchFamily="2" charset="2"/>
              <a:buNone/>
            </a:pPr>
            <a:endParaRPr lang="tr-TR" sz="3500" b="1" dirty="0" smtClean="0"/>
          </a:p>
          <a:p>
            <a:pPr algn="ctr">
              <a:lnSpc>
                <a:spcPct val="80000"/>
              </a:lnSpc>
              <a:buFont typeface="Wingdings" pitchFamily="2" charset="2"/>
              <a:buNone/>
            </a:pPr>
            <a:r>
              <a:rPr lang="tr-TR" sz="3500" b="1" dirty="0" smtClean="0"/>
              <a:t>EĞER BİR ÇOCUK KİN ORTAMINDA BÜYÜMÜŞSE,</a:t>
            </a:r>
          </a:p>
          <a:p>
            <a:pPr algn="ctr">
              <a:lnSpc>
                <a:spcPct val="80000"/>
              </a:lnSpc>
              <a:buFont typeface="Wingdings" pitchFamily="2" charset="2"/>
              <a:buNone/>
            </a:pPr>
            <a:r>
              <a:rPr lang="tr-TR" sz="3500" b="1" dirty="0" smtClean="0"/>
              <a:t>                                         </a:t>
            </a:r>
            <a:r>
              <a:rPr lang="tr-TR" sz="3500" b="1" u="sng" dirty="0" smtClean="0">
                <a:solidFill>
                  <a:srgbClr val="00CC00"/>
                </a:solidFill>
              </a:rPr>
              <a:t>KAVGA ETMEYİ</a:t>
            </a:r>
            <a:r>
              <a:rPr lang="tr-TR" sz="3500" b="1" dirty="0" smtClean="0"/>
              <a:t> ÖĞRENİR</a:t>
            </a:r>
          </a:p>
          <a:p>
            <a:pPr algn="ctr">
              <a:lnSpc>
                <a:spcPct val="80000"/>
              </a:lnSpc>
              <a:buFont typeface="Wingdings" pitchFamily="2" charset="2"/>
              <a:buNone/>
            </a:pPr>
            <a:endParaRPr lang="tr-TR" sz="3500" b="1" dirty="0" smtClean="0"/>
          </a:p>
          <a:p>
            <a:pPr algn="ctr">
              <a:lnSpc>
                <a:spcPct val="80000"/>
              </a:lnSpc>
              <a:buFont typeface="Wingdings" pitchFamily="2" charset="2"/>
              <a:buNone/>
            </a:pPr>
            <a:r>
              <a:rPr lang="tr-TR" sz="3500" b="1" dirty="0" smtClean="0"/>
              <a:t>EĞER BİR ÇOCUK ALAY EDİLİP AŞAĞILANMAIŞSA,</a:t>
            </a:r>
          </a:p>
          <a:p>
            <a:pPr algn="ctr">
              <a:lnSpc>
                <a:spcPct val="80000"/>
              </a:lnSpc>
              <a:buFont typeface="Wingdings" pitchFamily="2" charset="2"/>
              <a:buNone/>
            </a:pPr>
            <a:r>
              <a:rPr lang="tr-TR" sz="3500" b="1" dirty="0" smtClean="0"/>
              <a:t>                                          </a:t>
            </a:r>
            <a:r>
              <a:rPr lang="tr-TR" sz="3500" b="1" u="sng" dirty="0" smtClean="0">
                <a:solidFill>
                  <a:srgbClr val="990000"/>
                </a:solidFill>
              </a:rPr>
              <a:t>SIKILIP UTANMAYI</a:t>
            </a:r>
            <a:r>
              <a:rPr lang="tr-TR" sz="3500" b="1" dirty="0" smtClean="0"/>
              <a:t> ÖĞRENİR.</a:t>
            </a:r>
          </a:p>
          <a:p>
            <a:pPr algn="ctr">
              <a:lnSpc>
                <a:spcPct val="80000"/>
              </a:lnSpc>
              <a:buFont typeface="Wingdings" pitchFamily="2" charset="2"/>
              <a:buNone/>
            </a:pPr>
            <a:r>
              <a:rPr lang="tr-TR" sz="3500" b="1" dirty="0" smtClean="0"/>
              <a:t> </a:t>
            </a:r>
          </a:p>
          <a:p>
            <a:pPr algn="ctr">
              <a:lnSpc>
                <a:spcPct val="80000"/>
              </a:lnSpc>
              <a:buFont typeface="Wingdings" pitchFamily="2" charset="2"/>
              <a:buNone/>
            </a:pPr>
            <a:r>
              <a:rPr lang="tr-TR" sz="3500" b="1" dirty="0" smtClean="0"/>
              <a:t>		EĞER BİR ÇOCUK DEVAMLI UTANÇ DUYGUSU İLE EĞİTİLMİŞSE,</a:t>
            </a:r>
          </a:p>
          <a:p>
            <a:pPr algn="ctr">
              <a:lnSpc>
                <a:spcPct val="80000"/>
              </a:lnSpc>
              <a:buFont typeface="Wingdings" pitchFamily="2" charset="2"/>
              <a:buNone/>
            </a:pPr>
            <a:r>
              <a:rPr lang="tr-TR" sz="3500" b="1" dirty="0" smtClean="0"/>
              <a:t>                                           </a:t>
            </a:r>
            <a:r>
              <a:rPr lang="tr-TR" sz="3500" b="1" u="sng" dirty="0" smtClean="0">
                <a:solidFill>
                  <a:srgbClr val="3366FF"/>
                </a:solidFill>
              </a:rPr>
              <a:t>KENDİSİNİ SUÇLAMAYI</a:t>
            </a:r>
            <a:r>
              <a:rPr lang="tr-TR" sz="3500" b="1" dirty="0" smtClean="0"/>
              <a:t> ÖĞRENİR.</a:t>
            </a:r>
          </a:p>
          <a:p>
            <a:pPr algn="ctr">
              <a:lnSpc>
                <a:spcPct val="80000"/>
              </a:lnSpc>
              <a:buFont typeface="Wingdings" pitchFamily="2" charset="2"/>
              <a:buNone/>
            </a:pPr>
            <a:endParaRPr lang="tr-TR" sz="3500" b="1" dirty="0" smtClean="0"/>
          </a:p>
          <a:p>
            <a:pPr algn="ctr">
              <a:lnSpc>
                <a:spcPct val="80000"/>
              </a:lnSpc>
              <a:buFont typeface="Wingdings" pitchFamily="2" charset="2"/>
              <a:buNone/>
            </a:pPr>
            <a:r>
              <a:rPr lang="tr-TR" sz="3500" b="1" dirty="0" smtClean="0"/>
              <a:t>EĞER BİR ÇOCUK HOGÖRÜ İLE YETİŞTİRİLMİŞSE,</a:t>
            </a:r>
          </a:p>
          <a:p>
            <a:pPr algn="ctr">
              <a:lnSpc>
                <a:spcPct val="80000"/>
              </a:lnSpc>
              <a:buFont typeface="Wingdings" pitchFamily="2" charset="2"/>
              <a:buNone/>
            </a:pPr>
            <a:r>
              <a:rPr lang="tr-TR" sz="3500" b="1" dirty="0" smtClean="0"/>
              <a:t>                                           </a:t>
            </a:r>
            <a:r>
              <a:rPr lang="tr-TR" sz="3500" b="1" u="sng" dirty="0" smtClean="0">
                <a:solidFill>
                  <a:srgbClr val="FF0000"/>
                </a:solidFill>
              </a:rPr>
              <a:t>SABIRLI OLMAYI</a:t>
            </a:r>
            <a:r>
              <a:rPr lang="tr-TR" sz="3500" b="1" dirty="0" smtClean="0"/>
              <a:t> ÖĞRENİR.</a:t>
            </a:r>
          </a:p>
          <a:p>
            <a:pPr algn="ctr">
              <a:lnSpc>
                <a:spcPct val="80000"/>
              </a:lnSpc>
              <a:buFont typeface="Wingdings" pitchFamily="2" charset="2"/>
              <a:buNone/>
            </a:pPr>
            <a:endParaRPr lang="tr-TR" sz="3500" b="1" dirty="0" smtClean="0"/>
          </a:p>
          <a:p>
            <a:pPr algn="ctr">
              <a:lnSpc>
                <a:spcPct val="80000"/>
              </a:lnSpc>
              <a:buFont typeface="Wingdings" pitchFamily="2" charset="2"/>
              <a:buNone/>
            </a:pPr>
            <a:r>
              <a:rPr lang="tr-TR" sz="3500" b="1" dirty="0" smtClean="0"/>
              <a:t>	EĞER BİR ÇOCUK DESTEKLENİP YÜREKLENDİRİLMİŞSE,</a:t>
            </a:r>
          </a:p>
          <a:p>
            <a:pPr algn="ctr">
              <a:lnSpc>
                <a:spcPct val="80000"/>
              </a:lnSpc>
              <a:buFont typeface="Wingdings" pitchFamily="2" charset="2"/>
              <a:buNone/>
            </a:pPr>
            <a:r>
              <a:rPr lang="tr-TR" sz="3500" b="1" dirty="0" smtClean="0"/>
              <a:t>                                           </a:t>
            </a:r>
            <a:r>
              <a:rPr lang="tr-TR" sz="3500" b="1" u="sng" dirty="0" smtClean="0">
                <a:solidFill>
                  <a:srgbClr val="FFFF66"/>
                </a:solidFill>
              </a:rPr>
              <a:t>KENDİNE GÜVEN DUYMAYI</a:t>
            </a:r>
            <a:r>
              <a:rPr lang="tr-TR" sz="3500" b="1" dirty="0" smtClean="0"/>
              <a:t> ÖĞRENİR.</a:t>
            </a:r>
          </a:p>
          <a:p>
            <a:pPr algn="ctr">
              <a:lnSpc>
                <a:spcPct val="80000"/>
              </a:lnSpc>
              <a:buFont typeface="Wingdings" pitchFamily="2" charset="2"/>
              <a:buNone/>
            </a:pPr>
            <a:endParaRPr lang="tr-TR" sz="3500" b="1" dirty="0" smtClean="0"/>
          </a:p>
          <a:p>
            <a:pPr algn="ctr">
              <a:lnSpc>
                <a:spcPct val="80000"/>
              </a:lnSpc>
              <a:buFont typeface="Wingdings" pitchFamily="2" charset="2"/>
              <a:buNone/>
            </a:pPr>
            <a:r>
              <a:rPr lang="tr-TR" sz="3500" b="1" dirty="0" smtClean="0"/>
              <a:t>	EĞER BİR ÇOCUK ÖVÜLMÜŞ VE TAKDİR EDİLMİŞSE,</a:t>
            </a:r>
          </a:p>
          <a:p>
            <a:pPr algn="ctr">
              <a:lnSpc>
                <a:spcPct val="80000"/>
              </a:lnSpc>
              <a:buFont typeface="Wingdings" pitchFamily="2" charset="2"/>
              <a:buNone/>
            </a:pPr>
            <a:r>
              <a:rPr lang="tr-TR" sz="3500" b="1" dirty="0" smtClean="0"/>
              <a:t>                                           </a:t>
            </a:r>
            <a:r>
              <a:rPr lang="tr-TR" sz="3500" b="1" u="sng" dirty="0" smtClean="0">
                <a:solidFill>
                  <a:srgbClr val="800080"/>
                </a:solidFill>
              </a:rPr>
              <a:t>TAKDİR ETMEYİ</a:t>
            </a:r>
            <a:r>
              <a:rPr lang="tr-TR" sz="3500" b="1" dirty="0" smtClean="0"/>
              <a:t> ÖĞRENİR.</a:t>
            </a:r>
          </a:p>
          <a:p>
            <a:pPr algn="ctr">
              <a:lnSpc>
                <a:spcPct val="80000"/>
              </a:lnSpc>
              <a:buFont typeface="Wingdings" pitchFamily="2" charset="2"/>
              <a:buNone/>
            </a:pPr>
            <a:endParaRPr lang="tr-TR" sz="3500" b="1" dirty="0" smtClean="0"/>
          </a:p>
          <a:p>
            <a:pPr algn="ctr">
              <a:lnSpc>
                <a:spcPct val="80000"/>
              </a:lnSpc>
              <a:buFont typeface="Wingdings" pitchFamily="2" charset="2"/>
              <a:buNone/>
            </a:pPr>
            <a:r>
              <a:rPr lang="tr-TR" sz="3500" b="1" dirty="0" smtClean="0"/>
              <a:t>		EĞER BİR ÇOCUK HAKKINA SAYGI DUYULARAK BÜYÜTÜLMÜŞSE,</a:t>
            </a:r>
          </a:p>
          <a:p>
            <a:pPr algn="ctr">
              <a:lnSpc>
                <a:spcPct val="80000"/>
              </a:lnSpc>
              <a:buFont typeface="Wingdings" pitchFamily="2" charset="2"/>
              <a:buNone/>
            </a:pPr>
            <a:r>
              <a:rPr lang="tr-TR" sz="3500" b="1" dirty="0" smtClean="0"/>
              <a:t>                                          </a:t>
            </a:r>
            <a:r>
              <a:rPr lang="tr-TR" sz="3500" b="1" u="sng" dirty="0" smtClean="0">
                <a:solidFill>
                  <a:srgbClr val="FFCCFF"/>
                </a:solidFill>
              </a:rPr>
              <a:t>ADİL OLMAYI</a:t>
            </a:r>
            <a:r>
              <a:rPr lang="tr-TR" sz="3500" b="1" dirty="0" smtClean="0"/>
              <a:t> ÖĞRENİR.</a:t>
            </a:r>
          </a:p>
          <a:p>
            <a:pPr algn="ctr">
              <a:lnSpc>
                <a:spcPct val="80000"/>
              </a:lnSpc>
              <a:buFont typeface="Wingdings" pitchFamily="2" charset="2"/>
              <a:buNone/>
            </a:pPr>
            <a:endParaRPr lang="tr-TR" sz="3500" b="1" dirty="0" smtClean="0"/>
          </a:p>
          <a:p>
            <a:pPr algn="ctr">
              <a:lnSpc>
                <a:spcPct val="80000"/>
              </a:lnSpc>
              <a:buFont typeface="Wingdings" pitchFamily="2" charset="2"/>
              <a:buNone/>
            </a:pPr>
            <a:r>
              <a:rPr lang="tr-TR" sz="3500" b="1" dirty="0" smtClean="0"/>
              <a:t>EĞER BİR ÇOCUK KABUL VE ONAYI GÖRMÜŞSE,</a:t>
            </a:r>
          </a:p>
          <a:p>
            <a:pPr algn="ctr">
              <a:lnSpc>
                <a:spcPct val="80000"/>
              </a:lnSpc>
              <a:buFont typeface="Wingdings" pitchFamily="2" charset="2"/>
              <a:buNone/>
            </a:pPr>
            <a:r>
              <a:rPr lang="tr-TR" sz="3500" b="1" dirty="0" smtClean="0"/>
              <a:t>                                         </a:t>
            </a:r>
            <a:r>
              <a:rPr lang="tr-TR" sz="3500" b="1" u="sng" dirty="0" smtClean="0">
                <a:solidFill>
                  <a:srgbClr val="66FF66"/>
                </a:solidFill>
              </a:rPr>
              <a:t>KENDİNİ SEVMEYİ</a:t>
            </a:r>
            <a:r>
              <a:rPr lang="tr-TR" sz="3500" b="1" dirty="0" smtClean="0"/>
              <a:t> ÖĞRENİR.</a:t>
            </a:r>
          </a:p>
          <a:p>
            <a:pPr algn="ctr">
              <a:lnSpc>
                <a:spcPct val="80000"/>
              </a:lnSpc>
              <a:buFont typeface="Wingdings" pitchFamily="2" charset="2"/>
              <a:buNone/>
            </a:pPr>
            <a:endParaRPr lang="tr-TR" sz="3500" b="1" dirty="0" smtClean="0"/>
          </a:p>
          <a:p>
            <a:pPr algn="ctr">
              <a:lnSpc>
                <a:spcPct val="80000"/>
              </a:lnSpc>
              <a:buFont typeface="Wingdings" pitchFamily="2" charset="2"/>
              <a:buNone/>
            </a:pPr>
            <a:r>
              <a:rPr lang="tr-TR" sz="3500" b="1" dirty="0" smtClean="0"/>
              <a:t>		EĞER BİR ÇOCUK AİLE İÇİNDE DOSTLUK VE ARKADAŞLIK GÖRMÜŞSE,</a:t>
            </a:r>
          </a:p>
          <a:p>
            <a:pPr algn="ctr">
              <a:lnSpc>
                <a:spcPct val="80000"/>
              </a:lnSpc>
              <a:buFont typeface="Wingdings" pitchFamily="2" charset="2"/>
              <a:buNone/>
            </a:pPr>
            <a:r>
              <a:rPr lang="tr-TR" sz="3500" b="1" dirty="0" smtClean="0"/>
              <a:t>                      </a:t>
            </a:r>
            <a:r>
              <a:rPr lang="tr-TR" sz="3500" b="1" u="sng" dirty="0" smtClean="0">
                <a:solidFill>
                  <a:srgbClr val="FF5050"/>
                </a:solidFill>
              </a:rPr>
              <a:t>BU DÜNYADA MUTLU OLMAYI</a:t>
            </a:r>
            <a:r>
              <a:rPr lang="tr-TR" sz="3500" b="1" dirty="0" smtClean="0"/>
              <a:t> ÖĞRENİR.</a:t>
            </a:r>
          </a:p>
          <a:p>
            <a:pPr algn="ctr">
              <a:lnSpc>
                <a:spcPct val="80000"/>
              </a:lnSpc>
              <a:buFont typeface="Wingdings" pitchFamily="2" charset="2"/>
              <a:buNone/>
            </a:pPr>
            <a:endParaRPr lang="tr-TR" sz="3500" b="1" dirty="0" smtClean="0"/>
          </a:p>
          <a:p>
            <a:pPr algn="ctr">
              <a:lnSpc>
                <a:spcPct val="80000"/>
              </a:lnSpc>
              <a:buFont typeface="Wingdings" pitchFamily="2" charset="2"/>
              <a:buNone/>
            </a:pPr>
            <a:r>
              <a:rPr lang="tr-TR" sz="3500" b="1" dirty="0" smtClean="0"/>
              <a:t>                                                                                           NOLT</a:t>
            </a:r>
            <a:endParaRPr lang="tr-TR" sz="35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KABUL</a:t>
            </a:r>
            <a:endParaRPr lang="tr-TR"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solidFill>
                  <a:srgbClr val="6600FF"/>
                </a:solidFill>
              </a:rPr>
              <a:t>Öğrencinin kişiliğini yargılamadan ve eleştirmeden olduğu gibi kabul etmektir, çocuğu olduğu gibi sevebilmektir.</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İÇTENLİK</a:t>
            </a:r>
            <a:endParaRPr lang="tr-TR"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marL="342900" lvl="1" indent="-342900">
              <a:buFont typeface="Arial" pitchFamily="34" charset="0"/>
              <a:buChar char="•"/>
            </a:pPr>
            <a:r>
              <a:rPr lang="tr-TR" b="1" dirty="0" smtClean="0"/>
              <a:t>Kendimiz olmayı gerektirir.</a:t>
            </a:r>
          </a:p>
          <a:p>
            <a:pPr marL="342900" lvl="1" indent="-342900">
              <a:buFont typeface="Arial" pitchFamily="34" charset="0"/>
              <a:buChar char="•"/>
            </a:pPr>
            <a:r>
              <a:rPr lang="tr-TR" b="1" dirty="0" smtClean="0"/>
              <a:t>Maskelerin arkasına sığınmadan kendimiz olmaktır.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EMPATİ</a:t>
            </a:r>
            <a:endParaRPr lang="tr-TR"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400" dirty="0" smtClean="0"/>
              <a:t>Bir kimsenin diğer bir kişinin duygularını ve hislerini yakalaması, bireyin kendini karşısındaki kişinin yerine koyarak, tıpkı onun gibi yaşaması ve bir ayna gibi karşısındaki kişiye yansıtmasıdır.</a:t>
            </a:r>
          </a:p>
          <a:p>
            <a:endParaRPr lang="tr-T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i="1" dirty="0" smtClean="0">
                <a:latin typeface="Times New Roman" pitchFamily="18" charset="0"/>
                <a:cs typeface="Times New Roman" pitchFamily="18" charset="0"/>
              </a:rPr>
              <a:t>ÖZGÜVEN VE İLETİŞİM</a:t>
            </a:r>
            <a:endParaRPr lang="tr-TR" sz="36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Sözsüz iletişim </a:t>
            </a:r>
          </a:p>
          <a:p>
            <a:endParaRPr lang="tr-TR" dirty="0" smtClean="0"/>
          </a:p>
          <a:p>
            <a:r>
              <a:rPr lang="tr-TR" dirty="0" smtClean="0"/>
              <a:t>Sözel iletişim</a:t>
            </a:r>
          </a:p>
          <a:p>
            <a:endParaRPr lang="tr-TR" dirty="0" smtClean="0"/>
          </a:p>
          <a:p>
            <a:r>
              <a:rPr lang="tr-TR" dirty="0" smtClean="0"/>
              <a:t>Öğretmen beklentileri</a:t>
            </a:r>
          </a:p>
          <a:p>
            <a:endParaRPr lang="tr-TR" dirty="0" smtClean="0"/>
          </a:p>
          <a:p>
            <a:r>
              <a:rPr lang="tr-TR" dirty="0" smtClean="0"/>
              <a:t>Günlük temas</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i="1" dirty="0" smtClean="0">
                <a:latin typeface="Times New Roman" pitchFamily="18" charset="0"/>
                <a:cs typeface="Times New Roman" pitchFamily="18" charset="0"/>
              </a:rPr>
              <a:t>SÖZSÜZ İLETİŞİMİN GÜCÜ</a:t>
            </a:r>
            <a:endParaRPr lang="tr-TR" sz="36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Öğretmen öğrenci iletişiminde öğrenciler için sözel olmayan ipuçları (jestler, mimikler, vücudun duruşu, göz kontağı, sesin tonu ve hızı) oldukça önemlidir.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SÖZEL İLETİŞİM</a:t>
            </a:r>
            <a:endParaRPr lang="tr-TR"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Öğretmenlerin öğrencilere karşı kullandıkları </a:t>
            </a:r>
            <a:r>
              <a:rPr lang="tr-TR" dirty="0" err="1" smtClean="0"/>
              <a:t>güdüleyici</a:t>
            </a:r>
            <a:r>
              <a:rPr lang="tr-TR" dirty="0" smtClean="0"/>
              <a:t> ve moral verici sözcükler öğrencilerin özgüvenlerini yükselttiği gibi, aksi sözcükler öğrencilerin özgüvenlerini düşürür.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i="1" dirty="0" smtClean="0">
                <a:latin typeface="Times New Roman" pitchFamily="18" charset="0"/>
                <a:cs typeface="Times New Roman" pitchFamily="18" charset="0"/>
              </a:rPr>
              <a:t>ÖĞRETMEN BEKLENTİLERİNİN ETKİSİ</a:t>
            </a:r>
            <a:endParaRPr lang="tr-TR" sz="32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endParaRPr lang="tr-TR" dirty="0" smtClean="0"/>
          </a:p>
          <a:p>
            <a:r>
              <a:rPr lang="tr-TR" dirty="0" smtClean="0"/>
              <a:t>Öğrenciler öğretmenlerinin beklentilerine kendilerini ayarlamaktadır.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600" b="1" i="1" dirty="0" smtClean="0">
                <a:latin typeface="Times New Roman" pitchFamily="18" charset="0"/>
                <a:cs typeface="Times New Roman" pitchFamily="18" charset="0"/>
              </a:rPr>
              <a:t>GÜNLÜK TEMASIN ÖNEMİ</a:t>
            </a:r>
            <a:br>
              <a:rPr lang="tr-TR" sz="3600" b="1" i="1" dirty="0" smtClean="0">
                <a:latin typeface="Times New Roman" pitchFamily="18" charset="0"/>
                <a:cs typeface="Times New Roman" pitchFamily="18" charset="0"/>
              </a:rPr>
            </a:br>
            <a:endParaRPr lang="tr-TR" sz="36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sz="2400" dirty="0" smtClean="0"/>
              <a:t>Öğrencinin özgüvenini en çok etkileyen etmenlerden bir tanesi günlük temastır.</a:t>
            </a:r>
          </a:p>
          <a:p>
            <a:pPr algn="just"/>
            <a:endParaRPr lang="tr-TR" sz="2400" dirty="0" smtClean="0"/>
          </a:p>
          <a:p>
            <a:pPr algn="just"/>
            <a:r>
              <a:rPr lang="tr-TR" sz="2400" dirty="0" smtClean="0"/>
              <a:t>Hal hatır sorma, gülümseme, ismiyle hitap etme vb. </a:t>
            </a:r>
            <a:r>
              <a:rPr lang="tr-TR" sz="2400" dirty="0" err="1" smtClean="0"/>
              <a:t>güdüleyici</a:t>
            </a:r>
            <a:r>
              <a:rPr lang="tr-TR" sz="2400" dirty="0" smtClean="0"/>
              <a:t> davranışlar çocuğun kendini önemli ve değerli hissetmesine neden olur.  </a:t>
            </a:r>
          </a:p>
          <a:p>
            <a:endParaRPr lang="tr-TR"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i="1" dirty="0" smtClean="0">
                <a:latin typeface="Times New Roman" pitchFamily="18" charset="0"/>
                <a:cs typeface="Times New Roman" pitchFamily="18" charset="0"/>
              </a:rPr>
              <a:t>ÖĞRETMENLERİN KENDİ ÖZGÜVENLERİ</a:t>
            </a:r>
            <a:endParaRPr lang="tr-TR" sz="3200" i="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lnSpc>
                <a:spcPct val="80000"/>
              </a:lnSpc>
            </a:pPr>
            <a:endParaRPr lang="tr-TR" dirty="0" smtClean="0"/>
          </a:p>
          <a:p>
            <a:pPr algn="just">
              <a:lnSpc>
                <a:spcPct val="80000"/>
              </a:lnSpc>
            </a:pPr>
            <a:r>
              <a:rPr lang="tr-TR" dirty="0" smtClean="0"/>
              <a:t>Özgüveni yüksek öğretmenlerin özgüveni yüksek öğrenciler yetiştirdikleri gözlenmiştir.</a:t>
            </a:r>
          </a:p>
          <a:p>
            <a:pPr>
              <a:lnSpc>
                <a:spcPct val="80000"/>
              </a:lnSpc>
              <a:buFont typeface="Wingdings" pitchFamily="2" charset="2"/>
              <a:buNone/>
            </a:pPr>
            <a:endParaRPr lang="tr-TR" dirty="0" smtClean="0"/>
          </a:p>
          <a:p>
            <a:pPr algn="just">
              <a:lnSpc>
                <a:spcPct val="80000"/>
              </a:lnSpc>
            </a:pPr>
            <a:r>
              <a:rPr lang="tr-TR" dirty="0" smtClean="0"/>
              <a:t>Eğer öğretmelerin özgüveni yeterince yüksek değilse öğrencilerine yeterince ilgi gösteremezler ve öğrencilerinin özgüvenlerini yükseltme çalışmalarında başarılı olamazlar. Böyle bir durumda öğretmen önce kendi ruhsal yapısını sağlıklı hale getirmek için çalışmalıdır.</a:t>
            </a:r>
          </a:p>
          <a:p>
            <a:pPr>
              <a:lnSpc>
                <a:spcPct val="80000"/>
              </a:lnSpc>
              <a:buFont typeface="Wingdings" pitchFamily="2" charset="2"/>
              <a:buNone/>
            </a:pPr>
            <a:endParaRPr lang="tr-TR"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Times New Roman" pitchFamily="18" charset="0"/>
                <a:cs typeface="Times New Roman" pitchFamily="18" charset="0"/>
              </a:rPr>
              <a:t>ÖĞRETMENLERİN KENDİ ÖZGÜVENLERİ</a:t>
            </a:r>
            <a:endParaRPr lang="tr-TR" dirty="0"/>
          </a:p>
        </p:txBody>
      </p:sp>
      <p:sp>
        <p:nvSpPr>
          <p:cNvPr id="3" name="2 İçerik Yer Tutucusu"/>
          <p:cNvSpPr>
            <a:spLocks noGrp="1"/>
          </p:cNvSpPr>
          <p:nvPr>
            <p:ph idx="1"/>
          </p:nvPr>
        </p:nvSpPr>
        <p:spPr/>
        <p:txBody>
          <a:bodyPr/>
          <a:lstStyle/>
          <a:p>
            <a:endParaRPr lang="tr-TR" dirty="0" smtClean="0"/>
          </a:p>
          <a:p>
            <a:r>
              <a:rPr lang="tr-TR" dirty="0" smtClean="0"/>
              <a:t>Unutulmamalıdır ki ne kadar güç olursa olsun, insanın kendini değiştirebileceği ve bu potansiyele sahip olduğunu bilmek gerekir.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i="1" dirty="0" smtClean="0">
                <a:latin typeface="Times New Roman" pitchFamily="18" charset="0"/>
                <a:cs typeface="Times New Roman" pitchFamily="18" charset="0"/>
              </a:rPr>
              <a:t>ÖZGÜVEN</a:t>
            </a:r>
            <a:endParaRPr lang="tr-TR" sz="40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Özgüveni daha iyi anlayabilmek için aşağıdaki üç kavramın bilinmesi yararlı olacaktır. </a:t>
            </a:r>
          </a:p>
          <a:p>
            <a:r>
              <a:rPr lang="tr-TR" dirty="0" smtClean="0"/>
              <a:t>Bunlardan ilki </a:t>
            </a:r>
            <a:r>
              <a:rPr lang="tr-TR" b="1" dirty="0" smtClean="0"/>
              <a:t>benlik,</a:t>
            </a:r>
          </a:p>
          <a:p>
            <a:endParaRPr lang="tr-TR" dirty="0" smtClean="0"/>
          </a:p>
          <a:p>
            <a:r>
              <a:rPr lang="tr-TR" dirty="0" smtClean="0"/>
              <a:t> İkincisi </a:t>
            </a:r>
            <a:r>
              <a:rPr lang="tr-TR" b="1" dirty="0" smtClean="0"/>
              <a:t>benlik saygısı</a:t>
            </a:r>
          </a:p>
          <a:p>
            <a:endParaRPr lang="tr-TR" b="1" dirty="0" smtClean="0"/>
          </a:p>
          <a:p>
            <a:r>
              <a:rPr lang="tr-TR" dirty="0" smtClean="0"/>
              <a:t> ve üçüncüsü </a:t>
            </a:r>
            <a:r>
              <a:rPr lang="tr-TR" b="1" dirty="0" err="1" smtClean="0"/>
              <a:t>özyeterliliktir</a:t>
            </a:r>
            <a:r>
              <a:rPr lang="tr-TR" b="1" dirty="0" smtClean="0"/>
              <a:t>. </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lstStyle/>
          <a:p>
            <a:pPr marL="609600" indent="-609600">
              <a:buFont typeface="Wingdings" pitchFamily="2" charset="2"/>
              <a:buAutoNum type="arabicPeriod"/>
            </a:pPr>
            <a:r>
              <a:rPr lang="tr-TR" dirty="0" smtClean="0"/>
              <a:t>Yılmaz, H.Gençler Bu Kitap Sizin İçin</a:t>
            </a:r>
          </a:p>
          <a:p>
            <a:pPr marL="609600" indent="-609600">
              <a:buFont typeface="Wingdings" pitchFamily="2" charset="2"/>
              <a:buAutoNum type="arabicPeriod"/>
            </a:pPr>
            <a:r>
              <a:rPr lang="tr-TR" dirty="0" smtClean="0"/>
              <a:t>Editör Kuzgun, Y. İlköğretimde Rehberlik</a:t>
            </a:r>
          </a:p>
          <a:p>
            <a:pPr marL="609600" indent="-609600">
              <a:buFont typeface="Wingdings" pitchFamily="2" charset="2"/>
              <a:buAutoNum type="arabicPeriod"/>
            </a:pPr>
            <a:r>
              <a:rPr lang="tr-TR" dirty="0" err="1" smtClean="0"/>
              <a:t>Kalkınç</a:t>
            </a:r>
            <a:r>
              <a:rPr lang="tr-TR" dirty="0" smtClean="0"/>
              <a:t>, F. Okul Evde Başlar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ÖZGÜVEN</a:t>
            </a:r>
            <a:endParaRPr lang="tr-TR" dirty="0"/>
          </a:p>
        </p:txBody>
      </p:sp>
      <p:sp>
        <p:nvSpPr>
          <p:cNvPr id="3" name="2 İçerik Yer Tutucusu"/>
          <p:cNvSpPr>
            <a:spLocks noGrp="1"/>
          </p:cNvSpPr>
          <p:nvPr>
            <p:ph idx="1"/>
          </p:nvPr>
        </p:nvSpPr>
        <p:spPr/>
        <p:txBody>
          <a:bodyPr>
            <a:normAutofit/>
          </a:bodyPr>
          <a:lstStyle/>
          <a:p>
            <a:endParaRPr lang="tr-TR" sz="2400" dirty="0" smtClean="0"/>
          </a:p>
          <a:p>
            <a:r>
              <a:rPr lang="tr-TR" sz="2400" dirty="0" smtClean="0">
                <a:solidFill>
                  <a:srgbClr val="FF0000"/>
                </a:solidFill>
              </a:rPr>
              <a:t>Benlik; </a:t>
            </a:r>
            <a:r>
              <a:rPr lang="tr-TR" sz="2400" dirty="0" smtClean="0"/>
              <a:t>kişinin kendisi ile ilgili sahip olduğu algıları, düşünceleri ve değerleri içerir(</a:t>
            </a:r>
            <a:r>
              <a:rPr lang="tr-TR" sz="2400" dirty="0" err="1" smtClean="0"/>
              <a:t>Rogers</a:t>
            </a:r>
            <a:r>
              <a:rPr lang="tr-TR" sz="2400" dirty="0" smtClean="0"/>
              <a:t>)</a:t>
            </a:r>
          </a:p>
          <a:p>
            <a:pPr>
              <a:buNone/>
            </a:pPr>
            <a:endParaRPr lang="tr-TR" sz="2400" dirty="0" smtClean="0"/>
          </a:p>
          <a:p>
            <a:r>
              <a:rPr lang="tr-TR" sz="2400" dirty="0" smtClean="0">
                <a:solidFill>
                  <a:srgbClr val="FF0000"/>
                </a:solidFill>
              </a:rPr>
              <a:t>Benlik saygısı, </a:t>
            </a:r>
            <a:r>
              <a:rPr lang="tr-TR" sz="2400" dirty="0" smtClean="0"/>
              <a:t>bireyin kendisine yönelik olumlu veya olumsuz bakış açısı, değerlendirmeleri, tutumları ve inançları olarak tanımlanmaktadır(</a:t>
            </a:r>
            <a:r>
              <a:rPr lang="tr-TR" sz="2400" dirty="0" err="1" smtClean="0"/>
              <a:t>Rosenberg</a:t>
            </a:r>
            <a:r>
              <a:rPr lang="tr-TR" sz="2400" dirty="0" smtClean="0"/>
              <a:t>).</a:t>
            </a:r>
          </a:p>
          <a:p>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ÖZGÜVEN</a:t>
            </a:r>
            <a:endParaRPr lang="tr-TR" dirty="0"/>
          </a:p>
        </p:txBody>
      </p:sp>
      <p:sp>
        <p:nvSpPr>
          <p:cNvPr id="3" name="2 İçerik Yer Tutucusu"/>
          <p:cNvSpPr>
            <a:spLocks noGrp="1"/>
          </p:cNvSpPr>
          <p:nvPr>
            <p:ph idx="1"/>
          </p:nvPr>
        </p:nvSpPr>
        <p:spPr/>
        <p:txBody>
          <a:bodyPr/>
          <a:lstStyle/>
          <a:p>
            <a:r>
              <a:rPr lang="tr-TR" dirty="0" err="1" smtClean="0">
                <a:solidFill>
                  <a:srgbClr val="FF0000"/>
                </a:solidFill>
              </a:rPr>
              <a:t>Özyeterlilik</a:t>
            </a:r>
            <a:r>
              <a:rPr lang="tr-TR" dirty="0" smtClean="0"/>
              <a:t> kavramı ilk kez, </a:t>
            </a:r>
            <a:r>
              <a:rPr lang="tr-TR" dirty="0" err="1" smtClean="0"/>
              <a:t>Bandura’nın</a:t>
            </a:r>
            <a:r>
              <a:rPr lang="tr-TR" dirty="0" smtClean="0"/>
              <a:t> Sosyal Öğrenme Kuramı’nda ortaya çıkmıştır. Bireylerin olası durumlarla başa çıkabilmek için gerekli olan eylemleri ne kadar iyi yapabileceklerine ilişkin bireysel yargılarıyla ilgili bir kavramdır (Bıkmaz, 2004).</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4954562"/>
          </a:xfrm>
        </p:spPr>
        <p:txBody>
          <a:bodyPr>
            <a:normAutofit/>
          </a:bodyPr>
          <a:lstStyle/>
          <a:p>
            <a:r>
              <a:rPr lang="tr-TR" sz="4000" b="1" i="1" dirty="0" smtClean="0">
                <a:latin typeface="Times New Roman" pitchFamily="18" charset="0"/>
                <a:cs typeface="Times New Roman" pitchFamily="18" charset="0"/>
              </a:rPr>
              <a:t/>
            </a:r>
            <a:br>
              <a:rPr lang="tr-TR" sz="4000" b="1" i="1" dirty="0" smtClean="0">
                <a:latin typeface="Times New Roman" pitchFamily="18" charset="0"/>
                <a:cs typeface="Times New Roman" pitchFamily="18" charset="0"/>
              </a:rPr>
            </a:br>
            <a:r>
              <a:rPr lang="tr-TR" sz="4000" b="1" i="1" dirty="0" smtClean="0">
                <a:latin typeface="Times New Roman" pitchFamily="18" charset="0"/>
                <a:cs typeface="Times New Roman" pitchFamily="18" charset="0"/>
              </a:rPr>
              <a:t>ÖZGÜVEN NEDİR? </a:t>
            </a:r>
            <a:br>
              <a:rPr lang="tr-TR" sz="4000" b="1" i="1" dirty="0" smtClean="0">
                <a:latin typeface="Times New Roman" pitchFamily="18" charset="0"/>
                <a:cs typeface="Times New Roman" pitchFamily="18" charset="0"/>
              </a:rPr>
            </a:br>
            <a:r>
              <a:rPr lang="tr-TR" sz="4000" b="1" i="1" dirty="0" smtClean="0">
                <a:latin typeface="Times New Roman" pitchFamily="18" charset="0"/>
                <a:cs typeface="Times New Roman" pitchFamily="18" charset="0"/>
              </a:rPr>
              <a:t>ÖZGÜVEN NASIL OLUŞUR?</a:t>
            </a:r>
            <a:br>
              <a:rPr lang="tr-TR" sz="4000" b="1" i="1" dirty="0" smtClean="0">
                <a:latin typeface="Times New Roman" pitchFamily="18" charset="0"/>
                <a:cs typeface="Times New Roman" pitchFamily="18" charset="0"/>
              </a:rPr>
            </a:br>
            <a:endParaRPr lang="tr-TR" sz="4000" b="1" i="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i="1" dirty="0" smtClean="0">
                <a:latin typeface="Times New Roman" pitchFamily="18" charset="0"/>
                <a:cs typeface="Times New Roman" pitchFamily="18" charset="0"/>
              </a:rPr>
              <a:t/>
            </a:r>
            <a:br>
              <a:rPr lang="tr-TR" sz="3200" b="1" i="1" dirty="0" smtClean="0">
                <a:latin typeface="Times New Roman" pitchFamily="18" charset="0"/>
                <a:cs typeface="Times New Roman" pitchFamily="18" charset="0"/>
              </a:rPr>
            </a:br>
            <a:r>
              <a:rPr lang="tr-TR" sz="3200" b="1" i="1" dirty="0" smtClean="0">
                <a:latin typeface="Times New Roman" pitchFamily="18" charset="0"/>
                <a:cs typeface="Times New Roman" pitchFamily="18" charset="0"/>
              </a:rPr>
              <a:t>KENDİNİ DEĞERLİ HİSSETMEK</a:t>
            </a:r>
            <a:br>
              <a:rPr lang="tr-TR" sz="3200" b="1" i="1" dirty="0" smtClean="0">
                <a:latin typeface="Times New Roman" pitchFamily="18" charset="0"/>
                <a:cs typeface="Times New Roman" pitchFamily="18" charset="0"/>
              </a:rPr>
            </a:br>
            <a:endParaRPr lang="tr-TR" sz="3200"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Çocuğun kendisine yönelik iyi duygular geliştirmesi sonucu kendisini iyi hissetmesi. </a:t>
            </a:r>
          </a:p>
          <a:p>
            <a:r>
              <a:rPr lang="tr-TR" dirty="0" smtClean="0"/>
              <a:t>Başka bir değişle kendisi olmaktan memnun olması ve bunun sonucu kendisi ve çevresiyle barışık olması demek.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i="1" dirty="0" smtClean="0">
                <a:latin typeface="Times New Roman" pitchFamily="18" charset="0"/>
                <a:cs typeface="Times New Roman" pitchFamily="18" charset="0"/>
              </a:rPr>
              <a:t/>
            </a:r>
            <a:br>
              <a:rPr lang="tr-TR" b="1" i="1" dirty="0" smtClean="0">
                <a:latin typeface="Times New Roman" pitchFamily="18" charset="0"/>
                <a:cs typeface="Times New Roman" pitchFamily="18" charset="0"/>
              </a:rPr>
            </a:br>
            <a:r>
              <a:rPr lang="tr-TR" b="1" i="1" dirty="0" smtClean="0">
                <a:latin typeface="Times New Roman" pitchFamily="18" charset="0"/>
                <a:cs typeface="Times New Roman" pitchFamily="18" charset="0"/>
              </a:rPr>
              <a:t>Özgüven Doğuştan Mı Gelir?</a:t>
            </a:r>
            <a:br>
              <a:rPr lang="tr-TR" b="1" i="1" dirty="0" smtClean="0">
                <a:latin typeface="Times New Roman" pitchFamily="18" charset="0"/>
                <a:cs typeface="Times New Roman" pitchFamily="18" charset="0"/>
              </a:rPr>
            </a:br>
            <a:endParaRPr lang="tr-TR" b="1"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t>Büyükleri tarafından sevgi gören, gereksinim duyduğunda beklediği yakınlık ve ilgiyi bulan, fikirlerine değer verilen ve önemsenen, güven duyulan ve sorumluluklar verilen, iyi yaptığı şeyler için övülen, gurur duyulan, hataya yer verilen ve olduğu gibi kabul edilen çocuğun kendisine özgüveni olur.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latin typeface="Times New Roman" pitchFamily="18" charset="0"/>
                <a:cs typeface="Times New Roman" pitchFamily="18" charset="0"/>
              </a:rPr>
              <a:t>Buna Karşılık;</a:t>
            </a:r>
            <a:endParaRPr lang="tr-TR" i="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buNone/>
            </a:pPr>
            <a:r>
              <a:rPr lang="tr-TR" b="1" dirty="0" smtClean="0"/>
              <a:t> </a:t>
            </a:r>
          </a:p>
          <a:p>
            <a:r>
              <a:rPr lang="tr-TR" b="1" dirty="0" smtClean="0"/>
              <a:t>Sevildiğini,</a:t>
            </a:r>
            <a:r>
              <a:rPr lang="tr-TR" dirty="0" smtClean="0"/>
              <a:t> önemsendiğini hissetmeyen,beklediği yakınlık ve ilgiyi görmeyen, sürekli eleştirilen ve olduğu gibi kabul edilmeyen çocuk kendisini değerli hissetmez ve özgüveni olmaz.</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794</Words>
  <Application>Microsoft Office PowerPoint</Application>
  <PresentationFormat>Ekran Gösterisi (4:3)</PresentationFormat>
  <Paragraphs>136</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Ofis Teması</vt:lpstr>
      <vt:lpstr>ÇOCUKLARDA ÖZGÜVEN </vt:lpstr>
      <vt:lpstr>ÇOCUK YAŞADIĞINI ÖĞRENİR</vt:lpstr>
      <vt:lpstr>ÖZGÜVEN</vt:lpstr>
      <vt:lpstr>ÖZGÜVEN</vt:lpstr>
      <vt:lpstr>ÖZGÜVEN</vt:lpstr>
      <vt:lpstr> ÖZGÜVEN NEDİR?  ÖZGÜVEN NASIL OLUŞUR? </vt:lpstr>
      <vt:lpstr> KENDİNİ DEĞERLİ HİSSETMEK </vt:lpstr>
      <vt:lpstr> Özgüven Doğuştan Mı Gelir? </vt:lpstr>
      <vt:lpstr>Buna Karşılık;</vt:lpstr>
      <vt:lpstr> Özgüven olmadığında; </vt:lpstr>
      <vt:lpstr> Özgüven Olmadığında; </vt:lpstr>
      <vt:lpstr> ÖZGÜVENİ YÜKSEK ÇOCUKLAR İÇİN ÖĞRETMENLER NE YAPABİLİR?</vt:lpstr>
      <vt:lpstr>Sinirli Olmanızdan Sorumlu Olduğunu (DOĞRU) İfade Etmek</vt:lpstr>
      <vt:lpstr>Dinlemeyi Öğrenmek</vt:lpstr>
      <vt:lpstr>Sorumluluk Verme</vt:lpstr>
      <vt:lpstr>OLUMSUZ BEKLENTİÇİNDE OLMAMAK</vt:lpstr>
      <vt:lpstr>Çifte Standart:</vt:lpstr>
      <vt:lpstr>Öğretim Yoluyla Özgüven Geliştirme</vt:lpstr>
      <vt:lpstr>Kaliteli Bir Öğretmen Öğrenci Etkileşiminde Olması Gerekenler</vt:lpstr>
      <vt:lpstr>KABUL</vt:lpstr>
      <vt:lpstr>İÇTENLİK</vt:lpstr>
      <vt:lpstr>EMPATİ</vt:lpstr>
      <vt:lpstr>ÖZGÜVEN VE İLETİŞİM</vt:lpstr>
      <vt:lpstr>SÖZSÜZ İLETİŞİMİN GÜCÜ</vt:lpstr>
      <vt:lpstr>SÖZEL İLETİŞİM</vt:lpstr>
      <vt:lpstr>ÖĞRETMEN BEKLENTİLERİNİN ETKİSİ</vt:lpstr>
      <vt:lpstr>GÜNLÜK TEMASIN ÖNEMİ </vt:lpstr>
      <vt:lpstr>ÖĞRETMENLERİN KENDİ ÖZGÜVENLERİ</vt:lpstr>
      <vt:lpstr>ÖĞRETMENLERİN KENDİ ÖZGÜVENLERİ</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ÖZGÜVEN</dc:title>
  <dc:creator>KSL1</dc:creator>
  <cp:lastModifiedBy>rhbrlk</cp:lastModifiedBy>
  <cp:revision>15</cp:revision>
  <dcterms:created xsi:type="dcterms:W3CDTF">2021-10-11T11:40:19Z</dcterms:created>
  <dcterms:modified xsi:type="dcterms:W3CDTF">2021-10-14T06:21:44Z</dcterms:modified>
</cp:coreProperties>
</file>