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72" r:id="rId3"/>
    <p:sldId id="273" r:id="rId4"/>
    <p:sldId id="274" r:id="rId5"/>
    <p:sldId id="275" r:id="rId6"/>
    <p:sldId id="276" r:id="rId7"/>
    <p:sldId id="277" r:id="rId8"/>
    <p:sldId id="278" r:id="rId9"/>
    <p:sldId id="264" r:id="rId10"/>
    <p:sldId id="279" r:id="rId11"/>
    <p:sldId id="265" r:id="rId12"/>
    <p:sldId id="266" r:id="rId13"/>
    <p:sldId id="267" r:id="rId14"/>
    <p:sldId id="280" r:id="rId15"/>
    <p:sldId id="268" r:id="rId16"/>
    <p:sldId id="269" r:id="rId17"/>
    <p:sldId id="281" r:id="rId18"/>
    <p:sldId id="270" r:id="rId19"/>
    <p:sldId id="282" r:id="rId20"/>
    <p:sldId id="271" r:id="rId21"/>
    <p:sldId id="283" r:id="rId22"/>
    <p:sldId id="284"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Başlık 28"/>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Alt Başlık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Veri Yer Tutucusu 15"/>
          <p:cNvSpPr>
            <a:spLocks noGrp="1"/>
          </p:cNvSpPr>
          <p:nvPr>
            <p:ph type="dt" sz="half" idx="10"/>
          </p:nvPr>
        </p:nvSpPr>
        <p:spPr/>
        <p:txBody>
          <a:bodyPr/>
          <a:lstStyle/>
          <a:p>
            <a:fld id="{A23720DD-5B6D-40BF-8493-A6B52D484E6B}" type="datetimeFigureOut">
              <a:rPr lang="tr-TR" smtClean="0"/>
              <a:t>14.10.2021</a:t>
            </a:fld>
            <a:endParaRPr lang="tr-TR"/>
          </a:p>
        </p:txBody>
      </p:sp>
      <p:sp>
        <p:nvSpPr>
          <p:cNvPr id="2" name="Altbilgi Yer Tutucusu 1"/>
          <p:cNvSpPr>
            <a:spLocks noGrp="1"/>
          </p:cNvSpPr>
          <p:nvPr>
            <p:ph type="ftr" sz="quarter" idx="11"/>
          </p:nvPr>
        </p:nvSpPr>
        <p:spPr/>
        <p:txBody>
          <a:bodyPr/>
          <a:lstStyle/>
          <a:p>
            <a:endParaRPr lang="tr-TR"/>
          </a:p>
        </p:txBody>
      </p:sp>
      <p:sp>
        <p:nvSpPr>
          <p:cNvPr id="15" name="Slayt Numarası Yer Tutucusu 14"/>
          <p:cNvSpPr>
            <a:spLocks noGrp="1"/>
          </p:cNvSpPr>
          <p:nvPr>
            <p:ph type="sldNum" sz="quarter" idx="12"/>
          </p:nvPr>
        </p:nvSpPr>
        <p:spPr>
          <a:xfrm>
            <a:off x="8229600" y="6473952"/>
            <a:ext cx="758952" cy="246888"/>
          </a:xfrm>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14.10.2021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14.10.2021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Başlık 21"/>
          <p:cNvSpPr>
            <a:spLocks noGrp="1"/>
          </p:cNvSpPr>
          <p:nvPr>
            <p:ph type="title"/>
          </p:nvPr>
        </p:nvSpPr>
        <p:spPr/>
        <p:txBody>
          <a:bodyPr/>
          <a:lstStyle/>
          <a:p>
            <a:r>
              <a:rPr kumimoji="0" lang="tr-TR" smtClean="0"/>
              <a:t>Asıl başlık stili için tıklatın</a:t>
            </a:r>
            <a:endParaRPr kumimoji="0" lang="en-US"/>
          </a:p>
        </p:txBody>
      </p:sp>
      <p:sp>
        <p:nvSpPr>
          <p:cNvPr id="27" name="İçerik Yer Tutucusu 26"/>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A23720DD-5B6D-40BF-8493-A6B52D484E6B}" type="datetimeFigureOut">
              <a:rPr lang="tr-TR" smtClean="0"/>
              <a:t>14.10.2021</a:t>
            </a:fld>
            <a:endParaRPr lang="tr-TR"/>
          </a:p>
        </p:txBody>
      </p:sp>
      <p:sp>
        <p:nvSpPr>
          <p:cNvPr id="19" name="Altbilgi Yer Tutucusu 18"/>
          <p:cNvSpPr>
            <a:spLocks noGrp="1"/>
          </p:cNvSpPr>
          <p:nvPr>
            <p:ph type="ftr" sz="quarter" idx="11"/>
          </p:nvPr>
        </p:nvSpPr>
        <p:spPr>
          <a:xfrm>
            <a:off x="3581400" y="76200"/>
            <a:ext cx="2895600" cy="288925"/>
          </a:xfrm>
        </p:spPr>
        <p:txBody>
          <a:bodyPr/>
          <a:lstStyle/>
          <a:p>
            <a:endParaRPr lang="tr-TR"/>
          </a:p>
        </p:txBody>
      </p:sp>
      <p:sp>
        <p:nvSpPr>
          <p:cNvPr id="16" name="Slayt Numarası Yer Tutucusu 15"/>
          <p:cNvSpPr>
            <a:spLocks noGrp="1"/>
          </p:cNvSpPr>
          <p:nvPr>
            <p:ph type="sldNum" sz="quarter" idx="12"/>
          </p:nvPr>
        </p:nvSpPr>
        <p:spPr>
          <a:xfrm>
            <a:off x="8229600" y="6473952"/>
            <a:ext cx="758952" cy="246888"/>
          </a:xfrm>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etin Yer Tutucus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Veri Yer Tutucusu 18"/>
          <p:cNvSpPr>
            <a:spLocks noGrp="1"/>
          </p:cNvSpPr>
          <p:nvPr>
            <p:ph type="dt" sz="half" idx="10"/>
          </p:nvPr>
        </p:nvSpPr>
        <p:spPr/>
        <p:txBody>
          <a:bodyPr/>
          <a:lstStyle/>
          <a:p>
            <a:fld id="{A23720DD-5B6D-40BF-8493-A6B52D484E6B}" type="datetimeFigureOut">
              <a:rPr lang="tr-TR" smtClean="0"/>
              <a:t>14.10.2021</a:t>
            </a:fld>
            <a:endParaRPr lang="tr-TR"/>
          </a:p>
        </p:txBody>
      </p:sp>
      <p:sp>
        <p:nvSpPr>
          <p:cNvPr id="11" name="Altbilgi Yer Tutucusu 10"/>
          <p:cNvSpPr>
            <a:spLocks noGrp="1"/>
          </p:cNvSpPr>
          <p:nvPr>
            <p:ph type="ftr" sz="quarter" idx="11"/>
          </p:nvPr>
        </p:nvSpPr>
        <p:spPr/>
        <p:txBody>
          <a:bodyPr/>
          <a:lstStyle/>
          <a:p>
            <a:endParaRPr lang="tr-TR"/>
          </a:p>
        </p:txBody>
      </p:sp>
      <p:sp>
        <p:nvSpPr>
          <p:cNvPr id="16" name="Slayt Numarası Yer Tutucusu 15"/>
          <p:cNvSpPr>
            <a:spLocks noGrp="1"/>
          </p:cNvSpPr>
          <p:nvPr>
            <p:ph type="sldNum" sz="quarter" idx="12"/>
          </p:nvPr>
        </p:nvSpPr>
        <p:spPr/>
        <p:txBody>
          <a:bodyPr/>
          <a:lstStyle/>
          <a:p>
            <a:fld id="{F302176B-0E47-46AC-8F43-DAB4B8A37D06}" type="slidenum">
              <a:rPr lang="tr-TR" smtClean="0"/>
              <a:t>‹#›</a:t>
            </a:fld>
            <a:endParaRPr lang="tr-TR"/>
          </a:p>
        </p:txBody>
      </p:sp>
      <p:sp>
        <p:nvSpPr>
          <p:cNvPr id="8" name="Başlık 7"/>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Başlık 1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İçerik Yer Tutucus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0"/>
          </p:nvPr>
        </p:nvSpPr>
        <p:spPr/>
        <p:txBody>
          <a:bodyPr/>
          <a:lstStyle/>
          <a:p>
            <a:fld id="{A23720DD-5B6D-40BF-8493-A6B52D484E6B}" type="datetimeFigureOut">
              <a:rPr lang="tr-TR" smtClean="0"/>
              <a:t>14.10.2021</a:t>
            </a:fld>
            <a:endParaRPr lang="tr-TR"/>
          </a:p>
        </p:txBody>
      </p:sp>
      <p:sp>
        <p:nvSpPr>
          <p:cNvPr id="10" name="Altbilgi Yer Tutucusu 9"/>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Başlık 28"/>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Metin Yer Tutucus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İçerik Yer Tutucus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İçerik Yer Tutucus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0"/>
          </p:nvPr>
        </p:nvSpPr>
        <p:spPr/>
        <p:txBody>
          <a:bodyPr/>
          <a:lstStyle/>
          <a:p>
            <a:fld id="{A23720DD-5B6D-40BF-8493-A6B52D484E6B}" type="datetimeFigureOut">
              <a:rPr lang="tr-TR" smtClean="0"/>
              <a:t>14.10.2021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229600" y="6477000"/>
            <a:ext cx="762000" cy="246888"/>
          </a:xfrm>
        </p:spPr>
        <p:txBody>
          <a:bodyPr/>
          <a:lstStyle/>
          <a:p>
            <a:fld id="{F302176B-0E47-46AC-8F43-DAB4B8A37D06}" type="slidenum">
              <a:rPr lang="tr-TR" smtClean="0"/>
              <a:t>‹#›</a:t>
            </a:fld>
            <a:endParaRPr lang="tr-TR"/>
          </a:p>
        </p:txBody>
      </p:sp>
      <p:sp>
        <p:nvSpPr>
          <p:cNvPr id="11" name="Düz Bağlayıcı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Başlık 2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A23720DD-5B6D-40BF-8493-A6B52D484E6B}" type="datetimeFigureOut">
              <a:rPr lang="tr-TR" smtClean="0"/>
              <a:t>14.10.2021</a:t>
            </a:fld>
            <a:endParaRPr lang="tr-TR"/>
          </a:p>
        </p:txBody>
      </p:sp>
      <p:sp>
        <p:nvSpPr>
          <p:cNvPr id="21" name="Altbilgi Yer Tutucusu 20"/>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t>14.10.2021</a:t>
            </a:fld>
            <a:endParaRPr lang="tr-TR"/>
          </a:p>
        </p:txBody>
      </p:sp>
      <p:sp>
        <p:nvSpPr>
          <p:cNvPr id="24" name="Altbilgi Yer Tutucusu 23"/>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Düz Bağlayıcı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İçerik Yer Tutucus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A23720DD-5B6D-40BF-8493-A6B52D484E6B}" type="datetimeFigureOut">
              <a:rPr lang="tr-TR" smtClean="0"/>
              <a:t>14.10.2021</a:t>
            </a:fld>
            <a:endParaRPr lang="tr-TR"/>
          </a:p>
        </p:txBody>
      </p:sp>
      <p:sp>
        <p:nvSpPr>
          <p:cNvPr id="29" name="Altbilgi Yer Tutucusu 28"/>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Resim Yer Tutucus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Veri Yer Tutucusu 6"/>
          <p:cNvSpPr>
            <a:spLocks noGrp="1"/>
          </p:cNvSpPr>
          <p:nvPr>
            <p:ph type="dt" sz="half" idx="10"/>
          </p:nvPr>
        </p:nvSpPr>
        <p:spPr/>
        <p:txBody>
          <a:bodyPr/>
          <a:lstStyle/>
          <a:p>
            <a:fld id="{A23720DD-5B6D-40BF-8493-A6B52D484E6B}" type="datetimeFigureOut">
              <a:rPr lang="tr-TR" smtClean="0"/>
              <a:t>14.10.2021</a:t>
            </a:fld>
            <a:endParaRPr lang="tr-TR"/>
          </a:p>
        </p:txBody>
      </p:sp>
      <p:sp>
        <p:nvSpPr>
          <p:cNvPr id="5" name="Altbilgi Yer Tutucusu 4"/>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F302176B-0E47-46AC-8F43-DAB4B8A37D06}" type="slidenum">
              <a:rPr lang="tr-TR" smtClean="0"/>
              <a:t>‹#›</a:t>
            </a:fld>
            <a:endParaRPr lang="tr-TR"/>
          </a:p>
        </p:txBody>
      </p:sp>
      <p:sp>
        <p:nvSpPr>
          <p:cNvPr id="17" name="Başlık 16"/>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Metin Yer Tutucus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Veri Yer Tutucus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23720DD-5B6D-40BF-8493-A6B52D484E6B}" type="datetimeFigureOut">
              <a:rPr lang="tr-TR" smtClean="0"/>
              <a:t>14.10.2021</a:t>
            </a:fld>
            <a:endParaRPr lang="tr-TR"/>
          </a:p>
        </p:txBody>
      </p:sp>
      <p:sp>
        <p:nvSpPr>
          <p:cNvPr id="28" name="Altbilgi Yer Tutucusu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Slayt Numarası Yer Tutucus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02176B-0E47-46AC-8F43-DAB4B8A37D06}" type="slidenum">
              <a:rPr lang="tr-TR" smtClean="0"/>
              <a:t>‹#›</a:t>
            </a:fld>
            <a:endParaRPr lang="tr-TR"/>
          </a:p>
        </p:txBody>
      </p:sp>
      <p:sp>
        <p:nvSpPr>
          <p:cNvPr id="10" name="Başlık Yer Tutucusu 9"/>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Düz Bağlayıcı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üz Bağlayıcı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51520" y="2564904"/>
            <a:ext cx="8458200" cy="1222375"/>
          </a:xfrm>
        </p:spPr>
        <p:txBody>
          <a:bodyPr>
            <a:normAutofit/>
          </a:bodyPr>
          <a:lstStyle/>
          <a:p>
            <a:pPr algn="ctr"/>
            <a:r>
              <a:rPr lang="tr-TR" sz="6600" dirty="0" smtClean="0"/>
              <a:t>SINAV KAYGISI</a:t>
            </a:r>
            <a:endParaRPr lang="tr-TR" sz="6600" dirty="0"/>
          </a:p>
        </p:txBody>
      </p:sp>
    </p:spTree>
    <p:extLst>
      <p:ext uri="{BB962C8B-B14F-4D97-AF65-F5344CB8AC3E}">
        <p14:creationId xmlns:p14="http://schemas.microsoft.com/office/powerpoint/2010/main" val="2850619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052736"/>
            <a:ext cx="8686800" cy="5027389"/>
          </a:xfrm>
        </p:spPr>
        <p:txBody>
          <a:bodyPr>
            <a:normAutofit fontScale="85000" lnSpcReduction="20000"/>
          </a:bodyPr>
          <a:lstStyle/>
          <a:p>
            <a:pPr marL="0" indent="0">
              <a:buNone/>
            </a:pPr>
            <a:r>
              <a:rPr lang="tr-TR" b="1" dirty="0">
                <a:solidFill>
                  <a:schemeClr val="tx1"/>
                </a:solidFill>
              </a:rPr>
              <a:t>ÖRNEK:</a:t>
            </a:r>
            <a:br>
              <a:rPr lang="tr-TR" b="1" dirty="0">
                <a:solidFill>
                  <a:schemeClr val="tx1"/>
                </a:solidFill>
              </a:rPr>
            </a:br>
            <a:r>
              <a:rPr lang="tr-TR" b="1" dirty="0">
                <a:solidFill>
                  <a:schemeClr val="tx1"/>
                </a:solidFill>
              </a:rPr>
              <a:t>Sınav üzerinde kontrolünün olmadığı düşünceleri:</a:t>
            </a:r>
            <a:br>
              <a:rPr lang="tr-TR" b="1" dirty="0">
                <a:solidFill>
                  <a:schemeClr val="tx1"/>
                </a:solidFill>
              </a:rPr>
            </a:br>
            <a:r>
              <a:rPr lang="tr-TR" b="1" dirty="0">
                <a:solidFill>
                  <a:schemeClr val="tx1"/>
                </a:solidFill>
              </a:rPr>
              <a:t>‘‘Rezil olacağım, başarısız olacağım, yapamayacağım,  her şey kötü olacak”</a:t>
            </a:r>
          </a:p>
          <a:p>
            <a:pPr marL="0" indent="0">
              <a:buNone/>
            </a:pPr>
            <a:r>
              <a:rPr lang="tr-TR" b="1" dirty="0">
                <a:solidFill>
                  <a:schemeClr val="tx1"/>
                </a:solidFill>
              </a:rPr>
              <a:t>Sınav ve sonuçları hakkında gerçekçi olmayan düşünceler:</a:t>
            </a:r>
            <a:br>
              <a:rPr lang="tr-TR" b="1" dirty="0">
                <a:solidFill>
                  <a:schemeClr val="tx1"/>
                </a:solidFill>
              </a:rPr>
            </a:br>
            <a:r>
              <a:rPr lang="tr-TR" b="1" dirty="0">
                <a:solidFill>
                  <a:schemeClr val="tx1"/>
                </a:solidFill>
              </a:rPr>
              <a:t>“Eğer geçemezsem annem/babam beni öldürür!”</a:t>
            </a:r>
            <a:br>
              <a:rPr lang="tr-TR" b="1" dirty="0">
                <a:solidFill>
                  <a:schemeClr val="tx1"/>
                </a:solidFill>
              </a:rPr>
            </a:br>
            <a:r>
              <a:rPr lang="tr-TR" b="1" dirty="0">
                <a:solidFill>
                  <a:schemeClr val="tx1"/>
                </a:solidFill>
              </a:rPr>
              <a:t>‘‘ Eğer kazanamazsam annem/babam beni öldürür’’</a:t>
            </a:r>
          </a:p>
          <a:p>
            <a:pPr marL="0" indent="0">
              <a:buNone/>
            </a:pPr>
            <a:r>
              <a:rPr lang="tr-TR" b="1" dirty="0">
                <a:solidFill>
                  <a:schemeClr val="tx1"/>
                </a:solidFill>
              </a:rPr>
              <a:t>Gerçekçi olmayan talepler:</a:t>
            </a:r>
            <a:br>
              <a:rPr lang="tr-TR" b="1" dirty="0">
                <a:solidFill>
                  <a:schemeClr val="tx1"/>
                </a:solidFill>
              </a:rPr>
            </a:br>
            <a:r>
              <a:rPr lang="tr-TR" b="1" dirty="0">
                <a:solidFill>
                  <a:schemeClr val="tx1"/>
                </a:solidFill>
              </a:rPr>
              <a:t>“ Bu sınavda derece yapmalıyım, yoksa ben değersiz/başarısız biriyim.”</a:t>
            </a:r>
          </a:p>
          <a:p>
            <a:pPr marL="0" indent="0">
              <a:buNone/>
            </a:pPr>
            <a:r>
              <a:rPr lang="tr-TR" b="1" dirty="0">
                <a:solidFill>
                  <a:schemeClr val="tx1"/>
                </a:solidFill>
              </a:rPr>
              <a:t>Felaket tahminleri:</a:t>
            </a:r>
            <a:br>
              <a:rPr lang="tr-TR" b="1" dirty="0">
                <a:solidFill>
                  <a:schemeClr val="tx1"/>
                </a:solidFill>
              </a:rPr>
            </a:br>
            <a:r>
              <a:rPr lang="tr-TR" b="1" dirty="0">
                <a:solidFill>
                  <a:schemeClr val="tx1"/>
                </a:solidFill>
              </a:rPr>
              <a:t>‘‘Ne yaparsam yapayım üniversiteye giremeyeceğim. Hele istediğim bölüme</a:t>
            </a:r>
            <a:br>
              <a:rPr lang="tr-TR" b="1" dirty="0">
                <a:solidFill>
                  <a:schemeClr val="tx1"/>
                </a:solidFill>
              </a:rPr>
            </a:br>
            <a:r>
              <a:rPr lang="tr-TR" b="1" dirty="0">
                <a:solidFill>
                  <a:schemeClr val="tx1"/>
                </a:solidFill>
              </a:rPr>
              <a:t>girme şansım hiç yok’’</a:t>
            </a:r>
          </a:p>
          <a:p>
            <a:endParaRPr lang="tr-TR" dirty="0"/>
          </a:p>
        </p:txBody>
      </p:sp>
    </p:spTree>
    <p:extLst>
      <p:ext uri="{BB962C8B-B14F-4D97-AF65-F5344CB8AC3E}">
        <p14:creationId xmlns:p14="http://schemas.microsoft.com/office/powerpoint/2010/main" val="3008120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052736"/>
            <a:ext cx="5563344" cy="5027389"/>
          </a:xfrm>
        </p:spPr>
        <p:txBody>
          <a:bodyPr>
            <a:normAutofit fontScale="92500" lnSpcReduction="20000"/>
          </a:bodyPr>
          <a:lstStyle/>
          <a:p>
            <a:pPr marL="0" indent="0">
              <a:buNone/>
            </a:pPr>
            <a:r>
              <a:rPr lang="tr-TR" b="1" dirty="0" smtClean="0">
                <a:solidFill>
                  <a:srgbClr val="C00000"/>
                </a:solidFill>
              </a:rPr>
              <a:t>b)Fizyolojik Belirtiler</a:t>
            </a:r>
          </a:p>
          <a:p>
            <a:pPr marL="0" indent="0">
              <a:buNone/>
            </a:pPr>
            <a:r>
              <a:rPr lang="tr-TR" dirty="0" smtClean="0">
                <a:solidFill>
                  <a:srgbClr val="C00000"/>
                </a:solidFill>
              </a:rPr>
              <a:t>*</a:t>
            </a:r>
            <a:r>
              <a:rPr lang="tr-TR" b="1" dirty="0" smtClean="0">
                <a:solidFill>
                  <a:schemeClr val="tx1"/>
                </a:solidFill>
              </a:rPr>
              <a:t>Hızlı </a:t>
            </a:r>
            <a:r>
              <a:rPr lang="tr-TR" b="1" dirty="0">
                <a:solidFill>
                  <a:schemeClr val="tx1"/>
                </a:solidFill>
              </a:rPr>
              <a:t>kalp atışı, terleme artışı</a:t>
            </a:r>
          </a:p>
          <a:p>
            <a:pPr marL="0" indent="0">
              <a:buNone/>
            </a:pPr>
            <a:r>
              <a:rPr lang="tr-TR" b="1" dirty="0">
                <a:solidFill>
                  <a:srgbClr val="C00000"/>
                </a:solidFill>
              </a:rPr>
              <a:t>*</a:t>
            </a:r>
            <a:r>
              <a:rPr lang="tr-TR" b="1" dirty="0">
                <a:solidFill>
                  <a:schemeClr val="tx1"/>
                </a:solidFill>
              </a:rPr>
              <a:t>Hızlı soluk alıp verme ,nefes daralması</a:t>
            </a:r>
          </a:p>
          <a:p>
            <a:pPr marL="0" indent="0">
              <a:buNone/>
            </a:pPr>
            <a:r>
              <a:rPr lang="tr-TR" b="1" dirty="0">
                <a:solidFill>
                  <a:srgbClr val="C00000"/>
                </a:solidFill>
              </a:rPr>
              <a:t>*</a:t>
            </a:r>
            <a:r>
              <a:rPr lang="tr-TR" b="1" dirty="0">
                <a:solidFill>
                  <a:schemeClr val="tx1"/>
                </a:solidFill>
              </a:rPr>
              <a:t>Ağız kuruluğu midede kasılma ,bulantı hissi</a:t>
            </a:r>
          </a:p>
          <a:p>
            <a:pPr marL="0" indent="0">
              <a:buNone/>
            </a:pPr>
            <a:r>
              <a:rPr lang="tr-TR" b="1" dirty="0">
                <a:solidFill>
                  <a:srgbClr val="C00000"/>
                </a:solidFill>
              </a:rPr>
              <a:t>*</a:t>
            </a:r>
            <a:r>
              <a:rPr lang="tr-TR" b="1" dirty="0">
                <a:solidFill>
                  <a:schemeClr val="tx1"/>
                </a:solidFill>
              </a:rPr>
              <a:t>Karın ağrısı, kas gerginliği</a:t>
            </a:r>
          </a:p>
          <a:p>
            <a:pPr marL="0" indent="0">
              <a:buNone/>
            </a:pPr>
            <a:r>
              <a:rPr lang="tr-TR" b="1" dirty="0">
                <a:solidFill>
                  <a:srgbClr val="C00000"/>
                </a:solidFill>
              </a:rPr>
              <a:t>*</a:t>
            </a:r>
            <a:r>
              <a:rPr lang="tr-TR" b="1" dirty="0">
                <a:solidFill>
                  <a:schemeClr val="tx1"/>
                </a:solidFill>
              </a:rPr>
              <a:t>Baş ağrısı, baş dönmesi</a:t>
            </a:r>
          </a:p>
          <a:p>
            <a:pPr marL="0" indent="0">
              <a:buNone/>
            </a:pPr>
            <a:r>
              <a:rPr lang="tr-TR" b="1" dirty="0">
                <a:solidFill>
                  <a:srgbClr val="C00000"/>
                </a:solidFill>
              </a:rPr>
              <a:t>*</a:t>
            </a:r>
            <a:r>
              <a:rPr lang="tr-TR" b="1" dirty="0">
                <a:solidFill>
                  <a:schemeClr val="tx1"/>
                </a:solidFill>
              </a:rPr>
              <a:t>Uyuşma, karıncalanma hissi</a:t>
            </a:r>
          </a:p>
          <a:p>
            <a:pPr marL="0" indent="0">
              <a:buNone/>
            </a:pPr>
            <a:r>
              <a:rPr lang="tr-TR" b="1" dirty="0">
                <a:solidFill>
                  <a:srgbClr val="C00000"/>
                </a:solidFill>
              </a:rPr>
              <a:t>*</a:t>
            </a:r>
            <a:r>
              <a:rPr lang="tr-TR" b="1" dirty="0">
                <a:solidFill>
                  <a:schemeClr val="tx1"/>
                </a:solidFill>
              </a:rPr>
              <a:t>Ellerde titreme, üşüme, ürperme</a:t>
            </a:r>
          </a:p>
          <a:p>
            <a:endParaRPr lang="tr-TR" dirty="0"/>
          </a:p>
        </p:txBody>
      </p:sp>
      <p:pic>
        <p:nvPicPr>
          <p:cNvPr id="1026" name="Picture 2" descr="C:\Users\Lenova\Desktop\sinav-kaygisi-300x268-1.pn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rcRect/>
          <a:stretch>
            <a:fillRect/>
          </a:stretch>
        </p:blipFill>
        <p:spPr bwMode="auto">
          <a:xfrm>
            <a:off x="5652120" y="1268760"/>
            <a:ext cx="3312368"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243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124744"/>
            <a:ext cx="8686800" cy="4955381"/>
          </a:xfrm>
        </p:spPr>
        <p:txBody>
          <a:bodyPr>
            <a:normAutofit fontScale="92500" lnSpcReduction="10000"/>
          </a:bodyPr>
          <a:lstStyle/>
          <a:p>
            <a:pPr marL="0" indent="0">
              <a:buNone/>
            </a:pPr>
            <a:r>
              <a:rPr lang="tr-TR" b="1" dirty="0" smtClean="0">
                <a:solidFill>
                  <a:srgbClr val="C00000"/>
                </a:solidFill>
              </a:rPr>
              <a:t>c)Duygusal  Belirtiler</a:t>
            </a:r>
          </a:p>
          <a:p>
            <a:pPr marL="0" indent="0">
              <a:buNone/>
            </a:pPr>
            <a:r>
              <a:rPr lang="tr-TR" b="1" dirty="0" smtClean="0">
                <a:solidFill>
                  <a:schemeClr val="tx1"/>
                </a:solidFill>
              </a:rPr>
              <a:t>Kişinin </a:t>
            </a:r>
            <a:r>
              <a:rPr lang="tr-TR" b="1" dirty="0">
                <a:solidFill>
                  <a:schemeClr val="tx1"/>
                </a:solidFill>
              </a:rPr>
              <a:t>ruh halinde sıra dışı değişiklikler olur.</a:t>
            </a:r>
          </a:p>
          <a:p>
            <a:pPr marL="0" indent="0">
              <a:buNone/>
            </a:pPr>
            <a:r>
              <a:rPr lang="tr-TR" b="1" dirty="0">
                <a:solidFill>
                  <a:srgbClr val="C00000"/>
                </a:solidFill>
              </a:rPr>
              <a:t>*</a:t>
            </a:r>
            <a:r>
              <a:rPr lang="tr-TR" b="1" dirty="0">
                <a:solidFill>
                  <a:schemeClr val="tx1"/>
                </a:solidFill>
              </a:rPr>
              <a:t>Gerginlik                 </a:t>
            </a:r>
            <a:r>
              <a:rPr lang="tr-TR" b="1" dirty="0">
                <a:solidFill>
                  <a:srgbClr val="C00000"/>
                </a:solidFill>
              </a:rPr>
              <a:t>*</a:t>
            </a:r>
            <a:r>
              <a:rPr lang="tr-TR" b="1" dirty="0">
                <a:solidFill>
                  <a:schemeClr val="tx1"/>
                </a:solidFill>
              </a:rPr>
              <a:t>Sinirlilik</a:t>
            </a:r>
          </a:p>
          <a:p>
            <a:pPr marL="0" indent="0">
              <a:buNone/>
            </a:pPr>
            <a:r>
              <a:rPr lang="tr-TR" b="1" dirty="0">
                <a:solidFill>
                  <a:srgbClr val="C00000"/>
                </a:solidFill>
              </a:rPr>
              <a:t>*</a:t>
            </a:r>
            <a:r>
              <a:rPr lang="tr-TR" b="1" dirty="0">
                <a:solidFill>
                  <a:schemeClr val="tx1"/>
                </a:solidFill>
              </a:rPr>
              <a:t>Karamsarlık            </a:t>
            </a:r>
            <a:r>
              <a:rPr lang="tr-TR" b="1" dirty="0">
                <a:solidFill>
                  <a:srgbClr val="C00000"/>
                </a:solidFill>
              </a:rPr>
              <a:t>*</a:t>
            </a:r>
            <a:r>
              <a:rPr lang="tr-TR" b="1" dirty="0">
                <a:solidFill>
                  <a:schemeClr val="tx1"/>
                </a:solidFill>
              </a:rPr>
              <a:t>Endişe</a:t>
            </a:r>
          </a:p>
          <a:p>
            <a:pPr marL="0" indent="0">
              <a:buNone/>
            </a:pPr>
            <a:r>
              <a:rPr lang="tr-TR" b="1" dirty="0">
                <a:solidFill>
                  <a:srgbClr val="C00000"/>
                </a:solidFill>
              </a:rPr>
              <a:t>*</a:t>
            </a:r>
            <a:r>
              <a:rPr lang="tr-TR" b="1" dirty="0">
                <a:solidFill>
                  <a:schemeClr val="tx1"/>
                </a:solidFill>
              </a:rPr>
              <a:t>Korku,                      </a:t>
            </a:r>
            <a:r>
              <a:rPr lang="tr-TR" b="1" dirty="0">
                <a:solidFill>
                  <a:srgbClr val="C00000"/>
                </a:solidFill>
              </a:rPr>
              <a:t>*</a:t>
            </a:r>
            <a:r>
              <a:rPr lang="tr-TR" b="1" dirty="0">
                <a:solidFill>
                  <a:schemeClr val="tx1"/>
                </a:solidFill>
              </a:rPr>
              <a:t>Öfke</a:t>
            </a:r>
          </a:p>
          <a:p>
            <a:pPr marL="0" indent="0">
              <a:buNone/>
            </a:pPr>
            <a:r>
              <a:rPr lang="tr-TR" b="1" dirty="0">
                <a:solidFill>
                  <a:srgbClr val="C00000"/>
                </a:solidFill>
              </a:rPr>
              <a:t>*</a:t>
            </a:r>
            <a:r>
              <a:rPr lang="tr-TR" b="1" dirty="0">
                <a:solidFill>
                  <a:schemeClr val="tx1"/>
                </a:solidFill>
              </a:rPr>
              <a:t> Cesaret kaybı,       </a:t>
            </a:r>
            <a:r>
              <a:rPr lang="tr-TR" b="1" dirty="0" smtClean="0">
                <a:solidFill>
                  <a:schemeClr val="tx1"/>
                </a:solidFill>
              </a:rPr>
              <a:t> </a:t>
            </a:r>
            <a:r>
              <a:rPr lang="tr-TR" b="1" dirty="0" smtClean="0">
                <a:solidFill>
                  <a:srgbClr val="C00000"/>
                </a:solidFill>
              </a:rPr>
              <a:t>*</a:t>
            </a:r>
            <a:r>
              <a:rPr lang="tr-TR" b="1" dirty="0">
                <a:solidFill>
                  <a:schemeClr val="tx1"/>
                </a:solidFill>
              </a:rPr>
              <a:t>Panik, </a:t>
            </a:r>
          </a:p>
          <a:p>
            <a:pPr marL="0" indent="0">
              <a:buNone/>
            </a:pPr>
            <a:r>
              <a:rPr lang="tr-TR" b="1" dirty="0">
                <a:solidFill>
                  <a:srgbClr val="C00000"/>
                </a:solidFill>
              </a:rPr>
              <a:t>*</a:t>
            </a:r>
            <a:r>
              <a:rPr lang="tr-TR" b="1" dirty="0">
                <a:solidFill>
                  <a:schemeClr val="tx1"/>
                </a:solidFill>
              </a:rPr>
              <a:t>Umutsuzluk            </a:t>
            </a:r>
            <a:r>
              <a:rPr lang="tr-TR" b="1" dirty="0" smtClean="0">
                <a:solidFill>
                  <a:schemeClr val="tx1"/>
                </a:solidFill>
              </a:rPr>
              <a:t> </a:t>
            </a:r>
            <a:r>
              <a:rPr lang="tr-TR" b="1" dirty="0" smtClean="0">
                <a:solidFill>
                  <a:srgbClr val="C00000"/>
                </a:solidFill>
              </a:rPr>
              <a:t>*</a:t>
            </a:r>
            <a:r>
              <a:rPr lang="tr-TR" b="1" dirty="0">
                <a:solidFill>
                  <a:schemeClr val="tx1"/>
                </a:solidFill>
              </a:rPr>
              <a:t>Üzüntü  </a:t>
            </a:r>
          </a:p>
          <a:p>
            <a:pPr marL="0" indent="0">
              <a:buNone/>
            </a:pPr>
            <a:r>
              <a:rPr lang="tr-TR" b="1" dirty="0">
                <a:solidFill>
                  <a:srgbClr val="C00000"/>
                </a:solidFill>
              </a:rPr>
              <a:t>*</a:t>
            </a:r>
            <a:r>
              <a:rPr lang="tr-TR" b="1" dirty="0">
                <a:solidFill>
                  <a:schemeClr val="tx1"/>
                </a:solidFill>
              </a:rPr>
              <a:t>Güvensizlik,            </a:t>
            </a:r>
            <a:r>
              <a:rPr lang="tr-TR" b="1" dirty="0" smtClean="0">
                <a:solidFill>
                  <a:schemeClr val="tx1"/>
                </a:solidFill>
              </a:rPr>
              <a:t> </a:t>
            </a:r>
            <a:r>
              <a:rPr lang="tr-TR" b="1" dirty="0" smtClean="0">
                <a:solidFill>
                  <a:srgbClr val="C00000"/>
                </a:solidFill>
              </a:rPr>
              <a:t>*</a:t>
            </a:r>
            <a:r>
              <a:rPr lang="tr-TR" b="1" dirty="0">
                <a:solidFill>
                  <a:schemeClr val="tx1"/>
                </a:solidFill>
              </a:rPr>
              <a:t>Çaresizlik,</a:t>
            </a:r>
          </a:p>
          <a:p>
            <a:pPr marL="0" indent="0">
              <a:buNone/>
            </a:pPr>
            <a:r>
              <a:rPr lang="tr-TR" b="1" dirty="0">
                <a:solidFill>
                  <a:srgbClr val="C00000"/>
                </a:solidFill>
              </a:rPr>
              <a:t>*</a:t>
            </a:r>
            <a:r>
              <a:rPr lang="tr-TR" b="1" dirty="0">
                <a:solidFill>
                  <a:schemeClr val="tx1"/>
                </a:solidFill>
              </a:rPr>
              <a:t>Heyecan                  </a:t>
            </a:r>
            <a:r>
              <a:rPr lang="tr-TR" b="1" dirty="0" smtClean="0">
                <a:solidFill>
                  <a:schemeClr val="tx1"/>
                </a:solidFill>
              </a:rPr>
              <a:t> </a:t>
            </a:r>
            <a:r>
              <a:rPr lang="tr-TR" b="1" dirty="0" smtClean="0">
                <a:solidFill>
                  <a:srgbClr val="C00000"/>
                </a:solidFill>
              </a:rPr>
              <a:t>*</a:t>
            </a:r>
            <a:r>
              <a:rPr lang="tr-TR" b="1" dirty="0">
                <a:solidFill>
                  <a:schemeClr val="tx1"/>
                </a:solidFill>
              </a:rPr>
              <a:t>Kontrolünü kaybetme hissi </a:t>
            </a:r>
            <a:r>
              <a:rPr lang="tr-TR" b="1" dirty="0" smtClean="0">
                <a:solidFill>
                  <a:schemeClr val="tx1"/>
                </a:solidFill>
              </a:rPr>
              <a:t>   görülür</a:t>
            </a:r>
            <a:endParaRPr lang="tr-TR" b="1" dirty="0">
              <a:solidFill>
                <a:schemeClr val="tx1"/>
              </a:solidFill>
            </a:endParaRPr>
          </a:p>
        </p:txBody>
      </p:sp>
    </p:spTree>
    <p:extLst>
      <p:ext uri="{BB962C8B-B14F-4D97-AF65-F5344CB8AC3E}">
        <p14:creationId xmlns:p14="http://schemas.microsoft.com/office/powerpoint/2010/main" val="1181991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124744"/>
            <a:ext cx="5563344" cy="4955381"/>
          </a:xfrm>
        </p:spPr>
        <p:txBody>
          <a:bodyPr>
            <a:normAutofit fontScale="85000" lnSpcReduction="20000"/>
          </a:bodyPr>
          <a:lstStyle/>
          <a:p>
            <a:pPr marL="0" indent="0">
              <a:buNone/>
            </a:pPr>
            <a:r>
              <a:rPr lang="tr-TR" b="1" dirty="0" smtClean="0">
                <a:solidFill>
                  <a:srgbClr val="C00000"/>
                </a:solidFill>
              </a:rPr>
              <a:t>d)Davranışsal Belirtiler</a:t>
            </a:r>
            <a:endParaRPr lang="tr-TR" dirty="0">
              <a:solidFill>
                <a:srgbClr val="C00000"/>
              </a:solidFill>
            </a:endParaRPr>
          </a:p>
          <a:p>
            <a:pPr marL="0" lvl="0" indent="0">
              <a:buNone/>
            </a:pPr>
            <a:r>
              <a:rPr lang="tr-TR" b="1" dirty="0" smtClean="0">
                <a:solidFill>
                  <a:srgbClr val="C00000"/>
                </a:solidFill>
              </a:rPr>
              <a:t>*</a:t>
            </a:r>
            <a:r>
              <a:rPr lang="tr-TR" b="1" dirty="0" smtClean="0">
                <a:solidFill>
                  <a:schemeClr val="tx1"/>
                </a:solidFill>
              </a:rPr>
              <a:t>İlginin </a:t>
            </a:r>
            <a:r>
              <a:rPr lang="tr-TR" b="1" dirty="0">
                <a:solidFill>
                  <a:schemeClr val="tx1"/>
                </a:solidFill>
              </a:rPr>
              <a:t>dağılması ve ders dışı faaliyetlere yoğunlaşması</a:t>
            </a:r>
          </a:p>
          <a:p>
            <a:pPr marL="0" lvl="0" indent="0">
              <a:buNone/>
            </a:pPr>
            <a:r>
              <a:rPr lang="tr-TR" b="1" dirty="0">
                <a:solidFill>
                  <a:srgbClr val="C00000"/>
                </a:solidFill>
              </a:rPr>
              <a:t>*</a:t>
            </a:r>
            <a:r>
              <a:rPr lang="tr-TR" b="1" dirty="0">
                <a:solidFill>
                  <a:schemeClr val="tx1"/>
                </a:solidFill>
              </a:rPr>
              <a:t>Koordinasyonu bozuk hareketler sendeleme, tökezleme</a:t>
            </a:r>
          </a:p>
          <a:p>
            <a:pPr marL="0" lvl="0" indent="0">
              <a:buNone/>
            </a:pPr>
            <a:r>
              <a:rPr lang="tr-TR" b="1" dirty="0">
                <a:solidFill>
                  <a:srgbClr val="C00000"/>
                </a:solidFill>
              </a:rPr>
              <a:t>*</a:t>
            </a:r>
            <a:r>
              <a:rPr lang="tr-TR" b="1" dirty="0">
                <a:solidFill>
                  <a:schemeClr val="tx1"/>
                </a:solidFill>
              </a:rPr>
              <a:t>Konsantrasyon güçlüğü</a:t>
            </a:r>
          </a:p>
          <a:p>
            <a:pPr marL="0" lvl="0" indent="0">
              <a:buNone/>
            </a:pPr>
            <a:r>
              <a:rPr lang="tr-TR" b="1" dirty="0">
                <a:solidFill>
                  <a:srgbClr val="C00000"/>
                </a:solidFill>
              </a:rPr>
              <a:t>*</a:t>
            </a:r>
            <a:r>
              <a:rPr lang="tr-TR" b="1" dirty="0">
                <a:solidFill>
                  <a:schemeClr val="tx1"/>
                </a:solidFill>
              </a:rPr>
              <a:t>Uykusuzluk</a:t>
            </a:r>
          </a:p>
          <a:p>
            <a:pPr marL="0" lvl="0" indent="0">
              <a:buNone/>
            </a:pPr>
            <a:r>
              <a:rPr lang="tr-TR" b="1" dirty="0">
                <a:solidFill>
                  <a:srgbClr val="C00000"/>
                </a:solidFill>
              </a:rPr>
              <a:t>*</a:t>
            </a:r>
            <a:r>
              <a:rPr lang="tr-TR" b="1" dirty="0" smtClean="0">
                <a:solidFill>
                  <a:schemeClr val="tx1"/>
                </a:solidFill>
              </a:rPr>
              <a:t>Kıpırdanma</a:t>
            </a:r>
            <a:r>
              <a:rPr lang="tr-TR" b="1" dirty="0">
                <a:solidFill>
                  <a:schemeClr val="tx1"/>
                </a:solidFill>
              </a:rPr>
              <a:t>, yerinde duramama, tırnak yeme</a:t>
            </a:r>
          </a:p>
          <a:p>
            <a:pPr marL="0" lvl="0" indent="0">
              <a:buNone/>
            </a:pPr>
            <a:r>
              <a:rPr lang="tr-TR" b="1" dirty="0">
                <a:solidFill>
                  <a:srgbClr val="C00000"/>
                </a:solidFill>
              </a:rPr>
              <a:t>*</a:t>
            </a:r>
            <a:r>
              <a:rPr lang="tr-TR" b="1" dirty="0">
                <a:solidFill>
                  <a:schemeClr val="tx1"/>
                </a:solidFill>
              </a:rPr>
              <a:t> Çok fazla yemek yeme ya  yemek yiyememe</a:t>
            </a:r>
          </a:p>
          <a:p>
            <a:pPr marL="0" indent="0">
              <a:buNone/>
            </a:pPr>
            <a:r>
              <a:rPr lang="tr-TR" dirty="0"/>
              <a:t> </a:t>
            </a:r>
          </a:p>
          <a:p>
            <a:endParaRPr lang="tr-TR" dirty="0"/>
          </a:p>
        </p:txBody>
      </p:sp>
      <p:pic>
        <p:nvPicPr>
          <p:cNvPr id="2051" name="Picture 3" descr="C:\Users\Lenova\Desktop\indir (2).jfif"/>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5724128" y="1124744"/>
            <a:ext cx="3189734"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216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052736"/>
            <a:ext cx="8686800" cy="5027389"/>
          </a:xfrm>
        </p:spPr>
        <p:txBody>
          <a:bodyPr/>
          <a:lstStyle/>
          <a:p>
            <a:pPr marL="0" lvl="0" indent="0">
              <a:buNone/>
            </a:pPr>
            <a:r>
              <a:rPr lang="tr-TR" b="1" dirty="0">
                <a:solidFill>
                  <a:srgbClr val="C00000"/>
                </a:solidFill>
              </a:rPr>
              <a:t>*</a:t>
            </a:r>
            <a:r>
              <a:rPr lang="tr-TR" b="1" dirty="0">
                <a:solidFill>
                  <a:schemeClr val="tx1"/>
                </a:solidFill>
              </a:rPr>
              <a:t>Sosyal geri çekilme</a:t>
            </a:r>
          </a:p>
          <a:p>
            <a:pPr marL="0" lvl="0" indent="0">
              <a:buNone/>
            </a:pPr>
            <a:r>
              <a:rPr lang="tr-TR" b="1" dirty="0">
                <a:solidFill>
                  <a:srgbClr val="C00000"/>
                </a:solidFill>
              </a:rPr>
              <a:t>*</a:t>
            </a:r>
            <a:r>
              <a:rPr lang="tr-TR" b="1" dirty="0">
                <a:solidFill>
                  <a:schemeClr val="tx1"/>
                </a:solidFill>
              </a:rPr>
              <a:t>Aileden ve arkadaşlardan uzaklaşma</a:t>
            </a:r>
          </a:p>
          <a:p>
            <a:pPr marL="0" lvl="0" indent="0">
              <a:buNone/>
            </a:pPr>
            <a:r>
              <a:rPr lang="tr-TR" b="1" dirty="0">
                <a:solidFill>
                  <a:srgbClr val="C00000"/>
                </a:solidFill>
              </a:rPr>
              <a:t>*</a:t>
            </a:r>
            <a:r>
              <a:rPr lang="tr-TR" b="1" dirty="0">
                <a:solidFill>
                  <a:schemeClr val="tx1"/>
                </a:solidFill>
              </a:rPr>
              <a:t>Başkalarına tahammülsüzlük, (bazen en yakın olunan kişilere bile)</a:t>
            </a:r>
          </a:p>
          <a:p>
            <a:pPr marL="0" lvl="0" indent="0">
              <a:buNone/>
            </a:pPr>
            <a:r>
              <a:rPr lang="tr-TR" b="1" dirty="0">
                <a:solidFill>
                  <a:srgbClr val="C00000"/>
                </a:solidFill>
              </a:rPr>
              <a:t>*</a:t>
            </a:r>
            <a:r>
              <a:rPr lang="tr-TR" b="1" dirty="0">
                <a:solidFill>
                  <a:schemeClr val="tx1"/>
                </a:solidFill>
              </a:rPr>
              <a:t>Sigara, alkol tüketiminde artış</a:t>
            </a:r>
          </a:p>
          <a:p>
            <a:pPr marL="0" lvl="0" indent="0">
              <a:buNone/>
            </a:pPr>
            <a:r>
              <a:rPr lang="tr-TR" b="1" dirty="0">
                <a:solidFill>
                  <a:srgbClr val="C00000"/>
                </a:solidFill>
              </a:rPr>
              <a:t>*</a:t>
            </a:r>
            <a:r>
              <a:rPr lang="tr-TR" b="1" dirty="0">
                <a:solidFill>
                  <a:schemeClr val="tx1"/>
                </a:solidFill>
              </a:rPr>
              <a:t>İshal ya da normalden daha sık idrara çıkma</a:t>
            </a:r>
          </a:p>
          <a:p>
            <a:pPr marL="0" lvl="0" indent="0">
              <a:buNone/>
            </a:pPr>
            <a:r>
              <a:rPr lang="tr-TR" b="1" dirty="0" smtClean="0">
                <a:solidFill>
                  <a:srgbClr val="C00000"/>
                </a:solidFill>
              </a:rPr>
              <a:t>*</a:t>
            </a:r>
            <a:r>
              <a:rPr lang="tr-TR" b="1" dirty="0" smtClean="0">
                <a:solidFill>
                  <a:schemeClr val="tx1"/>
                </a:solidFill>
              </a:rPr>
              <a:t>Kendine </a:t>
            </a:r>
            <a:r>
              <a:rPr lang="tr-TR" b="1" dirty="0">
                <a:solidFill>
                  <a:schemeClr val="tx1"/>
                </a:solidFill>
              </a:rPr>
              <a:t>küfretme</a:t>
            </a:r>
          </a:p>
          <a:p>
            <a:endParaRPr lang="tr-TR" dirty="0"/>
          </a:p>
        </p:txBody>
      </p:sp>
    </p:spTree>
    <p:extLst>
      <p:ext uri="{BB962C8B-B14F-4D97-AF65-F5344CB8AC3E}">
        <p14:creationId xmlns:p14="http://schemas.microsoft.com/office/powerpoint/2010/main" val="3774277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smtClean="0">
                <a:solidFill>
                  <a:srgbClr val="C00000"/>
                </a:solidFill>
              </a:rPr>
              <a:t>Anne </a:t>
            </a:r>
            <a:r>
              <a:rPr lang="tr-TR" b="1" dirty="0">
                <a:solidFill>
                  <a:srgbClr val="C00000"/>
                </a:solidFill>
              </a:rPr>
              <a:t>– Babalara Öneriler</a:t>
            </a:r>
            <a:r>
              <a:rPr lang="tr-TR" dirty="0">
                <a:solidFill>
                  <a:srgbClr val="C00000"/>
                </a:solidFill>
              </a:rPr>
              <a:t/>
            </a:r>
            <a:br>
              <a:rPr lang="tr-TR" dirty="0">
                <a:solidFill>
                  <a:srgbClr val="C00000"/>
                </a:solidFill>
              </a:rPr>
            </a:br>
            <a:endParaRPr lang="tr-TR" dirty="0">
              <a:solidFill>
                <a:srgbClr val="C00000"/>
              </a:solidFill>
            </a:endParaRPr>
          </a:p>
        </p:txBody>
      </p:sp>
      <p:sp>
        <p:nvSpPr>
          <p:cNvPr id="3" name="İçerik Yer Tutucusu 2"/>
          <p:cNvSpPr>
            <a:spLocks noGrp="1"/>
          </p:cNvSpPr>
          <p:nvPr>
            <p:ph idx="1"/>
          </p:nvPr>
        </p:nvSpPr>
        <p:spPr>
          <a:xfrm>
            <a:off x="304800" y="1554162"/>
            <a:ext cx="8587680" cy="4525963"/>
          </a:xfrm>
        </p:spPr>
        <p:txBody>
          <a:bodyPr>
            <a:normAutofit fontScale="92500" lnSpcReduction="20000"/>
          </a:bodyPr>
          <a:lstStyle/>
          <a:p>
            <a:pPr marL="0" indent="0">
              <a:buNone/>
            </a:pPr>
            <a:r>
              <a:rPr lang="tr-TR" b="1" dirty="0" smtClean="0">
                <a:solidFill>
                  <a:schemeClr val="tx1"/>
                </a:solidFill>
              </a:rPr>
              <a:t>Sınavın </a:t>
            </a:r>
            <a:r>
              <a:rPr lang="tr-TR" b="1" dirty="0">
                <a:solidFill>
                  <a:schemeClr val="tx1"/>
                </a:solidFill>
              </a:rPr>
              <a:t>sonucuyla ilgili belirsizliğin olması, genç kadar anne babaların da kaygı yaşamalarına neden olmaktadır. Bu, anne babaların çocuklarının okul ve sınava hazırlanma süreciyle daha fazla ilgilenmelerine ve denetim altında tutmaya çalışmalarına neden olabilir. Anne babanın çocuğunun başarısını artırmaya yönelik bu çabaları amaçlarının dışında gelişebilir. Gençlerin daha fazla baskı hissetmelerine ve kaygının  artmasına  neden olabilir. Kaygıyı arttırmasa bile, anne ve babayla  ilişkilerini zorlayabilir</a:t>
            </a:r>
          </a:p>
        </p:txBody>
      </p:sp>
    </p:spTree>
    <p:extLst>
      <p:ext uri="{BB962C8B-B14F-4D97-AF65-F5344CB8AC3E}">
        <p14:creationId xmlns:p14="http://schemas.microsoft.com/office/powerpoint/2010/main" val="2254616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268760"/>
            <a:ext cx="8686800" cy="4811365"/>
          </a:xfrm>
        </p:spPr>
        <p:txBody>
          <a:bodyPr>
            <a:normAutofit/>
          </a:bodyPr>
          <a:lstStyle/>
          <a:p>
            <a:pPr marL="0" lvl="0" indent="0">
              <a:buNone/>
            </a:pPr>
            <a:r>
              <a:rPr lang="tr-TR" b="1" dirty="0" smtClean="0">
                <a:solidFill>
                  <a:srgbClr val="C00000"/>
                </a:solidFill>
              </a:rPr>
              <a:t>*</a:t>
            </a:r>
            <a:r>
              <a:rPr lang="tr-TR" b="1" dirty="0" smtClean="0">
                <a:solidFill>
                  <a:schemeClr val="tx1"/>
                </a:solidFill>
              </a:rPr>
              <a:t> Sınav </a:t>
            </a:r>
            <a:r>
              <a:rPr lang="tr-TR" b="1" dirty="0">
                <a:solidFill>
                  <a:schemeClr val="tx1"/>
                </a:solidFill>
              </a:rPr>
              <a:t>döneminde anne babaların çocuklarıyla ilgilenmeleri ve desteklemeleri gerekir. Ne kadar ilgi ve desteğe ihtiyacı olduğu konusunda çocuğunuz size rehberlik edecektir. Bunu sözel ya da davranışlarıyla gösterecektir.</a:t>
            </a:r>
          </a:p>
          <a:p>
            <a:pPr marL="0" lvl="0" indent="0">
              <a:buNone/>
            </a:pPr>
            <a:r>
              <a:rPr lang="tr-TR" b="1" dirty="0" smtClean="0">
                <a:solidFill>
                  <a:srgbClr val="C00000"/>
                </a:solidFill>
              </a:rPr>
              <a:t>*</a:t>
            </a:r>
            <a:r>
              <a:rPr lang="tr-TR" b="1" dirty="0" smtClean="0">
                <a:solidFill>
                  <a:schemeClr val="tx1"/>
                </a:solidFill>
              </a:rPr>
              <a:t> Sınavın </a:t>
            </a:r>
            <a:r>
              <a:rPr lang="tr-TR" b="1" dirty="0">
                <a:solidFill>
                  <a:schemeClr val="tx1"/>
                </a:solidFill>
              </a:rPr>
              <a:t>ve sınava hazırlanmanın sorumluluğunu çocuğunuza bırakmalısınız. Çocuğunuzun yerine getirmesi gereken sorumlulukları üstlenmemelisiniz</a:t>
            </a:r>
            <a:r>
              <a:rPr lang="tr-TR" b="1" dirty="0" smtClean="0">
                <a:solidFill>
                  <a:schemeClr val="tx1"/>
                </a:solidFill>
              </a:rPr>
              <a:t>.</a:t>
            </a:r>
            <a:endParaRPr lang="tr-TR" b="1" dirty="0">
              <a:solidFill>
                <a:schemeClr val="tx1"/>
              </a:solidFill>
            </a:endParaRPr>
          </a:p>
        </p:txBody>
      </p:sp>
    </p:spTree>
    <p:extLst>
      <p:ext uri="{BB962C8B-B14F-4D97-AF65-F5344CB8AC3E}">
        <p14:creationId xmlns:p14="http://schemas.microsoft.com/office/powerpoint/2010/main" val="3327625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268760"/>
            <a:ext cx="8686800" cy="4811365"/>
          </a:xfrm>
        </p:spPr>
        <p:txBody>
          <a:bodyPr>
            <a:normAutofit lnSpcReduction="10000"/>
          </a:bodyPr>
          <a:lstStyle/>
          <a:p>
            <a:pPr marL="0" lvl="0" indent="0">
              <a:buNone/>
            </a:pPr>
            <a:r>
              <a:rPr lang="tr-TR" b="1" dirty="0" smtClean="0">
                <a:solidFill>
                  <a:srgbClr val="C00000"/>
                </a:solidFill>
              </a:rPr>
              <a:t>* </a:t>
            </a:r>
            <a:r>
              <a:rPr lang="tr-TR" b="1" dirty="0" smtClean="0">
                <a:solidFill>
                  <a:schemeClr val="tx1"/>
                </a:solidFill>
              </a:rPr>
              <a:t>Sınav </a:t>
            </a:r>
            <a:r>
              <a:rPr lang="tr-TR" b="1" dirty="0">
                <a:solidFill>
                  <a:schemeClr val="tx1"/>
                </a:solidFill>
              </a:rPr>
              <a:t>öncesinde sınavın sonucunda olabileceklerle ilgili konuşulması sınav sürecine olumlu bir etkiden çok, olumsuz etkisi olabilir. Önemli olanın sınav anında potansiyelini en iyi şekilde kullanabilmesi olduğunu çocuğunuza hatırlatın.</a:t>
            </a:r>
          </a:p>
          <a:p>
            <a:pPr marL="0" lvl="0" indent="0">
              <a:buNone/>
            </a:pPr>
            <a:r>
              <a:rPr lang="tr-TR" b="1" dirty="0" smtClean="0">
                <a:solidFill>
                  <a:srgbClr val="C00000"/>
                </a:solidFill>
              </a:rPr>
              <a:t>*</a:t>
            </a:r>
            <a:r>
              <a:rPr lang="tr-TR" b="1" dirty="0" smtClean="0">
                <a:solidFill>
                  <a:schemeClr val="tx1"/>
                </a:solidFill>
              </a:rPr>
              <a:t> Gelecekle </a:t>
            </a:r>
            <a:r>
              <a:rPr lang="tr-TR" b="1" dirty="0">
                <a:solidFill>
                  <a:schemeClr val="tx1"/>
                </a:solidFill>
              </a:rPr>
              <a:t>ilgili beklentilerini, hedeflerini sizlerle konuşmak isterse, fikirlerinizi kabul ettirmeye değil mantıklı olarak tartışmaya hazır olun. Onun fikir ve isteklerine değer verdiğinizi belirtin.</a:t>
            </a:r>
          </a:p>
          <a:p>
            <a:endParaRPr lang="tr-TR" dirty="0"/>
          </a:p>
          <a:p>
            <a:endParaRPr lang="tr-TR" dirty="0"/>
          </a:p>
        </p:txBody>
      </p:sp>
    </p:spTree>
    <p:extLst>
      <p:ext uri="{BB962C8B-B14F-4D97-AF65-F5344CB8AC3E}">
        <p14:creationId xmlns:p14="http://schemas.microsoft.com/office/powerpoint/2010/main" val="33970149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196752"/>
            <a:ext cx="8686800" cy="4883373"/>
          </a:xfrm>
        </p:spPr>
        <p:txBody>
          <a:bodyPr>
            <a:normAutofit/>
          </a:bodyPr>
          <a:lstStyle/>
          <a:p>
            <a:pPr marL="0" lvl="0" indent="0">
              <a:buNone/>
            </a:pPr>
            <a:r>
              <a:rPr lang="tr-TR" b="1" dirty="0" smtClean="0">
                <a:solidFill>
                  <a:srgbClr val="C00000"/>
                </a:solidFill>
              </a:rPr>
              <a:t>*</a:t>
            </a:r>
            <a:r>
              <a:rPr lang="tr-TR" b="1" dirty="0" smtClean="0">
                <a:solidFill>
                  <a:schemeClr val="tx1"/>
                </a:solidFill>
              </a:rPr>
              <a:t> Anne </a:t>
            </a:r>
            <a:r>
              <a:rPr lang="tr-TR" b="1" dirty="0">
                <a:solidFill>
                  <a:schemeClr val="tx1"/>
                </a:solidFill>
              </a:rPr>
              <a:t>baba olarak çocuğunuzla ilgili beklentiniz gerçekçi olmalıdır. Bunun için çocuğunuzu iyi tanımalı neyi başarıp neyi başaramayacağını bilmeli onu özgün kişiliği içinde değerlendirebilmelisiniz.</a:t>
            </a:r>
          </a:p>
          <a:p>
            <a:pPr marL="0" lvl="0" indent="0">
              <a:buNone/>
            </a:pPr>
            <a:r>
              <a:rPr lang="tr-TR" b="1" dirty="0" smtClean="0">
                <a:solidFill>
                  <a:srgbClr val="C00000"/>
                </a:solidFill>
              </a:rPr>
              <a:t>*</a:t>
            </a:r>
            <a:r>
              <a:rPr lang="tr-TR" b="1" dirty="0" smtClean="0">
                <a:solidFill>
                  <a:schemeClr val="tx1"/>
                </a:solidFill>
              </a:rPr>
              <a:t> Çocuklarınızı </a:t>
            </a:r>
            <a:r>
              <a:rPr lang="tr-TR" b="1" dirty="0">
                <a:solidFill>
                  <a:schemeClr val="tx1"/>
                </a:solidFill>
              </a:rPr>
              <a:t>hiçbir zaman başkalarıyla kıyaslamayın, her bir bireyin diğerlerinden farklı kişilik ve potansiyele sahip olduğunu unutmayın.</a:t>
            </a:r>
          </a:p>
          <a:p>
            <a:endParaRPr lang="tr-TR" dirty="0"/>
          </a:p>
        </p:txBody>
      </p:sp>
    </p:spTree>
    <p:extLst>
      <p:ext uri="{BB962C8B-B14F-4D97-AF65-F5344CB8AC3E}">
        <p14:creationId xmlns:p14="http://schemas.microsoft.com/office/powerpoint/2010/main" val="667351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196752"/>
            <a:ext cx="5563344" cy="4883373"/>
          </a:xfrm>
        </p:spPr>
        <p:txBody>
          <a:bodyPr>
            <a:normAutofit fontScale="92500"/>
          </a:bodyPr>
          <a:lstStyle/>
          <a:p>
            <a:pPr marL="0" lvl="0" indent="0">
              <a:buNone/>
            </a:pPr>
            <a:r>
              <a:rPr lang="tr-TR" b="1" dirty="0" smtClean="0">
                <a:solidFill>
                  <a:srgbClr val="C00000"/>
                </a:solidFill>
              </a:rPr>
              <a:t>*</a:t>
            </a:r>
            <a:r>
              <a:rPr lang="tr-TR" b="1" dirty="0" smtClean="0">
                <a:solidFill>
                  <a:schemeClr val="tx1"/>
                </a:solidFill>
              </a:rPr>
              <a:t> Anne </a:t>
            </a:r>
            <a:r>
              <a:rPr lang="tr-TR" b="1" dirty="0">
                <a:solidFill>
                  <a:schemeClr val="tx1"/>
                </a:solidFill>
              </a:rPr>
              <a:t>babanın sınavın zor olduğu ve çocuğunuzun kazanamayacağını düşünmesi onun kaygısını artıracak ve potansiyelini kullanmasını engelleyecektir. Anne baba olarak yıkıcı değil yapıcı düşünce içerisinde olmanız çocuğunuza daha fazla yardımcı olmanıza neden olacaktır.</a:t>
            </a:r>
          </a:p>
          <a:p>
            <a:endParaRPr lang="tr-TR" dirty="0"/>
          </a:p>
        </p:txBody>
      </p:sp>
      <p:pic>
        <p:nvPicPr>
          <p:cNvPr id="3074" name="Picture 2" descr="C:\Users\Lenova\Desktop\6166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772816"/>
            <a:ext cx="3312368"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490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C00000"/>
                </a:solidFill>
              </a:rPr>
              <a:t>SINAV KAYGISI NEDİR?</a:t>
            </a:r>
            <a:endParaRPr lang="tr-TR" dirty="0">
              <a:solidFill>
                <a:srgbClr val="C00000"/>
              </a:solidFill>
            </a:endParaRPr>
          </a:p>
        </p:txBody>
      </p:sp>
      <p:sp>
        <p:nvSpPr>
          <p:cNvPr id="3" name="İçerik Yer Tutucusu 2"/>
          <p:cNvSpPr>
            <a:spLocks noGrp="1"/>
          </p:cNvSpPr>
          <p:nvPr>
            <p:ph idx="1"/>
          </p:nvPr>
        </p:nvSpPr>
        <p:spPr>
          <a:xfrm>
            <a:off x="304800" y="1554162"/>
            <a:ext cx="5779368" cy="4525963"/>
          </a:xfrm>
        </p:spPr>
        <p:txBody>
          <a:bodyPr>
            <a:normAutofit fontScale="85000" lnSpcReduction="10000"/>
          </a:bodyPr>
          <a:lstStyle/>
          <a:p>
            <a:pPr marL="0" indent="0">
              <a:buNone/>
            </a:pPr>
            <a:r>
              <a:rPr lang="tr-TR" b="1" dirty="0">
                <a:solidFill>
                  <a:schemeClr val="tx1"/>
                </a:solidFill>
              </a:rPr>
              <a:t>Sınav kaygısı öğrenilen bilginin sınav sırasında etkili biçimde kullanılmasını engelleyen ve başarının düşmesine yol açan yoğun kaygıdır. Bazı öğrenciler yaklaşan sınavdaki başarı düzeyini genelleyerek, bunu kişiliğinin başarı ya da başarısızlığı olarak değerlendirebilir. Bu durum değerlendirilme korkusuna ve sınavın sürecinden çok sınavın sonucuna odaklanmaya neden olur.</a:t>
            </a:r>
          </a:p>
          <a:p>
            <a:endParaRPr lang="tr-TR" dirty="0"/>
          </a:p>
        </p:txBody>
      </p:sp>
      <p:pic>
        <p:nvPicPr>
          <p:cNvPr id="4" name="Picture 5" descr="MCj039814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02422" y="1844824"/>
            <a:ext cx="2952750"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00283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124744"/>
            <a:ext cx="8686800" cy="4955381"/>
          </a:xfrm>
        </p:spPr>
        <p:txBody>
          <a:bodyPr>
            <a:normAutofit lnSpcReduction="10000"/>
          </a:bodyPr>
          <a:lstStyle/>
          <a:p>
            <a:pPr marL="0" lvl="0" indent="0">
              <a:buNone/>
            </a:pPr>
            <a:r>
              <a:rPr lang="tr-TR" b="1" dirty="0" smtClean="0">
                <a:solidFill>
                  <a:srgbClr val="C00000"/>
                </a:solidFill>
              </a:rPr>
              <a:t>*</a:t>
            </a:r>
            <a:r>
              <a:rPr lang="tr-TR" b="1" dirty="0" smtClean="0">
                <a:solidFill>
                  <a:schemeClr val="tx1"/>
                </a:solidFill>
              </a:rPr>
              <a:t> Övgüde </a:t>
            </a:r>
            <a:r>
              <a:rPr lang="tr-TR" b="1" dirty="0">
                <a:solidFill>
                  <a:schemeClr val="tx1"/>
                </a:solidFill>
              </a:rPr>
              <a:t>de ve eleştiride de aşırıya kaçmayın. Kişiliğe değil davranışa odaklanın . Genelleme yapmayın.</a:t>
            </a:r>
          </a:p>
          <a:p>
            <a:pPr marL="0" lvl="0" indent="0">
              <a:buNone/>
            </a:pPr>
            <a:r>
              <a:rPr lang="tr-TR" b="1" dirty="0" smtClean="0">
                <a:solidFill>
                  <a:srgbClr val="C00000"/>
                </a:solidFill>
              </a:rPr>
              <a:t>*</a:t>
            </a:r>
            <a:r>
              <a:rPr lang="tr-TR" b="1" dirty="0" smtClean="0">
                <a:solidFill>
                  <a:schemeClr val="tx1"/>
                </a:solidFill>
              </a:rPr>
              <a:t> Çocuğunuza </a:t>
            </a:r>
            <a:r>
              <a:rPr lang="tr-TR" b="1" dirty="0">
                <a:solidFill>
                  <a:schemeClr val="tx1"/>
                </a:solidFill>
              </a:rPr>
              <a:t>güvenin. Davranışlarından ve bunların sonuçlarından kendilerinin sorumlu olduğunu unutmayın, sadece destek olun.</a:t>
            </a:r>
          </a:p>
          <a:p>
            <a:pPr marL="0" lvl="0" indent="0">
              <a:buNone/>
            </a:pPr>
            <a:r>
              <a:rPr lang="tr-TR" b="1" dirty="0" smtClean="0">
                <a:solidFill>
                  <a:srgbClr val="C00000"/>
                </a:solidFill>
              </a:rPr>
              <a:t>*</a:t>
            </a:r>
            <a:r>
              <a:rPr lang="tr-TR" b="1" dirty="0" smtClean="0">
                <a:solidFill>
                  <a:schemeClr val="tx1"/>
                </a:solidFill>
              </a:rPr>
              <a:t> Ona </a:t>
            </a:r>
            <a:r>
              <a:rPr lang="tr-TR" b="1" dirty="0">
                <a:solidFill>
                  <a:schemeClr val="tx1"/>
                </a:solidFill>
              </a:rPr>
              <a:t>olan sevginizin sadece belirli koşullara bağlı olmadığını, her durum ve koşulda sevip, destekleyeceğinizi davranışlarınız ve sözlerinizle belli edin</a:t>
            </a:r>
            <a:r>
              <a:rPr lang="tr-TR" b="1" dirty="0" smtClean="0">
                <a:solidFill>
                  <a:schemeClr val="tx1"/>
                </a:solidFill>
              </a:rPr>
              <a:t>.</a:t>
            </a:r>
            <a:endParaRPr lang="tr-TR" b="1" dirty="0">
              <a:solidFill>
                <a:schemeClr val="tx1"/>
              </a:solidFill>
            </a:endParaRPr>
          </a:p>
        </p:txBody>
      </p:sp>
    </p:spTree>
    <p:extLst>
      <p:ext uri="{BB962C8B-B14F-4D97-AF65-F5344CB8AC3E}">
        <p14:creationId xmlns:p14="http://schemas.microsoft.com/office/powerpoint/2010/main" val="2571858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marL="0" lvl="0" indent="0">
              <a:buNone/>
            </a:pPr>
            <a:r>
              <a:rPr lang="tr-TR" b="1" dirty="0" smtClean="0">
                <a:solidFill>
                  <a:srgbClr val="C00000"/>
                </a:solidFill>
              </a:rPr>
              <a:t>*</a:t>
            </a:r>
            <a:r>
              <a:rPr lang="tr-TR" b="1" dirty="0" smtClean="0">
                <a:solidFill>
                  <a:schemeClr val="tx1"/>
                </a:solidFill>
              </a:rPr>
              <a:t> Kaygı </a:t>
            </a:r>
            <a:r>
              <a:rPr lang="tr-TR" b="1" dirty="0">
                <a:solidFill>
                  <a:schemeClr val="tx1"/>
                </a:solidFill>
              </a:rPr>
              <a:t>bulaşıcı bir duygudur. Anne ve baba olarak çocuklarınızın en yakınındaki temel modellersiniz. Çocuklar sadece DUYDUKLARIYLA değil GÖRDÜKLERİYLE de öğrenirler ve uygularlar. Yapıcı düşünerek kaygınızı kontrol altında tutmaya çalışın.</a:t>
            </a:r>
          </a:p>
          <a:p>
            <a:pPr marL="0" lvl="0" indent="0">
              <a:buNone/>
            </a:pPr>
            <a:r>
              <a:rPr lang="tr-TR" b="1" dirty="0" smtClean="0">
                <a:solidFill>
                  <a:srgbClr val="C00000"/>
                </a:solidFill>
              </a:rPr>
              <a:t>*</a:t>
            </a:r>
            <a:r>
              <a:rPr lang="tr-TR" b="1" dirty="0" smtClean="0">
                <a:solidFill>
                  <a:schemeClr val="tx1"/>
                </a:solidFill>
              </a:rPr>
              <a:t> Sınav </a:t>
            </a:r>
            <a:r>
              <a:rPr lang="tr-TR" b="1" dirty="0">
                <a:solidFill>
                  <a:schemeClr val="tx1"/>
                </a:solidFill>
              </a:rPr>
              <a:t>döneminde sakin ve huzurlu aile ortamı başarıyı artırabilir. Potansiyelini en iyi şekilde kullanabilmesinde ki payınızı düşünerek ilgi ve desteğinizle çocuğunuzun yanında olun.</a:t>
            </a:r>
          </a:p>
          <a:p>
            <a:endParaRPr lang="tr-TR" dirty="0"/>
          </a:p>
          <a:p>
            <a:endParaRPr lang="tr-TR" dirty="0"/>
          </a:p>
        </p:txBody>
      </p:sp>
    </p:spTree>
    <p:extLst>
      <p:ext uri="{BB962C8B-B14F-4D97-AF65-F5344CB8AC3E}">
        <p14:creationId xmlns:p14="http://schemas.microsoft.com/office/powerpoint/2010/main" val="3109760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marL="0" indent="0" algn="ctr">
              <a:buNone/>
            </a:pPr>
            <a:endParaRPr lang="tr-TR" sz="4400" b="1" dirty="0" smtClean="0">
              <a:solidFill>
                <a:schemeClr val="tx1"/>
              </a:solidFill>
            </a:endParaRPr>
          </a:p>
          <a:p>
            <a:pPr marL="0" indent="0" algn="ctr">
              <a:buNone/>
            </a:pPr>
            <a:endParaRPr lang="tr-TR" sz="4400" b="1" dirty="0">
              <a:solidFill>
                <a:schemeClr val="tx1"/>
              </a:solidFill>
            </a:endParaRPr>
          </a:p>
          <a:p>
            <a:pPr marL="0" indent="0" algn="ctr">
              <a:buNone/>
            </a:pPr>
            <a:endParaRPr lang="tr-TR" sz="4400" b="1" dirty="0" smtClean="0">
              <a:solidFill>
                <a:schemeClr val="tx1"/>
              </a:solidFill>
            </a:endParaRPr>
          </a:p>
          <a:p>
            <a:pPr marL="0" indent="0" algn="ctr">
              <a:buNone/>
            </a:pPr>
            <a:r>
              <a:rPr lang="tr-TR" sz="4400" b="1" dirty="0" smtClean="0">
                <a:solidFill>
                  <a:schemeClr val="tx1"/>
                </a:solidFill>
              </a:rPr>
              <a:t>ADANA İL MİLLİ EĞİTİM </a:t>
            </a:r>
          </a:p>
          <a:p>
            <a:pPr marL="0" indent="0" algn="ctr">
              <a:buNone/>
            </a:pPr>
            <a:r>
              <a:rPr lang="tr-TR" sz="4400" b="1" dirty="0" smtClean="0">
                <a:solidFill>
                  <a:schemeClr val="tx1"/>
                </a:solidFill>
              </a:rPr>
              <a:t>MÜDÜRLÜĞÜ</a:t>
            </a:r>
          </a:p>
          <a:p>
            <a:pPr marL="0" indent="0" algn="ctr">
              <a:buNone/>
            </a:pPr>
            <a:endParaRPr lang="tr-TR" sz="4400" b="1" dirty="0">
              <a:solidFill>
                <a:schemeClr val="tx1"/>
              </a:solidFill>
            </a:endParaRPr>
          </a:p>
          <a:p>
            <a:pPr marL="0" indent="0" algn="ctr">
              <a:buNone/>
            </a:pPr>
            <a:r>
              <a:rPr lang="tr-TR" sz="4400" b="1" dirty="0" smtClean="0">
                <a:solidFill>
                  <a:schemeClr val="tx1"/>
                </a:solidFill>
              </a:rPr>
              <a:t>BENİ </a:t>
            </a:r>
            <a:r>
              <a:rPr lang="tr-TR" sz="4400" b="1" dirty="0" smtClean="0">
                <a:solidFill>
                  <a:schemeClr val="tx1"/>
                </a:solidFill>
              </a:rPr>
              <a:t>DİNLEDİĞİNİZ İÇİN TEŞEKKÜRLER</a:t>
            </a:r>
          </a:p>
          <a:p>
            <a:pPr marL="0" indent="0" algn="ctr">
              <a:buNone/>
            </a:pPr>
            <a:endParaRPr lang="tr-TR" sz="4400" b="1" dirty="0" smtClean="0">
              <a:solidFill>
                <a:schemeClr val="tx1"/>
              </a:solidFill>
            </a:endParaRPr>
          </a:p>
        </p:txBody>
      </p:sp>
      <p:pic>
        <p:nvPicPr>
          <p:cNvPr id="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1306124"/>
            <a:ext cx="2448272" cy="19442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663300"/>
                </a:solidFill>
                <a:miter lim="800000"/>
                <a:headEnd/>
                <a:tailEnd/>
              </a14:hiddenLine>
            </a:ext>
            <a:ext uri="{AF507438-7753-43E0-B8FC-AC1667EBCBE1}">
              <a14:hiddenEffects xmlns:a14="http://schemas.microsoft.com/office/drawing/2010/main">
                <a:effectLst>
                  <a:outerShdw dist="35921" dir="2700000" algn="ctr" rotWithShape="0">
                    <a:srgbClr val="E0D6CC"/>
                  </a:outerShdw>
                </a:effectLst>
              </a14:hiddenEffects>
            </a:ext>
          </a:extLst>
        </p:spPr>
      </p:pic>
    </p:spTree>
    <p:extLst>
      <p:ext uri="{BB962C8B-B14F-4D97-AF65-F5344CB8AC3E}">
        <p14:creationId xmlns:p14="http://schemas.microsoft.com/office/powerpoint/2010/main" val="1140665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C00000"/>
                </a:solidFill>
              </a:rPr>
              <a:t>SINAV KAYGISININ NEDENLERİ</a:t>
            </a:r>
            <a:endParaRPr lang="tr-TR" dirty="0">
              <a:solidFill>
                <a:srgbClr val="C00000"/>
              </a:solidFill>
            </a:endParaRPr>
          </a:p>
        </p:txBody>
      </p:sp>
      <p:sp>
        <p:nvSpPr>
          <p:cNvPr id="3" name="İçerik Yer Tutucusu 2"/>
          <p:cNvSpPr>
            <a:spLocks noGrp="1"/>
          </p:cNvSpPr>
          <p:nvPr>
            <p:ph idx="1"/>
          </p:nvPr>
        </p:nvSpPr>
        <p:spPr>
          <a:xfrm>
            <a:off x="2123728" y="1554162"/>
            <a:ext cx="6867872" cy="4683150"/>
          </a:xfrm>
        </p:spPr>
        <p:txBody>
          <a:bodyPr/>
          <a:lstStyle/>
          <a:p>
            <a:pPr marL="0" indent="0">
              <a:buNone/>
            </a:pPr>
            <a:r>
              <a:rPr lang="tr-TR" b="1" dirty="0">
                <a:solidFill>
                  <a:srgbClr val="C00000"/>
                </a:solidFill>
              </a:rPr>
              <a:t>1-Zamanı Etkin Kullanamama;</a:t>
            </a:r>
          </a:p>
          <a:p>
            <a:pPr marL="0" indent="0">
              <a:buNone/>
            </a:pPr>
            <a:r>
              <a:rPr lang="tr-TR" b="1" dirty="0">
                <a:solidFill>
                  <a:schemeClr val="tx1"/>
                </a:solidFill>
              </a:rPr>
              <a:t>Sınava çalışmaya geç başlama konuların yetiştirilememesi veya erken başlanmasına karşın zamanı etkin kullanılması nedeniyle konuların yetiştirilememesi, konu tekrarın yapılamaması kaygıyı artırır.</a:t>
            </a:r>
          </a:p>
          <a:p>
            <a:endParaRPr lang="tr-TR" dirty="0"/>
          </a:p>
        </p:txBody>
      </p:sp>
      <p:pic>
        <p:nvPicPr>
          <p:cNvPr id="1026" name="Picture 2" descr="C:\Users\Lenova\Desktop\kum-saa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628800"/>
            <a:ext cx="1790056"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164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052736"/>
            <a:ext cx="6427440" cy="5027389"/>
          </a:xfrm>
        </p:spPr>
        <p:txBody>
          <a:bodyPr>
            <a:normAutofit fontScale="92500"/>
          </a:bodyPr>
          <a:lstStyle/>
          <a:p>
            <a:pPr marL="0" indent="0">
              <a:buNone/>
            </a:pPr>
            <a:r>
              <a:rPr lang="tr-TR" b="1" dirty="0">
                <a:solidFill>
                  <a:srgbClr val="C00000"/>
                </a:solidFill>
              </a:rPr>
              <a:t>2-Yanlış Ders Çalışma Alışkanlıkları;</a:t>
            </a:r>
          </a:p>
          <a:p>
            <a:pPr marL="0" indent="0">
              <a:buNone/>
            </a:pPr>
            <a:r>
              <a:rPr lang="tr-TR" b="1" dirty="0" smtClean="0">
                <a:solidFill>
                  <a:srgbClr val="C00000"/>
                </a:solidFill>
              </a:rPr>
              <a:t>*</a:t>
            </a:r>
            <a:r>
              <a:rPr lang="tr-TR" b="1" dirty="0" smtClean="0">
                <a:solidFill>
                  <a:schemeClr val="tx1"/>
                </a:solidFill>
              </a:rPr>
              <a:t>Plansız </a:t>
            </a:r>
            <a:r>
              <a:rPr lang="tr-TR" b="1" dirty="0">
                <a:solidFill>
                  <a:schemeClr val="tx1"/>
                </a:solidFill>
              </a:rPr>
              <a:t>ve programsız ders çalışmak</a:t>
            </a:r>
          </a:p>
          <a:p>
            <a:pPr marL="0" indent="0">
              <a:buNone/>
            </a:pPr>
            <a:r>
              <a:rPr lang="tr-TR" b="1" dirty="0">
                <a:solidFill>
                  <a:srgbClr val="C00000"/>
                </a:solidFill>
              </a:rPr>
              <a:t>*</a:t>
            </a:r>
            <a:r>
              <a:rPr lang="tr-TR" b="1" dirty="0">
                <a:solidFill>
                  <a:schemeClr val="tx1"/>
                </a:solidFill>
              </a:rPr>
              <a:t>Amaçsız Çalışma</a:t>
            </a:r>
          </a:p>
          <a:p>
            <a:pPr marL="0" indent="0">
              <a:buNone/>
            </a:pPr>
            <a:r>
              <a:rPr lang="tr-TR" b="1" dirty="0">
                <a:solidFill>
                  <a:srgbClr val="C00000"/>
                </a:solidFill>
              </a:rPr>
              <a:t>*</a:t>
            </a:r>
            <a:r>
              <a:rPr lang="tr-TR" b="1" dirty="0">
                <a:solidFill>
                  <a:schemeClr val="tx1"/>
                </a:solidFill>
              </a:rPr>
              <a:t>Yatarak uzanarak çalışma</a:t>
            </a:r>
          </a:p>
          <a:p>
            <a:pPr marL="0" indent="0">
              <a:buNone/>
            </a:pPr>
            <a:r>
              <a:rPr lang="tr-TR" b="1" dirty="0">
                <a:solidFill>
                  <a:srgbClr val="C00000"/>
                </a:solidFill>
              </a:rPr>
              <a:t>*</a:t>
            </a:r>
            <a:r>
              <a:rPr lang="tr-TR" b="1" dirty="0">
                <a:solidFill>
                  <a:schemeClr val="tx1"/>
                </a:solidFill>
              </a:rPr>
              <a:t>Müzik dinleyerek veya televizyon başında ders çalışmak</a:t>
            </a:r>
          </a:p>
          <a:p>
            <a:pPr marL="0" indent="0">
              <a:buNone/>
            </a:pPr>
            <a:r>
              <a:rPr lang="tr-TR" b="1" dirty="0">
                <a:solidFill>
                  <a:srgbClr val="C00000"/>
                </a:solidFill>
              </a:rPr>
              <a:t>*</a:t>
            </a:r>
            <a:r>
              <a:rPr lang="tr-TR" b="1" dirty="0">
                <a:solidFill>
                  <a:schemeClr val="tx1"/>
                </a:solidFill>
              </a:rPr>
              <a:t>Kaynaklardan yararlanmama</a:t>
            </a:r>
          </a:p>
          <a:p>
            <a:pPr marL="0" indent="0">
              <a:buNone/>
            </a:pPr>
            <a:r>
              <a:rPr lang="tr-TR" b="1" dirty="0">
                <a:solidFill>
                  <a:srgbClr val="C00000"/>
                </a:solidFill>
              </a:rPr>
              <a:t>*</a:t>
            </a:r>
            <a:r>
              <a:rPr lang="tr-TR" b="1" dirty="0">
                <a:solidFill>
                  <a:schemeClr val="tx1"/>
                </a:solidFill>
              </a:rPr>
              <a:t>Sadece konu çalışarak yada soru çözerek çalışma</a:t>
            </a:r>
          </a:p>
          <a:p>
            <a:endParaRPr lang="tr-TR" dirty="0"/>
          </a:p>
        </p:txBody>
      </p:sp>
      <p:pic>
        <p:nvPicPr>
          <p:cNvPr id="2050" name="Picture 2" descr="C:\Users\Lenova\Desktop\yatarak-de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6094" y="1628800"/>
            <a:ext cx="2609265"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971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412776"/>
            <a:ext cx="4987280" cy="4667349"/>
          </a:xfrm>
        </p:spPr>
        <p:txBody>
          <a:bodyPr/>
          <a:lstStyle/>
          <a:p>
            <a:pPr marL="0" indent="0">
              <a:buNone/>
            </a:pPr>
            <a:r>
              <a:rPr lang="tr-TR" b="1" dirty="0">
                <a:solidFill>
                  <a:srgbClr val="C00000"/>
                </a:solidFill>
              </a:rPr>
              <a:t>3-Mükemmeliyetçilik </a:t>
            </a:r>
            <a:r>
              <a:rPr lang="tr-TR" b="1" dirty="0" smtClean="0">
                <a:solidFill>
                  <a:srgbClr val="C00000"/>
                </a:solidFill>
              </a:rPr>
              <a:t>Düşüncesi</a:t>
            </a:r>
            <a:endParaRPr lang="tr-TR" b="1" dirty="0">
              <a:solidFill>
                <a:srgbClr val="C00000"/>
              </a:solidFill>
            </a:endParaRPr>
          </a:p>
          <a:p>
            <a:pPr marL="0" indent="0">
              <a:buNone/>
            </a:pPr>
            <a:r>
              <a:rPr lang="tr-TR" b="1" dirty="0">
                <a:solidFill>
                  <a:schemeClr val="tx1"/>
                </a:solidFill>
              </a:rPr>
              <a:t>Yaptıklarının, en iyisi ve hiç hatasız olması gerektiğine inanan kişinin kaygı düzeyi yükselir</a:t>
            </a:r>
            <a:r>
              <a:rPr lang="tr-TR" dirty="0"/>
              <a:t>.</a:t>
            </a:r>
          </a:p>
          <a:p>
            <a:endParaRPr lang="tr-TR" dirty="0"/>
          </a:p>
        </p:txBody>
      </p:sp>
      <p:pic>
        <p:nvPicPr>
          <p:cNvPr id="3074" name="Picture 2" descr="C:\Users\Lenova\Desktop\mukemmeliyetcilik-nedir-mukemmeliyetciligin-zararlari-fotograflar-4-gelge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7505" y="1556792"/>
            <a:ext cx="3251076" cy="390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918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1124744"/>
            <a:ext cx="4339208" cy="4955381"/>
          </a:xfrm>
        </p:spPr>
        <p:txBody>
          <a:bodyPr/>
          <a:lstStyle/>
          <a:p>
            <a:pPr marL="0" indent="0">
              <a:buNone/>
            </a:pPr>
            <a:r>
              <a:rPr lang="tr-TR" b="1" dirty="0">
                <a:solidFill>
                  <a:srgbClr val="C00000"/>
                </a:solidFill>
              </a:rPr>
              <a:t>4-Başarısızlık </a:t>
            </a:r>
            <a:r>
              <a:rPr lang="tr-TR" b="1" dirty="0" smtClean="0">
                <a:solidFill>
                  <a:srgbClr val="C00000"/>
                </a:solidFill>
              </a:rPr>
              <a:t>Korkusu</a:t>
            </a:r>
            <a:endParaRPr lang="tr-TR" b="1" dirty="0">
              <a:solidFill>
                <a:srgbClr val="C00000"/>
              </a:solidFill>
            </a:endParaRPr>
          </a:p>
          <a:p>
            <a:pPr marL="0" indent="0">
              <a:buNone/>
            </a:pPr>
            <a:r>
              <a:rPr lang="tr-TR" b="1" dirty="0">
                <a:solidFill>
                  <a:schemeClr val="tx1"/>
                </a:solidFill>
              </a:rPr>
              <a:t>Başarısız olma korkusunu yoğun yaşayan bireylerin, kendilerine olan güvenleri azalır ve kaygı düzeyi yükselir.</a:t>
            </a:r>
          </a:p>
          <a:p>
            <a:endParaRPr lang="tr-TR" dirty="0"/>
          </a:p>
        </p:txBody>
      </p:sp>
      <p:pic>
        <p:nvPicPr>
          <p:cNvPr id="4098" name="Picture 2" descr="C:\Users\Lenova\Desktop\y7FrW24UcQtforvJ-63669417884094596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772816"/>
            <a:ext cx="4355976"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157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a:solidFill>
                  <a:srgbClr val="C00000"/>
                </a:solidFill>
              </a:rPr>
              <a:t>5- Sınava Çok Fazla Anlam Yüklenmesi;</a:t>
            </a:r>
          </a:p>
          <a:p>
            <a:pPr marL="0" indent="0">
              <a:buNone/>
            </a:pPr>
            <a:r>
              <a:rPr lang="tr-TR" b="1" dirty="0">
                <a:solidFill>
                  <a:schemeClr val="tx1"/>
                </a:solidFill>
              </a:rPr>
              <a:t>Kişinin potansiyellerine uygun olmayan amaç belirlemesi ya da sınavı </a:t>
            </a:r>
            <a:r>
              <a:rPr lang="tr-TR" b="1" dirty="0" smtClean="0">
                <a:solidFill>
                  <a:schemeClr val="tx1"/>
                </a:solidFill>
              </a:rPr>
              <a:t>kendini kanıtlayacağı </a:t>
            </a:r>
            <a:r>
              <a:rPr lang="tr-TR" b="1" dirty="0">
                <a:solidFill>
                  <a:schemeClr val="tx1"/>
                </a:solidFill>
              </a:rPr>
              <a:t>bir platforma dönüştürmesi de kaygı düzeyini yükseltir.</a:t>
            </a:r>
          </a:p>
          <a:p>
            <a:endParaRPr lang="tr-TR" dirty="0"/>
          </a:p>
        </p:txBody>
      </p:sp>
    </p:spTree>
    <p:extLst>
      <p:ext uri="{BB962C8B-B14F-4D97-AF65-F5344CB8AC3E}">
        <p14:creationId xmlns:p14="http://schemas.microsoft.com/office/powerpoint/2010/main" val="1302873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7355160" cy="4813995"/>
          </a:xfrm>
        </p:spPr>
        <p:txBody>
          <a:bodyPr/>
          <a:lstStyle/>
          <a:p>
            <a:pPr marL="0" indent="0">
              <a:buNone/>
            </a:pPr>
            <a:r>
              <a:rPr lang="tr-TR" b="1" dirty="0">
                <a:solidFill>
                  <a:srgbClr val="C00000"/>
                </a:solidFill>
              </a:rPr>
              <a:t>6- Aile Baskısı;</a:t>
            </a:r>
          </a:p>
          <a:p>
            <a:pPr marL="0" indent="0">
              <a:buNone/>
            </a:pPr>
            <a:r>
              <a:rPr lang="tr-TR" b="1" dirty="0">
                <a:solidFill>
                  <a:schemeClr val="tx1"/>
                </a:solidFill>
              </a:rPr>
              <a:t>Ailelerin çocuklarından çok fazla beklentisinin olması ve çocuğun </a:t>
            </a:r>
            <a:r>
              <a:rPr lang="tr-TR" b="1" dirty="0" smtClean="0">
                <a:solidFill>
                  <a:schemeClr val="tx1"/>
                </a:solidFill>
              </a:rPr>
              <a:t>bunları gerçekleştiremeyeceği </a:t>
            </a:r>
            <a:r>
              <a:rPr lang="tr-TR" b="1" dirty="0">
                <a:solidFill>
                  <a:schemeClr val="tx1"/>
                </a:solidFill>
              </a:rPr>
              <a:t>düşüncesi de kaygı düzeyini yükseltir.</a:t>
            </a:r>
            <a:endParaRPr lang="tr-TR" dirty="0"/>
          </a:p>
        </p:txBody>
      </p:sp>
      <p:pic>
        <p:nvPicPr>
          <p:cNvPr id="5122" name="Picture 2" descr="C:\Users\Lenova\Desktop\baskın-an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4149080"/>
            <a:ext cx="2555776" cy="1966717"/>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Lenova\Desktop\aba-psikoloji-sinav-kaygisi-ve-aile-iliskis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4149080"/>
            <a:ext cx="2297832" cy="1943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9102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SINAV KAYGISININ BELİRTİLERİ</a:t>
            </a:r>
            <a:r>
              <a:rPr lang="tr-TR" dirty="0"/>
              <a:t/>
            </a:r>
            <a:br>
              <a:rPr lang="tr-TR" dirty="0"/>
            </a:br>
            <a:endParaRPr lang="tr-TR" dirty="0"/>
          </a:p>
        </p:txBody>
      </p:sp>
      <p:sp>
        <p:nvSpPr>
          <p:cNvPr id="3" name="İçerik Yer Tutucusu 2"/>
          <p:cNvSpPr>
            <a:spLocks noGrp="1"/>
          </p:cNvSpPr>
          <p:nvPr>
            <p:ph idx="1"/>
          </p:nvPr>
        </p:nvSpPr>
        <p:spPr>
          <a:xfrm>
            <a:off x="304800" y="1340768"/>
            <a:ext cx="8686800" cy="4739357"/>
          </a:xfrm>
        </p:spPr>
        <p:txBody>
          <a:bodyPr>
            <a:normAutofit/>
          </a:bodyPr>
          <a:lstStyle/>
          <a:p>
            <a:pPr marL="0" indent="0">
              <a:buNone/>
            </a:pPr>
            <a:r>
              <a:rPr lang="tr-TR" b="1" dirty="0" smtClean="0">
                <a:solidFill>
                  <a:srgbClr val="C00000"/>
                </a:solidFill>
              </a:rPr>
              <a:t>a)Zihinsel Belirtiler</a:t>
            </a:r>
            <a:r>
              <a:rPr lang="tr-TR" dirty="0">
                <a:solidFill>
                  <a:srgbClr val="C00000"/>
                </a:solidFill>
              </a:rPr>
              <a:t>  </a:t>
            </a:r>
            <a:endParaRPr lang="tr-TR" dirty="0" smtClean="0">
              <a:solidFill>
                <a:srgbClr val="C00000"/>
              </a:solidFill>
            </a:endParaRPr>
          </a:p>
          <a:p>
            <a:pPr marL="0" indent="0">
              <a:buNone/>
            </a:pPr>
            <a:r>
              <a:rPr lang="tr-TR" b="1" dirty="0" smtClean="0">
                <a:solidFill>
                  <a:schemeClr val="tx1"/>
                </a:solidFill>
              </a:rPr>
              <a:t>Felaket </a:t>
            </a:r>
            <a:r>
              <a:rPr lang="tr-TR" b="1" dirty="0">
                <a:solidFill>
                  <a:schemeClr val="tx1"/>
                </a:solidFill>
              </a:rPr>
              <a:t>yorumlarını içeren tüm inanç ve düşüncelerdir, bu da kendini aşırı gözlemeye, unutkanlığa ve dikkatini toplamada, sınav sorularını okuyup anlamada, düşüncelerini organize etmede, soruları cevaplarken anahtar kelimeleri, konuları hatırlamada güçlüğe neden olur.</a:t>
            </a:r>
          </a:p>
          <a:p>
            <a:endParaRPr lang="tr-TR" dirty="0"/>
          </a:p>
        </p:txBody>
      </p:sp>
    </p:spTree>
    <p:extLst>
      <p:ext uri="{BB962C8B-B14F-4D97-AF65-F5344CB8AC3E}">
        <p14:creationId xmlns:p14="http://schemas.microsoft.com/office/powerpoint/2010/main" val="41180043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137</TotalTime>
  <Words>729</Words>
  <Application>Microsoft Office PowerPoint</Application>
  <PresentationFormat>Ekran Gösterisi (4:3)</PresentationFormat>
  <Paragraphs>80</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Gezinti</vt:lpstr>
      <vt:lpstr>SINAV KAYGISI</vt:lpstr>
      <vt:lpstr>SINAV KAYGISI NEDİR?</vt:lpstr>
      <vt:lpstr>SINAV KAYGISININ NEDENLERİ</vt:lpstr>
      <vt:lpstr>PowerPoint Sunusu</vt:lpstr>
      <vt:lpstr>PowerPoint Sunusu</vt:lpstr>
      <vt:lpstr>PowerPoint Sunusu</vt:lpstr>
      <vt:lpstr>PowerPoint Sunusu</vt:lpstr>
      <vt:lpstr>PowerPoint Sunusu</vt:lpstr>
      <vt:lpstr>SINAV KAYGISININ BELİRTİLERİ </vt:lpstr>
      <vt:lpstr>PowerPoint Sunusu</vt:lpstr>
      <vt:lpstr>PowerPoint Sunusu</vt:lpstr>
      <vt:lpstr>PowerPoint Sunusu</vt:lpstr>
      <vt:lpstr>PowerPoint Sunusu</vt:lpstr>
      <vt:lpstr>PowerPoint Sunusu</vt:lpstr>
      <vt:lpstr> Anne – Babalara Öneriler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SINAV KAYGISI</dc:title>
  <dc:creator>Lenova</dc:creator>
  <cp:lastModifiedBy>Lenova</cp:lastModifiedBy>
  <cp:revision>17</cp:revision>
  <dcterms:created xsi:type="dcterms:W3CDTF">2021-10-08T06:17:28Z</dcterms:created>
  <dcterms:modified xsi:type="dcterms:W3CDTF">2021-10-14T08:41:06Z</dcterms:modified>
</cp:coreProperties>
</file>