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79" r:id="rId2"/>
    <p:sldId id="280" r:id="rId3"/>
    <p:sldId id="272" r:id="rId4"/>
    <p:sldId id="273" r:id="rId5"/>
    <p:sldId id="274" r:id="rId6"/>
    <p:sldId id="257" r:id="rId7"/>
    <p:sldId id="258" r:id="rId8"/>
    <p:sldId id="259" r:id="rId9"/>
    <p:sldId id="260" r:id="rId10"/>
    <p:sldId id="261" r:id="rId11"/>
    <p:sldId id="262" r:id="rId12"/>
    <p:sldId id="276" r:id="rId13"/>
    <p:sldId id="278" r:id="rId14"/>
    <p:sldId id="265" r:id="rId15"/>
    <p:sldId id="266" r:id="rId16"/>
    <p:sldId id="267" r:id="rId17"/>
    <p:sldId id="268" r:id="rId18"/>
    <p:sldId id="269" r:id="rId19"/>
    <p:sldId id="277" r:id="rId20"/>
    <p:sldId id="270" r:id="rId21"/>
    <p:sldId id="271"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smtClean="0"/>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3822581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998674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70A0EC-63D1-4ADC-9C13-3A1E6BF103BA}" type="slidenum">
              <a:rPr lang="tr-TR" smtClean="0"/>
              <a:t>‹#›</a:t>
            </a:fld>
            <a:endParaRPr lang="tr-TR"/>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5615491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9835801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70A0EC-63D1-4ADC-9C13-3A1E6BF103BA}" type="slidenum">
              <a:rPr lang="tr-TR" smtClean="0"/>
              <a:t>‹#›</a:t>
            </a:fld>
            <a:endParaRPr lang="tr-TR"/>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09638373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smtClean="0"/>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smtClean="0"/>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4911040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55279705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64652198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smtClean="0"/>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41241494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smtClean="0"/>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377B2A21-8C70-4F2C-AEE3-8D60E890BB73}" type="datetimeFigureOut">
              <a:rPr lang="tr-TR" smtClean="0"/>
              <a:t>14.10.2021</a:t>
            </a:fld>
            <a:endParaRPr lang="tr-TR"/>
          </a:p>
        </p:txBody>
      </p:sp>
      <p:sp>
        <p:nvSpPr>
          <p:cNvPr id="5" name="Footer Placeholder 4"/>
          <p:cNvSpPr>
            <a:spLocks noGrp="1"/>
          </p:cNvSpPr>
          <p:nvPr>
            <p:ph type="ftr" sz="quarter" idx="11"/>
          </p:nvPr>
        </p:nvSpPr>
        <p:spPr/>
        <p:txBody>
          <a:bodyPr/>
          <a:lstStyle/>
          <a:p>
            <a:endParaRPr lang="tr-TR"/>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047912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180541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377B2A21-8C70-4F2C-AEE3-8D60E890BB73}" type="datetimeFigureOut">
              <a:rPr lang="tr-TR" smtClean="0"/>
              <a:t>14.10.2021</a:t>
            </a:fld>
            <a:endParaRPr lang="tr-TR"/>
          </a:p>
        </p:txBody>
      </p:sp>
      <p:sp>
        <p:nvSpPr>
          <p:cNvPr id="8" name="Footer Placeholder 7"/>
          <p:cNvSpPr>
            <a:spLocks noGrp="1"/>
          </p:cNvSpPr>
          <p:nvPr>
            <p:ph type="ftr" sz="quarter" idx="11"/>
          </p:nvPr>
        </p:nvSpPr>
        <p:spPr/>
        <p:txBody>
          <a:bodyPr/>
          <a:lstStyle/>
          <a:p>
            <a:endParaRPr lang="tr-TR"/>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31751675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377B2A21-8C70-4F2C-AEE3-8D60E890BB73}" type="datetimeFigureOut">
              <a:rPr lang="tr-TR" smtClean="0"/>
              <a:t>14.10.2021</a:t>
            </a:fld>
            <a:endParaRPr lang="tr-TR"/>
          </a:p>
        </p:txBody>
      </p:sp>
      <p:sp>
        <p:nvSpPr>
          <p:cNvPr id="4" name="Footer Placeholder 3"/>
          <p:cNvSpPr>
            <a:spLocks noGrp="1"/>
          </p:cNvSpPr>
          <p:nvPr>
            <p:ph type="ftr" sz="quarter" idx="11"/>
          </p:nvPr>
        </p:nvSpPr>
        <p:spPr/>
        <p:txBody>
          <a:bodyPr/>
          <a:lstStyle/>
          <a:p>
            <a:endParaRPr lang="tr-TR"/>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189549017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7B2A21-8C70-4F2C-AEE3-8D60E890BB73}" type="datetimeFigureOut">
              <a:rPr lang="tr-TR" smtClean="0"/>
              <a:t>14.10.2021</a:t>
            </a:fld>
            <a:endParaRPr lang="tr-TR"/>
          </a:p>
        </p:txBody>
      </p:sp>
      <p:sp>
        <p:nvSpPr>
          <p:cNvPr id="3" name="Footer Placeholder 2"/>
          <p:cNvSpPr>
            <a:spLocks noGrp="1"/>
          </p:cNvSpPr>
          <p:nvPr>
            <p:ph type="ftr" sz="quarter" idx="11"/>
          </p:nvPr>
        </p:nvSpPr>
        <p:spPr/>
        <p:txBody>
          <a:bodyPr/>
          <a:lstStyle/>
          <a:p>
            <a:endParaRPr lang="tr-TR"/>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279372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smtClean="0"/>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209590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377B2A21-8C70-4F2C-AEE3-8D60E890BB73}" type="datetimeFigureOut">
              <a:rPr lang="tr-TR" smtClean="0"/>
              <a:t>14.10.2021</a:t>
            </a:fld>
            <a:endParaRPr lang="tr-TR"/>
          </a:p>
        </p:txBody>
      </p:sp>
      <p:sp>
        <p:nvSpPr>
          <p:cNvPr id="6" name="Footer Placeholder 5"/>
          <p:cNvSpPr>
            <a:spLocks noGrp="1"/>
          </p:cNvSpPr>
          <p:nvPr>
            <p:ph type="ftr" sz="quarter" idx="11"/>
          </p:nvPr>
        </p:nvSpPr>
        <p:spPr/>
        <p:txBody>
          <a:bodyPr/>
          <a:lstStyle/>
          <a:p>
            <a:endParaRPr lang="tr-TR"/>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B70A0EC-63D1-4ADC-9C13-3A1E6BF103BA}" type="slidenum">
              <a:rPr lang="tr-TR" smtClean="0"/>
              <a:t>‹#›</a:t>
            </a:fld>
            <a:endParaRPr lang="tr-TR"/>
          </a:p>
        </p:txBody>
      </p:sp>
    </p:spTree>
    <p:extLst>
      <p:ext uri="{BB962C8B-B14F-4D97-AF65-F5344CB8AC3E}">
        <p14:creationId xmlns:p14="http://schemas.microsoft.com/office/powerpoint/2010/main" val="8519619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77B2A21-8C70-4F2C-AEE3-8D60E890BB73}" type="datetimeFigureOut">
              <a:rPr lang="tr-TR" smtClean="0"/>
              <a:t>14.10.2021</a:t>
            </a:fld>
            <a:endParaRPr lang="tr-TR"/>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tr-TR"/>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B70A0EC-63D1-4ADC-9C13-3A1E6BF103BA}" type="slidenum">
              <a:rPr lang="tr-TR" smtClean="0"/>
              <a:t>‹#›</a:t>
            </a:fld>
            <a:endParaRPr lang="tr-TR"/>
          </a:p>
        </p:txBody>
      </p:sp>
    </p:spTree>
    <p:extLst>
      <p:ext uri="{BB962C8B-B14F-4D97-AF65-F5344CB8AC3E}">
        <p14:creationId xmlns:p14="http://schemas.microsoft.com/office/powerpoint/2010/main" val="25717022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413701"/>
          </a:xfrm>
        </p:spPr>
        <p:txBody>
          <a:bodyPr/>
          <a:lstStyle/>
          <a:p>
            <a:endParaRPr lang="tr-TR" dirty="0"/>
          </a:p>
        </p:txBody>
      </p:sp>
      <p:sp>
        <p:nvSpPr>
          <p:cNvPr id="3" name="İçerik Yer Tutucusu 2"/>
          <p:cNvSpPr>
            <a:spLocks noGrp="1"/>
          </p:cNvSpPr>
          <p:nvPr>
            <p:ph idx="1"/>
          </p:nvPr>
        </p:nvSpPr>
        <p:spPr>
          <a:xfrm>
            <a:off x="838200" y="3004457"/>
            <a:ext cx="10515600" cy="3172505"/>
          </a:xfrm>
        </p:spPr>
        <p:txBody>
          <a:bodyPr>
            <a:normAutofit fontScale="92500"/>
          </a:bodyPr>
          <a:lstStyle/>
          <a:p>
            <a:pPr marL="0" indent="0" algn="ctr">
              <a:buNone/>
            </a:pPr>
            <a:r>
              <a:rPr lang="tr-TR" sz="6600" dirty="0" smtClean="0">
                <a:solidFill>
                  <a:srgbClr val="7030A0"/>
                </a:solidFill>
              </a:rPr>
              <a:t>MESLEK SEÇİMİNDE İLGİ VE YETENEĞİN ÖNEMİ </a:t>
            </a:r>
            <a:r>
              <a:rPr lang="tr-TR" sz="6600" dirty="0" smtClean="0">
                <a:solidFill>
                  <a:srgbClr val="7030A0"/>
                </a:solidFill>
              </a:rPr>
              <a:t>NEDİR?</a:t>
            </a:r>
            <a:r>
              <a:rPr lang="tr-TR" sz="6600" dirty="0" smtClean="0"/>
              <a:t/>
            </a:r>
            <a:br>
              <a:rPr lang="tr-TR" sz="6600" dirty="0" smtClean="0"/>
            </a:br>
            <a:endParaRPr lang="tr-TR" sz="6600" dirty="0"/>
          </a:p>
        </p:txBody>
      </p:sp>
      <p:pic>
        <p:nvPicPr>
          <p:cNvPr id="4" name="Resi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99048" y="365125"/>
            <a:ext cx="2432262" cy="2413701"/>
          </a:xfrm>
          <a:prstGeom prst="rect">
            <a:avLst/>
          </a:prstGeom>
        </p:spPr>
      </p:pic>
    </p:spTree>
    <p:extLst>
      <p:ext uri="{BB962C8B-B14F-4D97-AF65-F5344CB8AC3E}">
        <p14:creationId xmlns:p14="http://schemas.microsoft.com/office/powerpoint/2010/main" val="7893157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Unvan 3"/>
          <p:cNvSpPr>
            <a:spLocks noGrp="1"/>
          </p:cNvSpPr>
          <p:nvPr>
            <p:ph type="title"/>
          </p:nvPr>
        </p:nvSpPr>
        <p:spPr/>
        <p:txBody>
          <a:bodyPr/>
          <a:lstStyle/>
          <a:p>
            <a:pPr algn="ctr"/>
            <a:r>
              <a:rPr lang="tr-TR" b="1" dirty="0" smtClean="0"/>
              <a:t>Kişilik Özellikleri ve Meslekler</a:t>
            </a:r>
            <a:r>
              <a:rPr lang="tr-TR" dirty="0" smtClean="0"/>
              <a:t/>
            </a:r>
            <a:br>
              <a:rPr lang="tr-TR" dirty="0" smtClean="0"/>
            </a:br>
            <a:endParaRPr lang="tr-TR" dirty="0"/>
          </a:p>
        </p:txBody>
      </p:sp>
      <p:sp>
        <p:nvSpPr>
          <p:cNvPr id="5" name="Metin Yer Tutucusu 4"/>
          <p:cNvSpPr>
            <a:spLocks noGrp="1"/>
          </p:cNvSpPr>
          <p:nvPr>
            <p:ph type="body" idx="1"/>
          </p:nvPr>
        </p:nvSpPr>
        <p:spPr>
          <a:xfrm>
            <a:off x="365760" y="1681163"/>
            <a:ext cx="4167051" cy="823912"/>
          </a:xfrm>
        </p:spPr>
        <p:txBody>
          <a:bodyPr/>
          <a:lstStyle/>
          <a:p>
            <a:pPr algn="ctr"/>
            <a:r>
              <a:rPr lang="tr-TR" dirty="0"/>
              <a:t>Dışa Dönük    </a:t>
            </a:r>
          </a:p>
        </p:txBody>
      </p:sp>
      <p:sp>
        <p:nvSpPr>
          <p:cNvPr id="3" name="İçerik Yer Tutucusu 2"/>
          <p:cNvSpPr>
            <a:spLocks noGrp="1"/>
          </p:cNvSpPr>
          <p:nvPr>
            <p:ph sz="half" idx="2"/>
          </p:nvPr>
        </p:nvSpPr>
        <p:spPr>
          <a:xfrm>
            <a:off x="365760" y="2505075"/>
            <a:ext cx="5631816" cy="3684588"/>
          </a:xfrm>
        </p:spPr>
        <p:txBody>
          <a:bodyPr>
            <a:normAutofit fontScale="77500" lnSpcReduction="20000"/>
          </a:bodyPr>
          <a:lstStyle/>
          <a:p>
            <a:pPr marL="0" indent="0">
              <a:buNone/>
            </a:pPr>
            <a:r>
              <a:rPr lang="tr-TR" b="1" dirty="0"/>
              <a:t>                                                       </a:t>
            </a:r>
            <a:r>
              <a:rPr lang="tr-TR" b="1" dirty="0" smtClean="0"/>
              <a:t>     </a:t>
            </a:r>
            <a:endParaRPr lang="tr-TR" dirty="0" smtClean="0"/>
          </a:p>
          <a:p>
            <a:r>
              <a:rPr lang="tr-TR" sz="2400" dirty="0" smtClean="0"/>
              <a:t>-İnsanlarla çalışmayı severler                     </a:t>
            </a:r>
            <a:r>
              <a:rPr lang="tr-TR" sz="2400" b="1" dirty="0" smtClean="0"/>
              <a:t>   </a:t>
            </a:r>
          </a:p>
          <a:p>
            <a:r>
              <a:rPr lang="tr-TR" sz="2400" dirty="0" smtClean="0"/>
              <a:t>-</a:t>
            </a:r>
            <a:r>
              <a:rPr lang="tr-TR" sz="2400" dirty="0"/>
              <a:t>Hareketli ve konuşkandırlar                         </a:t>
            </a:r>
          </a:p>
          <a:p>
            <a:r>
              <a:rPr lang="tr-TR" sz="2400" dirty="0"/>
              <a:t>-Düşündüklerini kolayca söyler                    </a:t>
            </a:r>
          </a:p>
          <a:p>
            <a:r>
              <a:rPr lang="tr-TR" sz="2400" dirty="0"/>
              <a:t>-Kolay arkadaş edinir, çok insan tanırlar       </a:t>
            </a:r>
          </a:p>
          <a:p>
            <a:r>
              <a:rPr lang="tr-TR" sz="2400" dirty="0"/>
              <a:t>-Enerjilerini kolayca harcar ve yorulurlar    </a:t>
            </a:r>
          </a:p>
          <a:p>
            <a:r>
              <a:rPr lang="tr-TR" sz="2400" dirty="0"/>
              <a:t>-Herkesten haber almayı severler                 </a:t>
            </a:r>
            <a:r>
              <a:rPr lang="tr-TR" sz="2400" dirty="0" smtClean="0"/>
              <a:t>-</a:t>
            </a:r>
          </a:p>
          <a:p>
            <a:r>
              <a:rPr lang="tr-TR" sz="2400" dirty="0" smtClean="0"/>
              <a:t>İlgi </a:t>
            </a:r>
            <a:r>
              <a:rPr lang="tr-TR" sz="2400" dirty="0"/>
              <a:t>alanları geniştir                                     </a:t>
            </a:r>
          </a:p>
          <a:p>
            <a:r>
              <a:rPr lang="tr-TR" sz="2400" dirty="0"/>
              <a:t>-Harekete geçtikten </a:t>
            </a:r>
            <a:r>
              <a:rPr lang="tr-TR" sz="2400" dirty="0" smtClean="0"/>
              <a:t>sonra düşünürler</a:t>
            </a:r>
            <a:r>
              <a:rPr lang="tr-TR" sz="2400" dirty="0"/>
              <a:t>                                                             </a:t>
            </a:r>
          </a:p>
          <a:p>
            <a:endParaRPr lang="tr-TR" dirty="0"/>
          </a:p>
        </p:txBody>
      </p:sp>
      <p:sp>
        <p:nvSpPr>
          <p:cNvPr id="6" name="Metin Yer Tutucusu 5"/>
          <p:cNvSpPr>
            <a:spLocks noGrp="1"/>
          </p:cNvSpPr>
          <p:nvPr>
            <p:ph type="body" sz="quarter" idx="3"/>
          </p:nvPr>
        </p:nvSpPr>
        <p:spPr/>
        <p:txBody>
          <a:bodyPr>
            <a:normAutofit fontScale="25000" lnSpcReduction="20000"/>
          </a:bodyPr>
          <a:lstStyle/>
          <a:p>
            <a:r>
              <a:rPr lang="tr-TR" dirty="0"/>
              <a:t>   </a:t>
            </a:r>
            <a:endParaRPr lang="tr-TR" dirty="0" smtClean="0"/>
          </a:p>
          <a:p>
            <a:endParaRPr lang="tr-TR" dirty="0"/>
          </a:p>
          <a:p>
            <a:pPr algn="ctr"/>
            <a:r>
              <a:rPr lang="tr-TR" sz="5800" dirty="0" smtClean="0"/>
              <a:t>İçe </a:t>
            </a:r>
            <a:r>
              <a:rPr lang="tr-TR" sz="5800" dirty="0"/>
              <a:t>Dönük</a:t>
            </a:r>
          </a:p>
          <a:p>
            <a:endParaRPr lang="tr-TR" dirty="0"/>
          </a:p>
        </p:txBody>
      </p:sp>
      <p:sp>
        <p:nvSpPr>
          <p:cNvPr id="7" name="İçerik Yer Tutucusu 6"/>
          <p:cNvSpPr>
            <a:spLocks noGrp="1"/>
          </p:cNvSpPr>
          <p:nvPr>
            <p:ph sz="quarter" idx="4"/>
          </p:nvPr>
        </p:nvSpPr>
        <p:spPr>
          <a:xfrm>
            <a:off x="6172199" y="2505075"/>
            <a:ext cx="5519057" cy="3684588"/>
          </a:xfrm>
        </p:spPr>
        <p:txBody>
          <a:bodyPr>
            <a:normAutofit fontScale="92500" lnSpcReduction="10000"/>
          </a:bodyPr>
          <a:lstStyle/>
          <a:p>
            <a:endParaRPr lang="tr-TR" sz="1400" b="1" dirty="0" smtClean="0"/>
          </a:p>
          <a:p>
            <a:r>
              <a:rPr lang="tr-TR" sz="1400" b="1" dirty="0" smtClean="0"/>
              <a:t> </a:t>
            </a:r>
            <a:r>
              <a:rPr lang="tr-TR" sz="2000" dirty="0" smtClean="0"/>
              <a:t>Yalnızlığı daha çok tercih ederler</a:t>
            </a:r>
          </a:p>
          <a:p>
            <a:r>
              <a:rPr lang="tr-TR" sz="2000" dirty="0" smtClean="0"/>
              <a:t> Çok fazla insanla konuşmak istemezler</a:t>
            </a:r>
          </a:p>
          <a:p>
            <a:r>
              <a:rPr lang="tr-TR" sz="2000" dirty="0" smtClean="0"/>
              <a:t>Çekingendirler ve kolayca seslerini  yükseltmezler.</a:t>
            </a:r>
          </a:p>
          <a:p>
            <a:r>
              <a:rPr lang="tr-TR" sz="2000" dirty="0" smtClean="0"/>
              <a:t>Enerjilerini korumak </a:t>
            </a:r>
          </a:p>
          <a:p>
            <a:r>
              <a:rPr lang="tr-TR" sz="2000" dirty="0" smtClean="0"/>
              <a:t>-Haber konusunda bekleme eğilimindedir.</a:t>
            </a:r>
          </a:p>
          <a:p>
            <a:r>
              <a:rPr lang="tr-TR" sz="2000" dirty="0" smtClean="0"/>
              <a:t>İlgi alanları sınırlıdır.</a:t>
            </a:r>
          </a:p>
          <a:p>
            <a:pPr marL="0" indent="0">
              <a:buNone/>
            </a:pPr>
            <a:r>
              <a:rPr lang="tr-TR" sz="2000" dirty="0"/>
              <a:t> </a:t>
            </a:r>
            <a:r>
              <a:rPr lang="tr-TR" sz="2000" dirty="0" smtClean="0"/>
              <a:t> -Harekete geçmeden önce düşünmeyi  severler.</a:t>
            </a:r>
          </a:p>
          <a:p>
            <a:endParaRPr lang="tr-TR" sz="1400" dirty="0"/>
          </a:p>
        </p:txBody>
      </p:sp>
    </p:spTree>
    <p:extLst>
      <p:ext uri="{BB962C8B-B14F-4D97-AF65-F5344CB8AC3E}">
        <p14:creationId xmlns:p14="http://schemas.microsoft.com/office/powerpoint/2010/main" val="30299455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Kişilik Özellikleri ve Meslekler</a:t>
            </a:r>
            <a:endParaRPr lang="tr-TR" dirty="0"/>
          </a:p>
        </p:txBody>
      </p:sp>
      <p:sp>
        <p:nvSpPr>
          <p:cNvPr id="3" name="Metin Yer Tutucusu 2"/>
          <p:cNvSpPr>
            <a:spLocks noGrp="1"/>
          </p:cNvSpPr>
          <p:nvPr>
            <p:ph type="body" idx="1"/>
          </p:nvPr>
        </p:nvSpPr>
        <p:spPr/>
        <p:txBody>
          <a:bodyPr/>
          <a:lstStyle/>
          <a:p>
            <a:r>
              <a:rPr lang="tr-TR" dirty="0"/>
              <a:t>Duyumsama   </a:t>
            </a:r>
          </a:p>
        </p:txBody>
      </p:sp>
      <p:sp>
        <p:nvSpPr>
          <p:cNvPr id="8" name="İçerik Yer Tutucusu 7"/>
          <p:cNvSpPr>
            <a:spLocks noGrp="1"/>
          </p:cNvSpPr>
          <p:nvPr>
            <p:ph sz="half" idx="2"/>
          </p:nvPr>
        </p:nvSpPr>
        <p:spPr/>
        <p:txBody>
          <a:bodyPr>
            <a:normAutofit fontScale="32500" lnSpcReduction="20000"/>
          </a:bodyPr>
          <a:lstStyle/>
          <a:p>
            <a:pPr marL="0" indent="0">
              <a:buNone/>
            </a:pPr>
            <a:r>
              <a:rPr lang="tr-TR" b="1" dirty="0"/>
              <a:t>   </a:t>
            </a:r>
            <a:r>
              <a:rPr lang="tr-TR" sz="3300" b="1" dirty="0"/>
              <a:t>                                                </a:t>
            </a:r>
            <a:endParaRPr lang="tr-TR" sz="3300" dirty="0"/>
          </a:p>
          <a:p>
            <a:r>
              <a:rPr lang="tr-TR" sz="3300" dirty="0"/>
              <a:t>-Gerçekçi, pratik ve akılcı                             </a:t>
            </a:r>
          </a:p>
          <a:p>
            <a:r>
              <a:rPr lang="tr-TR" sz="3300" dirty="0"/>
              <a:t>-Direktifleri izler                                         </a:t>
            </a:r>
          </a:p>
          <a:p>
            <a:r>
              <a:rPr lang="tr-TR" sz="3300" dirty="0" smtClean="0"/>
              <a:t>-</a:t>
            </a:r>
            <a:r>
              <a:rPr lang="tr-TR" sz="3300" dirty="0"/>
              <a:t>Ayrıntılara dikkat eder                                 </a:t>
            </a:r>
          </a:p>
          <a:p>
            <a:r>
              <a:rPr lang="tr-TR" sz="3300" dirty="0"/>
              <a:t>-Her şey harfi harfine olmalıdır                    </a:t>
            </a:r>
          </a:p>
          <a:p>
            <a:r>
              <a:rPr lang="tr-TR" sz="3300" dirty="0"/>
              <a:t>-Geçmişe ve deneyimlere önem verir           </a:t>
            </a:r>
            <a:r>
              <a:rPr lang="tr-TR" sz="3300" dirty="0" smtClean="0"/>
              <a:t> </a:t>
            </a:r>
            <a:endParaRPr lang="tr-TR" sz="3300" dirty="0"/>
          </a:p>
          <a:p>
            <a:r>
              <a:rPr lang="tr-TR" sz="3300" dirty="0"/>
              <a:t>-Ayakları yere basar, bugününü yaşar                         </a:t>
            </a:r>
            <a:r>
              <a:rPr lang="tr-TR" sz="3300" dirty="0" smtClean="0"/>
              <a:t>.</a:t>
            </a:r>
            <a:endParaRPr lang="tr-TR" sz="3300" dirty="0"/>
          </a:p>
          <a:p>
            <a:r>
              <a:rPr lang="tr-TR" sz="3300" dirty="0"/>
              <a:t>-Gerçekler önemlidir, </a:t>
            </a:r>
            <a:r>
              <a:rPr lang="tr-TR" sz="3300" dirty="0" smtClean="0"/>
              <a:t>olasılıkları </a:t>
            </a:r>
            <a:r>
              <a:rPr lang="tr-TR" sz="3300" dirty="0"/>
              <a:t>araştırmayabilir.</a:t>
            </a:r>
          </a:p>
          <a:p>
            <a:r>
              <a:rPr lang="tr-TR" sz="3300" dirty="0"/>
              <a:t>-Bir şeyler yapmaktan hoşlanır ve </a:t>
            </a:r>
            <a:r>
              <a:rPr lang="tr-TR" sz="3300" dirty="0" smtClean="0"/>
              <a:t>yaparken dinlenir</a:t>
            </a:r>
            <a:r>
              <a:rPr lang="tr-TR" sz="3300" dirty="0"/>
              <a:t>.                                      </a:t>
            </a:r>
          </a:p>
          <a:p>
            <a:r>
              <a:rPr lang="tr-TR" sz="3300" dirty="0"/>
              <a:t>-Yararlı olmak ona çekici gelir                     </a:t>
            </a:r>
          </a:p>
          <a:p>
            <a:r>
              <a:rPr lang="tr-TR" sz="3300" dirty="0"/>
              <a:t>-Kesin ve ayrıntılara dikkat eder </a:t>
            </a:r>
            <a:r>
              <a:rPr lang="tr-TR" sz="3300" dirty="0" smtClean="0"/>
              <a:t> </a:t>
            </a:r>
            <a:r>
              <a:rPr lang="tr-TR" sz="3300" dirty="0"/>
              <a:t>resmin bütününü görür.</a:t>
            </a:r>
          </a:p>
          <a:p>
            <a:endParaRPr lang="tr-TR" dirty="0"/>
          </a:p>
        </p:txBody>
      </p:sp>
      <p:sp>
        <p:nvSpPr>
          <p:cNvPr id="4" name="Metin Yer Tutucusu 3"/>
          <p:cNvSpPr>
            <a:spLocks noGrp="1"/>
          </p:cNvSpPr>
          <p:nvPr>
            <p:ph type="body" sz="quarter" idx="3"/>
          </p:nvPr>
        </p:nvSpPr>
        <p:spPr/>
        <p:txBody>
          <a:bodyPr/>
          <a:lstStyle/>
          <a:p>
            <a:r>
              <a:rPr lang="tr-TR" dirty="0"/>
              <a:t>      Sezgi İşlevi</a:t>
            </a:r>
          </a:p>
        </p:txBody>
      </p:sp>
      <p:sp>
        <p:nvSpPr>
          <p:cNvPr id="5" name="İçerik Yer Tutucusu 4"/>
          <p:cNvSpPr>
            <a:spLocks noGrp="1"/>
          </p:cNvSpPr>
          <p:nvPr>
            <p:ph sz="quarter" idx="4"/>
          </p:nvPr>
        </p:nvSpPr>
        <p:spPr>
          <a:xfrm>
            <a:off x="6097588" y="2217693"/>
            <a:ext cx="5183188" cy="3738970"/>
          </a:xfrm>
        </p:spPr>
        <p:txBody>
          <a:bodyPr>
            <a:normAutofit fontScale="62500" lnSpcReduction="20000"/>
          </a:bodyPr>
          <a:lstStyle/>
          <a:p>
            <a:r>
              <a:rPr lang="tr-TR" dirty="0"/>
              <a:t> </a:t>
            </a:r>
            <a:endParaRPr lang="tr-TR" dirty="0" smtClean="0"/>
          </a:p>
          <a:p>
            <a:r>
              <a:rPr lang="tr-TR" dirty="0"/>
              <a:t>  -</a:t>
            </a:r>
            <a:r>
              <a:rPr lang="tr-TR" sz="2300" dirty="0"/>
              <a:t>Daha düşünceli ve hayal gücü geniş</a:t>
            </a:r>
          </a:p>
          <a:p>
            <a:r>
              <a:rPr lang="tr-TR" sz="2300" dirty="0"/>
              <a:t>   -Daha düşünceli ve hayal gücü geniş</a:t>
            </a:r>
          </a:p>
          <a:p>
            <a:r>
              <a:rPr lang="tr-TR" sz="2300" dirty="0"/>
              <a:t>   -Ayrıntıları </a:t>
            </a:r>
            <a:r>
              <a:rPr lang="tr-TR" sz="2300" dirty="0" smtClean="0"/>
              <a:t>önemsemez</a:t>
            </a:r>
          </a:p>
          <a:p>
            <a:r>
              <a:rPr lang="tr-TR" sz="2300" dirty="0"/>
              <a:t>     -Yaratıcıdır, değişiklik ve çeşitliliği sever.</a:t>
            </a:r>
          </a:p>
          <a:p>
            <a:r>
              <a:rPr lang="tr-TR" sz="2300" dirty="0"/>
              <a:t>-Geleceği ve gelecekteki </a:t>
            </a:r>
            <a:r>
              <a:rPr lang="tr-TR" sz="2300" dirty="0" smtClean="0"/>
              <a:t>olasılıklara </a:t>
            </a:r>
            <a:r>
              <a:rPr lang="tr-TR" sz="2300" dirty="0"/>
              <a:t> verir</a:t>
            </a:r>
            <a:r>
              <a:rPr lang="tr-TR" sz="2300" dirty="0" smtClean="0"/>
              <a:t>.</a:t>
            </a:r>
          </a:p>
          <a:p>
            <a:r>
              <a:rPr lang="tr-TR" sz="2300" dirty="0"/>
              <a:t> -Bugünü yaşamıyor olabilir, aklı havadadır</a:t>
            </a:r>
            <a:r>
              <a:rPr lang="tr-TR" sz="2300" dirty="0" smtClean="0"/>
              <a:t>.</a:t>
            </a:r>
          </a:p>
          <a:p>
            <a:r>
              <a:rPr lang="tr-TR" sz="2300" dirty="0"/>
              <a:t>- Fikirler ve olasılıklar daha </a:t>
            </a:r>
            <a:r>
              <a:rPr lang="tr-TR" sz="2300" dirty="0" smtClean="0"/>
              <a:t>ilginçtir</a:t>
            </a:r>
          </a:p>
          <a:p>
            <a:r>
              <a:rPr lang="tr-TR" sz="2300" dirty="0"/>
              <a:t>  -Her şeyi enine boyuna düşünmeyi </a:t>
            </a:r>
            <a:r>
              <a:rPr lang="tr-TR" sz="2300" dirty="0" smtClean="0"/>
              <a:t>sever</a:t>
            </a:r>
          </a:p>
          <a:p>
            <a:endParaRPr lang="tr-TR" sz="2300" dirty="0"/>
          </a:p>
          <a:p>
            <a:r>
              <a:rPr lang="tr-TR" sz="2300" dirty="0"/>
              <a:t> -Yaratıcılık ona çekici gelir</a:t>
            </a:r>
            <a:r>
              <a:rPr lang="tr-TR" sz="2300" dirty="0" smtClean="0"/>
              <a:t>.</a:t>
            </a:r>
          </a:p>
          <a:p>
            <a:r>
              <a:rPr lang="tr-TR" sz="2300" dirty="0"/>
              <a:t>-Ayrıntılardan ziyade bütüne dikkat eder</a:t>
            </a:r>
          </a:p>
          <a:p>
            <a:endParaRPr lang="tr-TR" dirty="0"/>
          </a:p>
          <a:p>
            <a:endParaRPr lang="tr-TR" dirty="0"/>
          </a:p>
          <a:p>
            <a:endParaRPr lang="tr-TR" dirty="0"/>
          </a:p>
          <a:p>
            <a:endParaRPr lang="tr-TR" dirty="0"/>
          </a:p>
          <a:p>
            <a:endParaRPr lang="tr-TR" dirty="0" smtClean="0"/>
          </a:p>
          <a:p>
            <a:endParaRPr lang="tr-TR" dirty="0"/>
          </a:p>
          <a:p>
            <a:endParaRPr lang="tr-TR" dirty="0"/>
          </a:p>
        </p:txBody>
      </p:sp>
    </p:spTree>
    <p:extLst>
      <p:ext uri="{BB962C8B-B14F-4D97-AF65-F5344CB8AC3E}">
        <p14:creationId xmlns:p14="http://schemas.microsoft.com/office/powerpoint/2010/main" val="307855838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Kişilik Özellikleri ve Meslekler</a:t>
            </a:r>
            <a:endParaRPr lang="tr-TR" dirty="0"/>
          </a:p>
        </p:txBody>
      </p:sp>
      <p:sp>
        <p:nvSpPr>
          <p:cNvPr id="3" name="Metin Yer Tutucusu 2"/>
          <p:cNvSpPr>
            <a:spLocks noGrp="1"/>
          </p:cNvSpPr>
          <p:nvPr>
            <p:ph type="body" idx="1"/>
          </p:nvPr>
        </p:nvSpPr>
        <p:spPr>
          <a:xfrm>
            <a:off x="839788" y="1528354"/>
            <a:ext cx="5157787" cy="976721"/>
          </a:xfrm>
        </p:spPr>
        <p:txBody>
          <a:bodyPr/>
          <a:lstStyle/>
          <a:p>
            <a:pPr algn="ctr"/>
            <a:r>
              <a:rPr lang="tr-TR" dirty="0"/>
              <a:t>Düşünme     </a:t>
            </a:r>
          </a:p>
        </p:txBody>
      </p:sp>
      <p:sp>
        <p:nvSpPr>
          <p:cNvPr id="4" name="İçerik Yer Tutucusu 3"/>
          <p:cNvSpPr>
            <a:spLocks noGrp="1"/>
          </p:cNvSpPr>
          <p:nvPr>
            <p:ph sz="half" idx="2"/>
          </p:nvPr>
        </p:nvSpPr>
        <p:spPr>
          <a:xfrm>
            <a:off x="418012" y="2505075"/>
            <a:ext cx="5199017" cy="3684588"/>
          </a:xfrm>
        </p:spPr>
        <p:txBody>
          <a:bodyPr/>
          <a:lstStyle/>
          <a:p>
            <a:r>
              <a:rPr lang="tr-TR" sz="2400" dirty="0" smtClean="0"/>
              <a:t>Kararları </a:t>
            </a:r>
            <a:r>
              <a:rPr lang="tr-TR" sz="2400" dirty="0"/>
              <a:t>hisleri katmadan </a:t>
            </a:r>
            <a:r>
              <a:rPr lang="tr-TR" sz="2400" dirty="0" smtClean="0"/>
              <a:t>nesnel</a:t>
            </a:r>
          </a:p>
          <a:p>
            <a:r>
              <a:rPr lang="tr-TR" sz="2400" dirty="0" smtClean="0"/>
              <a:t>Bir </a:t>
            </a:r>
            <a:r>
              <a:rPr lang="tr-TR" sz="2400" dirty="0"/>
              <a:t>tarzda verme eğilimindedir  </a:t>
            </a:r>
            <a:endParaRPr lang="tr-TR" sz="2400" dirty="0" smtClean="0"/>
          </a:p>
          <a:p>
            <a:r>
              <a:rPr lang="tr-TR" sz="2400" dirty="0"/>
              <a:t>İrdelemeyi iyi yapar </a:t>
            </a:r>
            <a:endParaRPr lang="tr-TR" sz="2400" dirty="0" smtClean="0"/>
          </a:p>
          <a:p>
            <a:r>
              <a:rPr lang="tr-TR" sz="2400" dirty="0"/>
              <a:t>Duygularını az gösterir   </a:t>
            </a:r>
            <a:endParaRPr lang="tr-TR" sz="2400" dirty="0" smtClean="0"/>
          </a:p>
          <a:p>
            <a:r>
              <a:rPr lang="tr-TR" sz="2400" dirty="0"/>
              <a:t>-Birçok konuda ayağını yere sıkı basar</a:t>
            </a:r>
          </a:p>
        </p:txBody>
      </p:sp>
      <p:sp>
        <p:nvSpPr>
          <p:cNvPr id="5" name="Metin Yer Tutucusu 4"/>
          <p:cNvSpPr>
            <a:spLocks noGrp="1"/>
          </p:cNvSpPr>
          <p:nvPr>
            <p:ph type="body" sz="quarter" idx="3"/>
          </p:nvPr>
        </p:nvSpPr>
        <p:spPr/>
        <p:txBody>
          <a:bodyPr>
            <a:normAutofit fontScale="25000" lnSpcReduction="20000"/>
          </a:bodyPr>
          <a:lstStyle/>
          <a:p>
            <a:endParaRPr lang="tr-TR" dirty="0" smtClean="0"/>
          </a:p>
          <a:p>
            <a:pPr algn="ctr"/>
            <a:endParaRPr lang="tr-TR" dirty="0" smtClean="0"/>
          </a:p>
          <a:p>
            <a:pPr algn="ctr"/>
            <a:r>
              <a:rPr lang="tr-TR" sz="6000" dirty="0" smtClean="0"/>
              <a:t>Hissetme</a:t>
            </a:r>
            <a:endParaRPr lang="tr-TR" sz="6000" dirty="0"/>
          </a:p>
          <a:p>
            <a:pPr algn="ctr"/>
            <a:endParaRPr lang="tr-TR" dirty="0"/>
          </a:p>
        </p:txBody>
      </p:sp>
      <p:sp>
        <p:nvSpPr>
          <p:cNvPr id="6" name="İçerik Yer Tutucusu 5"/>
          <p:cNvSpPr>
            <a:spLocks noGrp="1"/>
          </p:cNvSpPr>
          <p:nvPr>
            <p:ph sz="quarter" idx="4"/>
          </p:nvPr>
        </p:nvSpPr>
        <p:spPr>
          <a:xfrm>
            <a:off x="5747657" y="2505075"/>
            <a:ext cx="5904411" cy="3684588"/>
          </a:xfrm>
        </p:spPr>
        <p:txBody>
          <a:bodyPr/>
          <a:lstStyle/>
          <a:p>
            <a:r>
              <a:rPr lang="tr-TR" sz="2400" dirty="0" smtClean="0"/>
              <a:t>Kararlarını </a:t>
            </a:r>
            <a:r>
              <a:rPr lang="tr-TR" sz="2400" dirty="0"/>
              <a:t>duygularla </a:t>
            </a:r>
            <a:r>
              <a:rPr lang="tr-TR" sz="2400" dirty="0" smtClean="0"/>
              <a:t>verme eğilimindedir</a:t>
            </a:r>
            <a:endParaRPr lang="tr-TR" sz="2400" dirty="0"/>
          </a:p>
          <a:p>
            <a:r>
              <a:rPr lang="tr-TR" sz="2400" dirty="0"/>
              <a:t>Uyumun daha önemli olduğunu </a:t>
            </a:r>
            <a:r>
              <a:rPr lang="tr-TR" sz="2400" dirty="0" smtClean="0"/>
              <a:t>düşünür</a:t>
            </a:r>
            <a:endParaRPr lang="tr-TR" sz="2400" dirty="0"/>
          </a:p>
          <a:p>
            <a:r>
              <a:rPr lang="tr-TR" sz="2400" dirty="0"/>
              <a:t>Kişisel gereksinimler onu ikna </a:t>
            </a:r>
            <a:r>
              <a:rPr lang="tr-TR" sz="2400" dirty="0" smtClean="0"/>
              <a:t>edebilir</a:t>
            </a:r>
            <a:endParaRPr lang="tr-TR" sz="2400" dirty="0"/>
          </a:p>
          <a:p>
            <a:r>
              <a:rPr lang="tr-TR" sz="2400" dirty="0"/>
              <a:t>Duygularını gösterir</a:t>
            </a:r>
          </a:p>
          <a:p>
            <a:endParaRPr lang="tr-TR" sz="2400" dirty="0"/>
          </a:p>
        </p:txBody>
      </p:sp>
    </p:spTree>
    <p:extLst>
      <p:ext uri="{BB962C8B-B14F-4D97-AF65-F5344CB8AC3E}">
        <p14:creationId xmlns:p14="http://schemas.microsoft.com/office/powerpoint/2010/main" val="21031171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6"/>
            <a:ext cx="10515600" cy="928098"/>
          </a:xfrm>
        </p:spPr>
        <p:txBody>
          <a:bodyPr/>
          <a:lstStyle/>
          <a:p>
            <a:pPr algn="ctr"/>
            <a:r>
              <a:rPr lang="tr-TR" b="1" dirty="0"/>
              <a:t>Kişilik Özellikleri ve Meslekler</a:t>
            </a:r>
            <a:endParaRPr lang="tr-TR" dirty="0"/>
          </a:p>
        </p:txBody>
      </p:sp>
      <p:sp>
        <p:nvSpPr>
          <p:cNvPr id="3" name="Metin Yer Tutucusu 2"/>
          <p:cNvSpPr>
            <a:spLocks noGrp="1"/>
          </p:cNvSpPr>
          <p:nvPr>
            <p:ph type="body" idx="1"/>
          </p:nvPr>
        </p:nvSpPr>
        <p:spPr>
          <a:xfrm>
            <a:off x="839788" y="1188721"/>
            <a:ext cx="5157787" cy="640080"/>
          </a:xfrm>
        </p:spPr>
        <p:txBody>
          <a:bodyPr/>
          <a:lstStyle/>
          <a:p>
            <a:pPr algn="ctr"/>
            <a:r>
              <a:rPr lang="tr-TR" dirty="0"/>
              <a:t>Yargılayıcı Tutum</a:t>
            </a:r>
          </a:p>
        </p:txBody>
      </p:sp>
      <p:sp>
        <p:nvSpPr>
          <p:cNvPr id="4" name="İçerik Yer Tutucusu 3"/>
          <p:cNvSpPr>
            <a:spLocks noGrp="1"/>
          </p:cNvSpPr>
          <p:nvPr>
            <p:ph sz="half" idx="2"/>
          </p:nvPr>
        </p:nvSpPr>
        <p:spPr>
          <a:xfrm>
            <a:off x="391886" y="1828801"/>
            <a:ext cx="5605689" cy="4360862"/>
          </a:xfrm>
        </p:spPr>
        <p:txBody>
          <a:bodyPr>
            <a:normAutofit/>
          </a:bodyPr>
          <a:lstStyle/>
          <a:p>
            <a:r>
              <a:rPr lang="tr-TR" sz="2000" dirty="0"/>
              <a:t>Her şeyi yerli yerine oturtmayı </a:t>
            </a:r>
            <a:r>
              <a:rPr lang="tr-TR" sz="2000" dirty="0" smtClean="0"/>
              <a:t>tercih eder</a:t>
            </a:r>
          </a:p>
          <a:p>
            <a:r>
              <a:rPr lang="tr-TR" sz="2000" dirty="0"/>
              <a:t> </a:t>
            </a:r>
            <a:r>
              <a:rPr lang="tr-TR" sz="2000" dirty="0" smtClean="0"/>
              <a:t> </a:t>
            </a:r>
            <a:r>
              <a:rPr lang="tr-TR" sz="2000" dirty="0"/>
              <a:t>Bitim tarihi belirler ve bunlara uyar  </a:t>
            </a:r>
            <a:endParaRPr lang="tr-TR" sz="2000" dirty="0" smtClean="0"/>
          </a:p>
          <a:p>
            <a:r>
              <a:rPr lang="tr-TR" sz="2000" dirty="0"/>
              <a:t>  Karar verdiğinde kendini daha </a:t>
            </a:r>
            <a:r>
              <a:rPr lang="tr-TR" sz="2000" dirty="0" smtClean="0"/>
              <a:t>iyi hisseder</a:t>
            </a:r>
          </a:p>
          <a:p>
            <a:r>
              <a:rPr lang="tr-TR" sz="2000" dirty="0" smtClean="0"/>
              <a:t> </a:t>
            </a:r>
            <a:r>
              <a:rPr lang="tr-TR" sz="2000" dirty="0"/>
              <a:t>Hazırlık yapar ve </a:t>
            </a:r>
            <a:r>
              <a:rPr lang="tr-TR" sz="2000" dirty="0" smtClean="0"/>
              <a:t>sonra işi yapar</a:t>
            </a:r>
          </a:p>
          <a:p>
            <a:r>
              <a:rPr lang="tr-TR" sz="2000" dirty="0"/>
              <a:t>Bir işi tamamlayana dek </a:t>
            </a:r>
            <a:r>
              <a:rPr lang="tr-TR" sz="2000" dirty="0" smtClean="0"/>
              <a:t>nadiren</a:t>
            </a:r>
            <a:r>
              <a:rPr lang="tr-TR" sz="2000" dirty="0"/>
              <a:t> dinlenir</a:t>
            </a:r>
            <a:r>
              <a:rPr lang="tr-TR" sz="2000" dirty="0" smtClean="0"/>
              <a:t>.</a:t>
            </a:r>
          </a:p>
          <a:p>
            <a:r>
              <a:rPr lang="tr-TR" sz="2000" dirty="0" smtClean="0"/>
              <a:t> Yaşamı </a:t>
            </a:r>
            <a:r>
              <a:rPr lang="tr-TR" sz="2000" dirty="0"/>
              <a:t>planlar ve yapılandırır. </a:t>
            </a:r>
            <a:endParaRPr lang="tr-TR" sz="2000" dirty="0" smtClean="0"/>
          </a:p>
          <a:p>
            <a:r>
              <a:rPr lang="tr-TR" sz="2000" dirty="0" err="1" smtClean="0"/>
              <a:t>Aciliyet</a:t>
            </a:r>
            <a:r>
              <a:rPr lang="tr-TR" sz="2000" dirty="0" smtClean="0"/>
              <a:t> </a:t>
            </a:r>
            <a:r>
              <a:rPr lang="tr-TR" sz="2000" dirty="0"/>
              <a:t>duygusu vardır</a:t>
            </a:r>
          </a:p>
        </p:txBody>
      </p:sp>
      <p:sp>
        <p:nvSpPr>
          <p:cNvPr id="5" name="Metin Yer Tutucusu 4"/>
          <p:cNvSpPr>
            <a:spLocks noGrp="1"/>
          </p:cNvSpPr>
          <p:nvPr>
            <p:ph type="body" sz="quarter" idx="3"/>
          </p:nvPr>
        </p:nvSpPr>
        <p:spPr>
          <a:xfrm>
            <a:off x="6172200" y="1293224"/>
            <a:ext cx="5183188" cy="535577"/>
          </a:xfrm>
        </p:spPr>
        <p:txBody>
          <a:bodyPr>
            <a:normAutofit fontScale="25000" lnSpcReduction="20000"/>
          </a:bodyPr>
          <a:lstStyle/>
          <a:p>
            <a:endParaRPr lang="tr-TR" dirty="0" smtClean="0"/>
          </a:p>
          <a:p>
            <a:endParaRPr lang="tr-TR" dirty="0"/>
          </a:p>
          <a:p>
            <a:pPr algn="ctr"/>
            <a:r>
              <a:rPr lang="tr-TR" sz="9600" dirty="0" smtClean="0"/>
              <a:t>Algılayıcı </a:t>
            </a:r>
            <a:r>
              <a:rPr lang="tr-TR" sz="9600" dirty="0"/>
              <a:t>Tutum</a:t>
            </a:r>
          </a:p>
          <a:p>
            <a:endParaRPr lang="tr-TR" dirty="0"/>
          </a:p>
        </p:txBody>
      </p:sp>
      <p:sp>
        <p:nvSpPr>
          <p:cNvPr id="6" name="İçerik Yer Tutucusu 5"/>
          <p:cNvSpPr>
            <a:spLocks noGrp="1"/>
          </p:cNvSpPr>
          <p:nvPr>
            <p:ph sz="quarter" idx="4"/>
          </p:nvPr>
        </p:nvSpPr>
        <p:spPr>
          <a:xfrm>
            <a:off x="5852161" y="1828801"/>
            <a:ext cx="5969726" cy="4360862"/>
          </a:xfrm>
        </p:spPr>
        <p:txBody>
          <a:bodyPr/>
          <a:lstStyle/>
          <a:p>
            <a:r>
              <a:rPr lang="tr-TR" sz="2000" dirty="0"/>
              <a:t>Her şeyin açık uçlu ve </a:t>
            </a:r>
            <a:r>
              <a:rPr lang="tr-TR" sz="2000" dirty="0" smtClean="0"/>
              <a:t>değişken olmasını </a:t>
            </a:r>
            <a:r>
              <a:rPr lang="tr-TR" sz="2000" dirty="0"/>
              <a:t>tercih </a:t>
            </a:r>
            <a:r>
              <a:rPr lang="tr-TR" sz="2000" dirty="0" smtClean="0"/>
              <a:t>eder</a:t>
            </a:r>
          </a:p>
          <a:p>
            <a:pPr marL="0" indent="0">
              <a:buNone/>
            </a:pPr>
            <a:r>
              <a:rPr lang="tr-TR" sz="2000" dirty="0" smtClean="0"/>
              <a:t>    Bitim </a:t>
            </a:r>
            <a:r>
              <a:rPr lang="tr-TR" sz="2000" dirty="0"/>
              <a:t>tarihleri onları sıkar, </a:t>
            </a:r>
            <a:r>
              <a:rPr lang="tr-TR" sz="2000" dirty="0" smtClean="0"/>
              <a:t>değişiklik </a:t>
            </a:r>
            <a:r>
              <a:rPr lang="tr-TR" sz="2000" dirty="0"/>
              <a:t>yapmayı </a:t>
            </a:r>
            <a:r>
              <a:rPr lang="tr-TR" sz="2000" dirty="0" smtClean="0"/>
              <a:t>sever</a:t>
            </a:r>
            <a:endParaRPr lang="tr-TR" sz="2000" dirty="0"/>
          </a:p>
          <a:p>
            <a:r>
              <a:rPr lang="tr-TR" sz="2000" dirty="0"/>
              <a:t>Karar vermeyi erteleyebilir, </a:t>
            </a:r>
            <a:r>
              <a:rPr lang="tr-TR" sz="2000" dirty="0" smtClean="0"/>
              <a:t>kesin kararlar </a:t>
            </a:r>
            <a:r>
              <a:rPr lang="tr-TR" sz="2000" dirty="0"/>
              <a:t>onları </a:t>
            </a:r>
            <a:r>
              <a:rPr lang="tr-TR" sz="2000" dirty="0" smtClean="0"/>
              <a:t>huzursuzlaştırır</a:t>
            </a:r>
          </a:p>
          <a:p>
            <a:r>
              <a:rPr lang="tr-TR" sz="2000" dirty="0"/>
              <a:t>İşin havasına kendisini </a:t>
            </a:r>
            <a:r>
              <a:rPr lang="tr-TR" sz="2000" dirty="0" smtClean="0"/>
              <a:t>kaptırdığı </a:t>
            </a:r>
            <a:r>
              <a:rPr lang="tr-TR" sz="2000" dirty="0"/>
              <a:t>zaman çalışmayı sever, çok </a:t>
            </a:r>
            <a:r>
              <a:rPr lang="tr-TR" sz="2000" dirty="0" smtClean="0"/>
              <a:t>çalışır</a:t>
            </a:r>
            <a:endParaRPr lang="tr-TR" sz="2000" dirty="0"/>
          </a:p>
          <a:p>
            <a:r>
              <a:rPr lang="tr-TR" sz="2000" dirty="0" smtClean="0"/>
              <a:t>Daha esnektir</a:t>
            </a:r>
          </a:p>
          <a:p>
            <a:r>
              <a:rPr lang="tr-TR" sz="2000" dirty="0"/>
              <a:t>Zamanın fazla olduğu duygusunu </a:t>
            </a:r>
            <a:r>
              <a:rPr lang="tr-TR" sz="2000" dirty="0" smtClean="0"/>
              <a:t>taşır </a:t>
            </a:r>
            <a:r>
              <a:rPr lang="tr-TR" sz="2000" dirty="0"/>
              <a:t>bekler.</a:t>
            </a:r>
          </a:p>
          <a:p>
            <a:endParaRPr lang="tr-TR" sz="2000" dirty="0"/>
          </a:p>
        </p:txBody>
      </p:sp>
    </p:spTree>
    <p:extLst>
      <p:ext uri="{BB962C8B-B14F-4D97-AF65-F5344CB8AC3E}">
        <p14:creationId xmlns:p14="http://schemas.microsoft.com/office/powerpoint/2010/main" val="3470481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 YETENEKLER</a:t>
            </a:r>
            <a:endParaRPr lang="tr-TR" dirty="0"/>
          </a:p>
        </p:txBody>
      </p:sp>
      <p:sp>
        <p:nvSpPr>
          <p:cNvPr id="3" name="İçerik Yer Tutucusu 2"/>
          <p:cNvSpPr>
            <a:spLocks noGrp="1"/>
          </p:cNvSpPr>
          <p:nvPr>
            <p:ph idx="1"/>
          </p:nvPr>
        </p:nvSpPr>
        <p:spPr/>
        <p:txBody>
          <a:bodyPr>
            <a:normAutofit/>
          </a:bodyPr>
          <a:lstStyle/>
          <a:p>
            <a:r>
              <a:rPr lang="tr-TR" dirty="0" smtClean="0">
                <a:solidFill>
                  <a:srgbClr val="7030A0"/>
                </a:solidFill>
              </a:rPr>
              <a:t>Yetenek</a:t>
            </a:r>
            <a:r>
              <a:rPr lang="tr-TR" dirty="0">
                <a:solidFill>
                  <a:srgbClr val="7030A0"/>
                </a:solidFill>
              </a:rPr>
              <a:t>; </a:t>
            </a:r>
            <a:r>
              <a:rPr lang="tr-TR" dirty="0"/>
              <a:t>öğrenme gücü, belli bir eğitimden yararlanabilme gücü olarak tanımlanabilir. Yetenek, kalıtımla getirilen gizilgücün, eğitimden ve çevre etkisi ile geliştirilmiş kısmını ifade eder. Böylece bir kimsenin belli bir yaşa kadar geliştirdiği becerilere bakarak onun yeni bir eğitim sürecinden ne kadar yararlanabileceği </a:t>
            </a:r>
            <a:r>
              <a:rPr lang="tr-TR" dirty="0" smtClean="0"/>
              <a:t>kestirilebilir.</a:t>
            </a:r>
          </a:p>
          <a:p>
            <a:r>
              <a:rPr lang="tr-TR" dirty="0"/>
              <a:t>Bir kimse hangi konuları zorlanmadan, zahmetsizce öğrendiğine ve o konularda sınıfta öğretilenlerin de üzerinde bazı genellemeler yapabildiğine, hangi alanlarda ise sadece derste kendisinden beklenilenleri yerine getirebildiğine bakarak yeteneklerini az çok değerlendirebilir.</a:t>
            </a:r>
            <a:r>
              <a:rPr lang="tr-TR" dirty="0" smtClean="0"/>
              <a:t/>
            </a:r>
            <a:br>
              <a:rPr lang="tr-TR" dirty="0" smtClean="0"/>
            </a:br>
            <a:endParaRPr lang="tr-TR" dirty="0"/>
          </a:p>
        </p:txBody>
      </p:sp>
    </p:spTree>
    <p:extLst>
      <p:ext uri="{BB962C8B-B14F-4D97-AF65-F5344CB8AC3E}">
        <p14:creationId xmlns:p14="http://schemas.microsoft.com/office/powerpoint/2010/main" val="16691450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b="1" dirty="0"/>
              <a:t>a) Sözel Yetenek:</a:t>
            </a:r>
            <a:r>
              <a:rPr lang="tr-TR" dirty="0"/>
              <a:t> Sözcüklerle ifade edilmiş kavramları öğrenebilme, sorunları algılayıp çözebilme ve düşünceleri </a:t>
            </a:r>
            <a:r>
              <a:rPr lang="tr-TR" dirty="0" err="1"/>
              <a:t>doğru,a</a:t>
            </a:r>
            <a:r>
              <a:rPr lang="tr-TR" dirty="0"/>
              <a:t> çık bir biçimde anlatabilme gücünü ifade eder. Sözel yetenek sosyal bilimlerde (Tarih, Coğrafya, Felsefe, Edebiyat, Sosyoloji, Psikoloji, Hukuk, Dil Bilimi, Halkla İlişkiler, Basın-yayın gibi) alanlarda gerekmektedir.</a:t>
            </a:r>
          </a:p>
          <a:p>
            <a:r>
              <a:rPr lang="tr-TR" b="1" dirty="0"/>
              <a:t>b) Sayısal Yetenek: </a:t>
            </a:r>
            <a:r>
              <a:rPr lang="tr-TR" dirty="0"/>
              <a:t>Sayılarla ifade edilen problemleri çözebilme, sayısal kavramları daha çabuk öğrenebilme ve sayılarla akıl yürütebilme gücünü gösterir. Bütün temel bilimlerde (Fizik, Kimya, Biyoloji, Matematik, Astronomi gibi) aynı zamanda Tıp, Veterinerlik gibi sağlık bilimleri ve mühendislik alanında başarı için gerekli bir yetenektir.</a:t>
            </a:r>
          </a:p>
          <a:p>
            <a:r>
              <a:rPr lang="tr-TR" b="1" dirty="0"/>
              <a:t>c) Şekil-Uzay İlişkileri Yeteneği:</a:t>
            </a:r>
            <a:r>
              <a:rPr lang="tr-TR" dirty="0"/>
              <a:t> Şekiller arasındaki benzerlik ve farklılıkları şekillerdeki değişimin temelindeki ilkeyi algılayabilme, düzlem üzerinde çizilmiş bir cismi üç boyutlu görebilme gücünü ifade eder. bu yetenek İnşaat, Makine, Harita Mühendisliği, Mimarlık, Diş Hekimliği, Ressamlık, Heykeltıraşlık gibi alanlarda başarı için gereklidir.</a:t>
            </a:r>
          </a:p>
          <a:p>
            <a:endParaRPr lang="tr-TR" dirty="0"/>
          </a:p>
        </p:txBody>
      </p:sp>
    </p:spTree>
    <p:extLst>
      <p:ext uri="{BB962C8B-B14F-4D97-AF65-F5344CB8AC3E}">
        <p14:creationId xmlns:p14="http://schemas.microsoft.com/office/powerpoint/2010/main" val="44660245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 İLGİLER</a:t>
            </a:r>
            <a:endParaRPr lang="tr-TR" dirty="0"/>
          </a:p>
        </p:txBody>
      </p:sp>
      <p:sp>
        <p:nvSpPr>
          <p:cNvPr id="3" name="İçerik Yer Tutucusu 2"/>
          <p:cNvSpPr>
            <a:spLocks noGrp="1"/>
          </p:cNvSpPr>
          <p:nvPr>
            <p:ph idx="1"/>
          </p:nvPr>
        </p:nvSpPr>
        <p:spPr/>
        <p:txBody>
          <a:bodyPr>
            <a:normAutofit/>
          </a:bodyPr>
          <a:lstStyle/>
          <a:p>
            <a:r>
              <a:rPr lang="tr-TR" dirty="0"/>
              <a:t>Herhangi bir zorlama olmadan ya da kendisine bir ödül vaadi olmadan bir kimsenin kendiliğinden bazı faaliyetlere girişiyor ve bundan doyum alıyorsa bu kişinin bu tür faaliyetlere ilgisi vardır denilmektedir</a:t>
            </a:r>
            <a:r>
              <a:rPr lang="tr-TR" dirty="0" smtClean="0"/>
              <a:t>. İlgi </a:t>
            </a:r>
            <a:r>
              <a:rPr lang="tr-TR" dirty="0"/>
              <a:t>için gerekli koşullar</a:t>
            </a:r>
            <a:r>
              <a:rPr lang="tr-TR" dirty="0" smtClean="0"/>
              <a:t>:</a:t>
            </a:r>
          </a:p>
          <a:p>
            <a:r>
              <a:rPr lang="tr-TR" dirty="0" smtClean="0"/>
              <a:t>Dışarıdan </a:t>
            </a:r>
            <a:r>
              <a:rPr lang="tr-TR" dirty="0"/>
              <a:t>zorlama ya da ödül </a:t>
            </a:r>
            <a:r>
              <a:rPr lang="tr-TR" dirty="0" smtClean="0"/>
              <a:t>olmayacak Kişi </a:t>
            </a:r>
            <a:r>
              <a:rPr lang="tr-TR" dirty="0"/>
              <a:t>kendiliğinden faaliyetlere </a:t>
            </a:r>
            <a:r>
              <a:rPr lang="tr-TR" dirty="0" smtClean="0"/>
              <a:t>yönelecek Bu </a:t>
            </a:r>
            <a:r>
              <a:rPr lang="tr-TR" dirty="0"/>
              <a:t>faaliyetleri yaparken de doyum </a:t>
            </a:r>
            <a:r>
              <a:rPr lang="tr-TR" dirty="0" smtClean="0"/>
              <a:t>alacak. İlgi</a:t>
            </a:r>
            <a:r>
              <a:rPr lang="tr-TR" dirty="0"/>
              <a:t>, yetenekleri kullanmaktan ve onları geliştirmekten duyulan zevktir</a:t>
            </a:r>
          </a:p>
        </p:txBody>
      </p:sp>
    </p:spTree>
    <p:extLst>
      <p:ext uri="{BB962C8B-B14F-4D97-AF65-F5344CB8AC3E}">
        <p14:creationId xmlns:p14="http://schemas.microsoft.com/office/powerpoint/2010/main" val="3396569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b="1" dirty="0"/>
              <a:t>BELLİ BAŞLI İLGİ ALANLARI</a:t>
            </a:r>
            <a:endParaRPr lang="tr-TR" dirty="0"/>
          </a:p>
        </p:txBody>
      </p:sp>
      <p:sp>
        <p:nvSpPr>
          <p:cNvPr id="3" name="İçerik Yer Tutucusu 2"/>
          <p:cNvSpPr>
            <a:spLocks noGrp="1"/>
          </p:cNvSpPr>
          <p:nvPr>
            <p:ph idx="1"/>
          </p:nvPr>
        </p:nvSpPr>
        <p:spPr/>
        <p:txBody>
          <a:bodyPr>
            <a:normAutofit fontScale="85000" lnSpcReduction="10000"/>
          </a:bodyPr>
          <a:lstStyle/>
          <a:p>
            <a:r>
              <a:rPr lang="tr-TR" b="1" dirty="0"/>
              <a:t>1 – Temel Bilim:</a:t>
            </a:r>
            <a:r>
              <a:rPr lang="tr-TR" dirty="0"/>
              <a:t> Temel bilim ilgisi Fizik, Kimya, Biyoloji gibi bilimlerin konularını oluşturan doğal olayları incelemek, Matematik konuları ile uğraşmak gibi davranışlarda kendini gösteren  bir ilgi alanıdır. Bu ilgisi yüksek olan insanlar Tıp, Veterinerlik, Mühendislik gibi uygulamalı alanlarda da çalışmaları doyum sağlayabilir.</a:t>
            </a:r>
          </a:p>
          <a:p>
            <a:r>
              <a:rPr lang="tr-TR" b="1" dirty="0"/>
              <a:t>2 – Sosyal Bilim:</a:t>
            </a:r>
            <a:r>
              <a:rPr lang="tr-TR" dirty="0"/>
              <a:t> Sosyal olayları incelemek ve nedenlerini araştırmak gibi davranışlarda ifadesini bulan bir ilgi alanıdır. Bu ilgisi yüksek olan kimseler Hukuk, Siyaset Bilimi, Sosyoloji, Tarih, Psikoloji, İlahiyat gibi alanlarda çalışmaktan mutlu olabilirler.</a:t>
            </a:r>
          </a:p>
          <a:p>
            <a:r>
              <a:rPr lang="tr-TR" b="1" dirty="0"/>
              <a:t>3 – Canlı Varlık:</a:t>
            </a:r>
            <a:r>
              <a:rPr lang="tr-TR" dirty="0"/>
              <a:t> Hayvan ve bitkilerin yaşayışını incelemekten, onları yetiştirip üretmekten zevk alma davranışları içerir. Bu ilgiye sahip insanlar açık havada çalışmaktan hoşlanırlar. Veterinerlik, Ziraat ve Orman Mühendisliği, Su Ürünleri, Bahçe ve Tarla Bitkileri, Balıkçılık, Hayvancılık ve benzeri işlerle uğraşmak onlara zevk verir.</a:t>
            </a:r>
          </a:p>
          <a:p>
            <a:r>
              <a:rPr lang="tr-TR" b="1" dirty="0"/>
              <a:t>4 – Mekanik İlgi: </a:t>
            </a:r>
            <a:r>
              <a:rPr lang="tr-TR" dirty="0"/>
              <a:t>Bu ilgisi yüksek olan kimseler çeşitli alet ve makineler yapmak, işletmek ve onarmak gibi faaliyetlerden hoşlanır. Makine, Elektrik-Elektronik Mühendisliği, Bilgisayar Mühendisliği, Gemi İnşaatı, Uçak Mühendisliği, Tekstil Mühendisliği, Teknik Eğitim Fakültesi gibi teknik alanlarda başarı ve doyum için gereklidir.</a:t>
            </a:r>
          </a:p>
          <a:p>
            <a:endParaRPr lang="tr-TR" dirty="0"/>
          </a:p>
        </p:txBody>
      </p:sp>
    </p:spTree>
    <p:extLst>
      <p:ext uri="{BB962C8B-B14F-4D97-AF65-F5344CB8AC3E}">
        <p14:creationId xmlns:p14="http://schemas.microsoft.com/office/powerpoint/2010/main" val="35828245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b="1" dirty="0"/>
              <a:t>5 – İkna:</a:t>
            </a:r>
            <a:r>
              <a:rPr lang="tr-TR" dirty="0"/>
              <a:t> Başkalarına düşüncelerini aktarma, belli bir amacı gerçekleştirmek için başkalarını etkileme gibi davranışları içeren bir ilgi alanıdır. Bu ilgi alanı ile ilgili meslekler arasında Yazarlık, Gazetecilik, Diplomatlık, Yöneticilik, İşletmecilik, Din Görevlisi, Öğretmenlik, Avukatlık, Halkla İlişkiler, Sigortacılık, sinema-TV gibi meslekler gelmektedir.</a:t>
            </a:r>
          </a:p>
          <a:p>
            <a:r>
              <a:rPr lang="tr-TR" b="1" dirty="0"/>
              <a:t>6 – Ticaret:</a:t>
            </a:r>
            <a:r>
              <a:rPr lang="tr-TR" dirty="0"/>
              <a:t> Alım satım işleri ile uğraşma, ticaret yolu ile kar elde etme, bir malı müşteriye tanıtma ve satma gibi faaliyetlerde ifadesini bulan ticaret ilgisi Pazarlama ve Reklamcılık ile yakından ilgilidir. Ancak ticarete ilgi duyan insanlar hangi meslekten olursa olsunlar, meslekleri ile ilgili bir ticarete yönelebilirler.</a:t>
            </a:r>
          </a:p>
          <a:p>
            <a:r>
              <a:rPr lang="tr-TR" b="1" dirty="0"/>
              <a:t>7 – İş Ayrıntıları:</a:t>
            </a:r>
            <a:r>
              <a:rPr lang="tr-TR" dirty="0"/>
              <a:t> Ayrıntılarla uğraşmaktan hoşlanma, her işi günü gününe yapma, bir yazı veya hesabı inceden inceye kontrol etme, her şeyi düzenli tutma gibi davranışlarda kendini gösteren bu ilgi alanı Muhasebe, Sekreterlik, İşletme, İktisat, Maliye, İstatistik, Mimarlık, Tasarım ve Çizim, Haritacılık, Kütüphanecilik, Arşiv ve benzeri kendini gösterir.</a:t>
            </a:r>
          </a:p>
          <a:p>
            <a:endParaRPr lang="tr-TR" dirty="0"/>
          </a:p>
        </p:txBody>
      </p:sp>
    </p:spTree>
    <p:extLst>
      <p:ext uri="{BB962C8B-B14F-4D97-AF65-F5344CB8AC3E}">
        <p14:creationId xmlns:p14="http://schemas.microsoft.com/office/powerpoint/2010/main" val="3011935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a:bodyPr>
          <a:lstStyle/>
          <a:p>
            <a:r>
              <a:rPr lang="tr-TR" b="1" dirty="0"/>
              <a:t>8 – Edebiyat:</a:t>
            </a:r>
            <a:r>
              <a:rPr lang="tr-TR" dirty="0"/>
              <a:t> Her türlü edebi eseri inceleme, eleştirme ve edebi eserler yazma gibi davranışlarda ifadesini bulan ilgi alanıdır. Edebiyat, Diller (Filoloji), Basın-Yayın, Gazetecilik, Yazarlık, Şairlik ve benzeri.</a:t>
            </a:r>
          </a:p>
          <a:p>
            <a:r>
              <a:rPr lang="tr-TR" b="1" dirty="0"/>
              <a:t>9 – Güzel Sanatlar:</a:t>
            </a:r>
            <a:r>
              <a:rPr lang="tr-TR" dirty="0"/>
              <a:t> Bu ilgi alanı daha çok Resim, Heykel ve El sanatları ile ilgili eserleri incelemek veya bu tür eserler ortaya koymakla ifadesini bulur. Güzel Sanatlar Fakültesi en uygun eğitim programıdır.</a:t>
            </a:r>
          </a:p>
          <a:p>
            <a:r>
              <a:rPr lang="tr-TR" b="1" dirty="0"/>
              <a:t>10 – Müzik:</a:t>
            </a:r>
            <a:r>
              <a:rPr lang="tr-TR" dirty="0"/>
              <a:t> Müzik aleti çalma, müzik dinleme, beste yapma gibi davranışlarda kendisini gösterir. Konservatuarlar en uygun eğitim alanıdır.</a:t>
            </a:r>
          </a:p>
          <a:p>
            <a:r>
              <a:rPr lang="tr-TR" b="1" dirty="0"/>
              <a:t>11 – Sosyal Yardım:</a:t>
            </a:r>
            <a:r>
              <a:rPr lang="tr-TR" dirty="0"/>
              <a:t> Sosyal yardım ilgisi, hasta, yoksul ve sakat insanlara yardım etme ve onların sıkıntılarını azaltma gibi davranışlarda ifadesini bulur. Tıp, Psikoloji, Sosyal Hizmetler, Hemşirelik, Psikolojik Danışmanlık, Özel Eğitim Öğretmenliği gibi mesleklerde kendini gösterir.</a:t>
            </a:r>
          </a:p>
          <a:p>
            <a:endParaRPr lang="tr-TR" dirty="0"/>
          </a:p>
          <a:p>
            <a:endParaRPr lang="tr-TR" dirty="0"/>
          </a:p>
        </p:txBody>
      </p:sp>
    </p:spTree>
    <p:extLst>
      <p:ext uri="{BB962C8B-B14F-4D97-AF65-F5344CB8AC3E}">
        <p14:creationId xmlns:p14="http://schemas.microsoft.com/office/powerpoint/2010/main" val="41998986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404949" y="574766"/>
            <a:ext cx="11077301" cy="2935197"/>
          </a:xfrm>
        </p:spPr>
        <p:txBody>
          <a:bodyPr>
            <a:normAutofit/>
          </a:bodyPr>
          <a:lstStyle/>
          <a:p>
            <a:r>
              <a:rPr lang="tr-TR" dirty="0">
                <a:solidFill>
                  <a:srgbClr val="7030A0"/>
                </a:solidFill>
              </a:rPr>
              <a:t>Meslek Seçiminde İlgi ve Yeteneğin Önemi Nedir?</a:t>
            </a:r>
            <a:r>
              <a:rPr lang="tr-TR" dirty="0"/>
              <a:t/>
            </a:r>
            <a:br>
              <a:rPr lang="tr-TR" dirty="0"/>
            </a:br>
            <a:endParaRPr lang="tr-TR" dirty="0"/>
          </a:p>
        </p:txBody>
      </p:sp>
      <p:sp>
        <p:nvSpPr>
          <p:cNvPr id="3" name="Alt Başlık 2"/>
          <p:cNvSpPr>
            <a:spLocks noGrp="1"/>
          </p:cNvSpPr>
          <p:nvPr>
            <p:ph type="subTitle" idx="1"/>
          </p:nvPr>
        </p:nvSpPr>
        <p:spPr/>
        <p:txBody>
          <a:bodyPr/>
          <a:lstStyle/>
          <a:p>
            <a:endParaRPr lang="tr-TR" dirty="0"/>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5211" y="2704010"/>
            <a:ext cx="10476412" cy="3853544"/>
          </a:xfrm>
          <a:prstGeom prst="rect">
            <a:avLst/>
          </a:prstGeom>
        </p:spPr>
      </p:pic>
    </p:spTree>
    <p:extLst>
      <p:ext uri="{BB962C8B-B14F-4D97-AF65-F5344CB8AC3E}">
        <p14:creationId xmlns:p14="http://schemas.microsoft.com/office/powerpoint/2010/main" val="349750792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İçerik Yer Tutucusu 3"/>
          <p:cNvGraphicFramePr>
            <a:graphicFrameLocks noGrp="1"/>
          </p:cNvGraphicFramePr>
          <p:nvPr>
            <p:ph idx="4294967295"/>
            <p:extLst>
              <p:ext uri="{D42A27DB-BD31-4B8C-83A1-F6EECF244321}">
                <p14:modId xmlns:p14="http://schemas.microsoft.com/office/powerpoint/2010/main" val="2346277666"/>
              </p:ext>
            </p:extLst>
          </p:nvPr>
        </p:nvGraphicFramePr>
        <p:xfrm>
          <a:off x="1414463" y="365125"/>
          <a:ext cx="10776856" cy="6166308"/>
        </p:xfrm>
        <a:graphic>
          <a:graphicData uri="http://schemas.openxmlformats.org/drawingml/2006/table">
            <a:tbl>
              <a:tblPr/>
              <a:tblGrid>
                <a:gridCol w="3500512">
                  <a:extLst>
                    <a:ext uri="{9D8B030D-6E8A-4147-A177-3AD203B41FA5}">
                      <a16:colId xmlns:a16="http://schemas.microsoft.com/office/drawing/2014/main" val="1094932433"/>
                    </a:ext>
                  </a:extLst>
                </a:gridCol>
                <a:gridCol w="3775832">
                  <a:extLst>
                    <a:ext uri="{9D8B030D-6E8A-4147-A177-3AD203B41FA5}">
                      <a16:colId xmlns:a16="http://schemas.microsoft.com/office/drawing/2014/main" val="1145858696"/>
                    </a:ext>
                  </a:extLst>
                </a:gridCol>
                <a:gridCol w="3500512">
                  <a:extLst>
                    <a:ext uri="{9D8B030D-6E8A-4147-A177-3AD203B41FA5}">
                      <a16:colId xmlns:a16="http://schemas.microsoft.com/office/drawing/2014/main" val="1554334770"/>
                    </a:ext>
                  </a:extLst>
                </a:gridCol>
              </a:tblGrid>
              <a:tr h="293634">
                <a:tc>
                  <a:txBody>
                    <a:bodyPr/>
                    <a:lstStyle/>
                    <a:p>
                      <a:r>
                        <a:rPr lang="tr-TR" sz="1600" b="1">
                          <a:effectLst/>
                        </a:rPr>
                        <a:t>ALANLAR</a:t>
                      </a:r>
                      <a:endParaRPr lang="tr-TR" sz="1600" b="0">
                        <a:effectLst/>
                      </a:endParaRPr>
                    </a:p>
                  </a:txBody>
                  <a:tcPr marL="29601" marR="29601" marT="14800" marB="14800" anchor="ctr">
                    <a:lnL>
                      <a:noFill/>
                    </a:lnL>
                    <a:lnR>
                      <a:noFill/>
                    </a:lnR>
                    <a:lnT>
                      <a:noFill/>
                    </a:lnT>
                    <a:lnB>
                      <a:noFill/>
                    </a:lnB>
                  </a:tcPr>
                </a:tc>
                <a:tc>
                  <a:txBody>
                    <a:bodyPr/>
                    <a:lstStyle/>
                    <a:p>
                      <a:r>
                        <a:rPr lang="tr-TR" sz="1600" b="1">
                          <a:effectLst/>
                        </a:rPr>
                        <a:t>GEREKEN YETENEKLER</a:t>
                      </a:r>
                      <a:endParaRPr lang="tr-TR" sz="1600" b="0">
                        <a:effectLst/>
                      </a:endParaRPr>
                    </a:p>
                  </a:txBody>
                  <a:tcPr marL="29601" marR="29601" marT="14800" marB="14800" anchor="ctr">
                    <a:lnL>
                      <a:noFill/>
                    </a:lnL>
                    <a:lnR>
                      <a:noFill/>
                    </a:lnR>
                    <a:lnT>
                      <a:noFill/>
                    </a:lnT>
                    <a:lnB>
                      <a:noFill/>
                    </a:lnB>
                  </a:tcPr>
                </a:tc>
                <a:tc>
                  <a:txBody>
                    <a:bodyPr/>
                    <a:lstStyle/>
                    <a:p>
                      <a:r>
                        <a:rPr lang="tr-TR" sz="1600" b="1">
                          <a:effectLst/>
                        </a:rPr>
                        <a:t>GEREKEN İLGİLER</a:t>
                      </a:r>
                      <a:endParaRPr lang="tr-TR" sz="1600" b="0">
                        <a:effectLst/>
                      </a:endParaRPr>
                    </a:p>
                  </a:txBody>
                  <a:tcPr marL="29601" marR="29601" marT="14800" marB="14800" anchor="ctr">
                    <a:lnL>
                      <a:noFill/>
                    </a:lnL>
                    <a:lnR>
                      <a:noFill/>
                    </a:lnR>
                    <a:lnT>
                      <a:noFill/>
                    </a:lnT>
                    <a:lnB>
                      <a:noFill/>
                    </a:lnB>
                  </a:tcPr>
                </a:tc>
                <a:extLst>
                  <a:ext uri="{0D108BD9-81ED-4DB2-BD59-A6C34878D82A}">
                    <a16:rowId xmlns:a16="http://schemas.microsoft.com/office/drawing/2014/main" val="4067175176"/>
                  </a:ext>
                </a:extLst>
              </a:tr>
              <a:tr h="419476">
                <a:tc>
                  <a:txBody>
                    <a:bodyPr/>
                    <a:lstStyle/>
                    <a:p>
                      <a:r>
                        <a:rPr lang="tr-TR" sz="1600" b="0">
                          <a:effectLst/>
                        </a:rPr>
                        <a:t>FEN</a:t>
                      </a:r>
                    </a:p>
                  </a:txBody>
                  <a:tcPr marL="29601" marR="29601" marT="14800" marB="14800" anchor="ctr">
                    <a:lnL>
                      <a:noFill/>
                    </a:lnL>
                    <a:lnR>
                      <a:noFill/>
                    </a:lnR>
                    <a:lnT>
                      <a:noFill/>
                    </a:lnT>
                    <a:lnB>
                      <a:noFill/>
                    </a:lnB>
                  </a:tcPr>
                </a:tc>
                <a:tc>
                  <a:txBody>
                    <a:bodyPr/>
                    <a:lstStyle/>
                    <a:p>
                      <a:r>
                        <a:rPr lang="tr-TR" sz="1600" b="0">
                          <a:effectLst/>
                        </a:rPr>
                        <a:t>SAYISAL</a:t>
                      </a:r>
                    </a:p>
                  </a:txBody>
                  <a:tcPr marL="29601" marR="29601" marT="14800" marB="14800" anchor="ctr">
                    <a:lnL>
                      <a:noFill/>
                    </a:lnL>
                    <a:lnR>
                      <a:noFill/>
                    </a:lnR>
                    <a:lnT>
                      <a:noFill/>
                    </a:lnT>
                    <a:lnB>
                      <a:noFill/>
                    </a:lnB>
                  </a:tcPr>
                </a:tc>
                <a:tc>
                  <a:txBody>
                    <a:bodyPr/>
                    <a:lstStyle/>
                    <a:p>
                      <a:r>
                        <a:rPr lang="tr-TR" sz="1600" b="0">
                          <a:effectLst/>
                        </a:rPr>
                        <a:t>FEN BİLGİSİ, MEKANİK, ZİRAAT</a:t>
                      </a:r>
                    </a:p>
                  </a:txBody>
                  <a:tcPr marL="29601" marR="29601" marT="14800" marB="14800" anchor="ctr">
                    <a:lnL>
                      <a:noFill/>
                    </a:lnL>
                    <a:lnR>
                      <a:noFill/>
                    </a:lnR>
                    <a:lnT>
                      <a:noFill/>
                    </a:lnT>
                    <a:lnB>
                      <a:noFill/>
                    </a:lnB>
                  </a:tcPr>
                </a:tc>
                <a:extLst>
                  <a:ext uri="{0D108BD9-81ED-4DB2-BD59-A6C34878D82A}">
                    <a16:rowId xmlns:a16="http://schemas.microsoft.com/office/drawing/2014/main" val="3423791388"/>
                  </a:ext>
                </a:extLst>
              </a:tr>
              <a:tr h="545319">
                <a:tc>
                  <a:txBody>
                    <a:bodyPr/>
                    <a:lstStyle/>
                    <a:p>
                      <a:r>
                        <a:rPr lang="tr-TR" sz="1600" b="0">
                          <a:effectLst/>
                        </a:rPr>
                        <a:t>SOSYAL</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SOSYAL BİLGİLER, SOSYAL YARDIM, İKNA</a:t>
                      </a:r>
                    </a:p>
                  </a:txBody>
                  <a:tcPr marL="29601" marR="29601" marT="14800" marB="14800" anchor="ctr">
                    <a:lnL>
                      <a:noFill/>
                    </a:lnL>
                    <a:lnR>
                      <a:noFill/>
                    </a:lnR>
                    <a:lnT>
                      <a:noFill/>
                    </a:lnT>
                    <a:lnB>
                      <a:noFill/>
                    </a:lnB>
                  </a:tcPr>
                </a:tc>
                <a:extLst>
                  <a:ext uri="{0D108BD9-81ED-4DB2-BD59-A6C34878D82A}">
                    <a16:rowId xmlns:a16="http://schemas.microsoft.com/office/drawing/2014/main" val="1651686550"/>
                  </a:ext>
                </a:extLst>
              </a:tr>
              <a:tr h="293634">
                <a:tc>
                  <a:txBody>
                    <a:bodyPr/>
                    <a:lstStyle/>
                    <a:p>
                      <a:r>
                        <a:rPr lang="tr-TR" sz="1600" b="0">
                          <a:effectLst/>
                        </a:rPr>
                        <a:t>MATEMATİK</a:t>
                      </a:r>
                    </a:p>
                  </a:txBody>
                  <a:tcPr marL="29601" marR="29601" marT="14800" marB="14800" anchor="ctr">
                    <a:lnL>
                      <a:noFill/>
                    </a:lnL>
                    <a:lnR>
                      <a:noFill/>
                    </a:lnR>
                    <a:lnT>
                      <a:noFill/>
                    </a:lnT>
                    <a:lnB>
                      <a:noFill/>
                    </a:lnB>
                  </a:tcPr>
                </a:tc>
                <a:tc>
                  <a:txBody>
                    <a:bodyPr/>
                    <a:lstStyle/>
                    <a:p>
                      <a:r>
                        <a:rPr lang="tr-TR" sz="1600" b="0">
                          <a:effectLst/>
                        </a:rPr>
                        <a:t>SAYISAL, ŞEKİL-UZAY</a:t>
                      </a:r>
                    </a:p>
                  </a:txBody>
                  <a:tcPr marL="29601" marR="29601" marT="14800" marB="14800" anchor="ctr">
                    <a:lnL>
                      <a:noFill/>
                    </a:lnL>
                    <a:lnR>
                      <a:noFill/>
                    </a:lnR>
                    <a:lnT>
                      <a:noFill/>
                    </a:lnT>
                    <a:lnB>
                      <a:noFill/>
                    </a:lnB>
                  </a:tcPr>
                </a:tc>
                <a:tc>
                  <a:txBody>
                    <a:bodyPr/>
                    <a:lstStyle/>
                    <a:p>
                      <a:r>
                        <a:rPr lang="tr-TR" sz="1600" b="0">
                          <a:effectLst/>
                        </a:rPr>
                        <a:t>MEKANİK,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376354024"/>
                  </a:ext>
                </a:extLst>
              </a:tr>
              <a:tr h="293634">
                <a:tc>
                  <a:txBody>
                    <a:bodyPr/>
                    <a:lstStyle/>
                    <a:p>
                      <a:r>
                        <a:rPr lang="tr-TR" sz="1600" b="0">
                          <a:effectLst/>
                        </a:rPr>
                        <a:t>YABANCI DİL</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YABANCI DİL, EDEBİYAT</a:t>
                      </a:r>
                    </a:p>
                  </a:txBody>
                  <a:tcPr marL="29601" marR="29601" marT="14800" marB="14800" anchor="ctr">
                    <a:lnL>
                      <a:noFill/>
                    </a:lnL>
                    <a:lnR>
                      <a:noFill/>
                    </a:lnR>
                    <a:lnT>
                      <a:noFill/>
                    </a:lnT>
                    <a:lnB>
                      <a:noFill/>
                    </a:lnB>
                  </a:tcPr>
                </a:tc>
                <a:extLst>
                  <a:ext uri="{0D108BD9-81ED-4DB2-BD59-A6C34878D82A}">
                    <a16:rowId xmlns:a16="http://schemas.microsoft.com/office/drawing/2014/main" val="3701225176"/>
                  </a:ext>
                </a:extLst>
              </a:tr>
              <a:tr h="293634">
                <a:tc>
                  <a:txBody>
                    <a:bodyPr/>
                    <a:lstStyle/>
                    <a:p>
                      <a:r>
                        <a:rPr lang="tr-TR" sz="1600" b="0">
                          <a:effectLst/>
                        </a:rPr>
                        <a:t>GÜZEL SANATLAR</a:t>
                      </a:r>
                    </a:p>
                  </a:txBody>
                  <a:tcPr marL="29601" marR="29601" marT="14800" marB="14800" anchor="ctr">
                    <a:lnL>
                      <a:noFill/>
                    </a:lnL>
                    <a:lnR>
                      <a:noFill/>
                    </a:lnR>
                    <a:lnT>
                      <a:noFill/>
                    </a:lnT>
                    <a:lnB>
                      <a:noFill/>
                    </a:lnB>
                  </a:tcPr>
                </a:tc>
                <a:tc>
                  <a:txBody>
                    <a:bodyPr/>
                    <a:lstStyle/>
                    <a:p>
                      <a:r>
                        <a:rPr lang="tr-TR" sz="1600" b="0">
                          <a:effectLst/>
                        </a:rPr>
                        <a:t>GÖZ-EL KOOR., ŞEKİL-UZAY</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1811135138"/>
                  </a:ext>
                </a:extLst>
              </a:tr>
              <a:tr h="293634">
                <a:tc>
                  <a:txBody>
                    <a:bodyPr/>
                    <a:lstStyle/>
                    <a:p>
                      <a:r>
                        <a:rPr lang="tr-TR" sz="1600" b="0">
                          <a:effectLst/>
                        </a:rPr>
                        <a:t>TİCARET</a:t>
                      </a:r>
                    </a:p>
                  </a:txBody>
                  <a:tcPr marL="29601" marR="29601" marT="14800" marB="14800" anchor="ctr">
                    <a:lnL>
                      <a:noFill/>
                    </a:lnL>
                    <a:lnR>
                      <a:noFill/>
                    </a:lnR>
                    <a:lnT>
                      <a:noFill/>
                    </a:lnT>
                    <a:lnB>
                      <a:noFill/>
                    </a:lnB>
                  </a:tcPr>
                </a:tc>
                <a:tc>
                  <a:txBody>
                    <a:bodyPr/>
                    <a:lstStyle/>
                    <a:p>
                      <a:r>
                        <a:rPr lang="tr-TR" sz="1600" b="0">
                          <a:effectLst/>
                        </a:rPr>
                        <a:t>SAYISAL</a:t>
                      </a:r>
                    </a:p>
                  </a:txBody>
                  <a:tcPr marL="29601" marR="29601" marT="14800" marB="14800" anchor="ctr">
                    <a:lnL>
                      <a:noFill/>
                    </a:lnL>
                    <a:lnR>
                      <a:noFill/>
                    </a:lnR>
                    <a:lnT>
                      <a:noFill/>
                    </a:lnT>
                    <a:lnB>
                      <a:noFill/>
                    </a:lnB>
                  </a:tcPr>
                </a:tc>
                <a:tc>
                  <a:txBody>
                    <a:bodyPr/>
                    <a:lstStyle/>
                    <a:p>
                      <a:r>
                        <a:rPr lang="tr-TR" sz="1600" b="0">
                          <a:effectLst/>
                        </a:rPr>
                        <a:t>İŞ AYRINTILARI, TİCARET, İKNA</a:t>
                      </a:r>
                    </a:p>
                  </a:txBody>
                  <a:tcPr marL="29601" marR="29601" marT="14800" marB="14800" anchor="ctr">
                    <a:lnL>
                      <a:noFill/>
                    </a:lnL>
                    <a:lnR>
                      <a:noFill/>
                    </a:lnR>
                    <a:lnT>
                      <a:noFill/>
                    </a:lnT>
                    <a:lnB>
                      <a:noFill/>
                    </a:lnB>
                  </a:tcPr>
                </a:tc>
                <a:extLst>
                  <a:ext uri="{0D108BD9-81ED-4DB2-BD59-A6C34878D82A}">
                    <a16:rowId xmlns:a16="http://schemas.microsoft.com/office/drawing/2014/main" val="628999806"/>
                  </a:ext>
                </a:extLst>
              </a:tr>
              <a:tr h="293634">
                <a:tc>
                  <a:txBody>
                    <a:bodyPr/>
                    <a:lstStyle/>
                    <a:p>
                      <a:r>
                        <a:rPr lang="tr-TR" sz="1600" b="0">
                          <a:effectLst/>
                        </a:rPr>
                        <a:t>SAĞLIK</a:t>
                      </a: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FEN BİLGİSİ, SOSYAL YARDIM</a:t>
                      </a:r>
                    </a:p>
                  </a:txBody>
                  <a:tcPr marL="29601" marR="29601" marT="14800" marB="14800" anchor="ctr">
                    <a:lnL>
                      <a:noFill/>
                    </a:lnL>
                    <a:lnR>
                      <a:noFill/>
                    </a:lnR>
                    <a:lnT>
                      <a:noFill/>
                    </a:lnT>
                    <a:lnB>
                      <a:noFill/>
                    </a:lnB>
                  </a:tcPr>
                </a:tc>
                <a:extLst>
                  <a:ext uri="{0D108BD9-81ED-4DB2-BD59-A6C34878D82A}">
                    <a16:rowId xmlns:a16="http://schemas.microsoft.com/office/drawing/2014/main" val="701286405"/>
                  </a:ext>
                </a:extLst>
              </a:tr>
              <a:tr h="293634">
                <a:tc>
                  <a:txBody>
                    <a:bodyPr/>
                    <a:lstStyle/>
                    <a:p>
                      <a:r>
                        <a:rPr lang="tr-TR" sz="1600" b="0">
                          <a:effectLst/>
                        </a:rPr>
                        <a:t>ÇOCUK GELİŞİMİ</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SOSYAL YARDIM, İKNA</a:t>
                      </a:r>
                    </a:p>
                  </a:txBody>
                  <a:tcPr marL="29601" marR="29601" marT="14800" marB="14800" anchor="ctr">
                    <a:lnL>
                      <a:noFill/>
                    </a:lnL>
                    <a:lnR>
                      <a:noFill/>
                    </a:lnR>
                    <a:lnT>
                      <a:noFill/>
                    </a:lnT>
                    <a:lnB>
                      <a:noFill/>
                    </a:lnB>
                  </a:tcPr>
                </a:tc>
                <a:extLst>
                  <a:ext uri="{0D108BD9-81ED-4DB2-BD59-A6C34878D82A}">
                    <a16:rowId xmlns:a16="http://schemas.microsoft.com/office/drawing/2014/main" val="2571642457"/>
                  </a:ext>
                </a:extLst>
              </a:tr>
              <a:tr h="293634">
                <a:tc>
                  <a:txBody>
                    <a:bodyPr/>
                    <a:lstStyle/>
                    <a:p>
                      <a:r>
                        <a:rPr lang="tr-TR" sz="1600" b="0">
                          <a:effectLst/>
                        </a:rPr>
                        <a:t>GİYİM</a:t>
                      </a:r>
                    </a:p>
                  </a:txBody>
                  <a:tcPr marL="29601" marR="29601" marT="14800" marB="14800" anchor="ctr">
                    <a:lnL>
                      <a:noFill/>
                    </a:lnL>
                    <a:lnR>
                      <a:noFill/>
                    </a:lnR>
                    <a:lnT>
                      <a:noFill/>
                    </a:lnT>
                    <a:lnB>
                      <a:noFill/>
                    </a:lnB>
                  </a:tcPr>
                </a:tc>
                <a:tc>
                  <a:txBody>
                    <a:bodyPr/>
                    <a:lstStyle/>
                    <a:p>
                      <a:r>
                        <a:rPr lang="tr-TR" sz="1600" b="0">
                          <a:effectLst/>
                        </a:rPr>
                        <a:t>ŞEKİL-UZAY, GÖZ-EL KOORD.</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2888349788"/>
                  </a:ext>
                </a:extLst>
              </a:tr>
              <a:tr h="293634">
                <a:tc>
                  <a:txBody>
                    <a:bodyPr/>
                    <a:lstStyle/>
                    <a:p>
                      <a:r>
                        <a:rPr lang="tr-TR" sz="1600" b="0">
                          <a:effectLst/>
                        </a:rPr>
                        <a:t>ÇİÇEK-ÖRGÜ DOKUMA</a:t>
                      </a:r>
                    </a:p>
                  </a:txBody>
                  <a:tcPr marL="29601" marR="29601" marT="14800" marB="14800" anchor="ctr">
                    <a:lnL>
                      <a:noFill/>
                    </a:lnL>
                    <a:lnR>
                      <a:noFill/>
                    </a:lnR>
                    <a:lnT>
                      <a:noFill/>
                    </a:lnT>
                    <a:lnB>
                      <a:noFill/>
                    </a:lnB>
                  </a:tcPr>
                </a:tc>
                <a:tc>
                  <a:txBody>
                    <a:bodyPr/>
                    <a:lstStyle/>
                    <a:p>
                      <a:r>
                        <a:rPr lang="tr-TR" sz="1600" b="0">
                          <a:effectLst/>
                        </a:rPr>
                        <a:t>GÖZ-EL KOORD.</a:t>
                      </a:r>
                    </a:p>
                  </a:txBody>
                  <a:tcPr marL="29601" marR="29601" marT="14800" marB="14800" anchor="ctr">
                    <a:lnL>
                      <a:noFill/>
                    </a:lnL>
                    <a:lnR>
                      <a:noFill/>
                    </a:lnR>
                    <a:lnT>
                      <a:noFill/>
                    </a:lnT>
                    <a:lnB>
                      <a:noFill/>
                    </a:lnB>
                  </a:tcPr>
                </a:tc>
                <a:tc>
                  <a:txBody>
                    <a:bodyPr/>
                    <a:lstStyle/>
                    <a:p>
                      <a:r>
                        <a:rPr lang="tr-TR" sz="1600" b="0">
                          <a:effectLst/>
                        </a:rPr>
                        <a:t>GÜZEL SANATLAR</a:t>
                      </a:r>
                    </a:p>
                  </a:txBody>
                  <a:tcPr marL="29601" marR="29601" marT="14800" marB="14800" anchor="ctr">
                    <a:lnL>
                      <a:noFill/>
                    </a:lnL>
                    <a:lnR>
                      <a:noFill/>
                    </a:lnR>
                    <a:lnT>
                      <a:noFill/>
                    </a:lnT>
                    <a:lnB>
                      <a:noFill/>
                    </a:lnB>
                  </a:tcPr>
                </a:tc>
                <a:extLst>
                  <a:ext uri="{0D108BD9-81ED-4DB2-BD59-A6C34878D82A}">
                    <a16:rowId xmlns:a16="http://schemas.microsoft.com/office/drawing/2014/main" val="2327182407"/>
                  </a:ext>
                </a:extLst>
              </a:tr>
              <a:tr h="419476">
                <a:tc>
                  <a:txBody>
                    <a:bodyPr/>
                    <a:lstStyle/>
                    <a:p>
                      <a:r>
                        <a:rPr lang="tr-TR" sz="1600" b="0">
                          <a:effectLst/>
                        </a:rPr>
                        <a:t>ELEKTRONİK-ELEKTRİK, BİLGİSAYAR</a:t>
                      </a: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2028868852"/>
                  </a:ext>
                </a:extLst>
              </a:tr>
              <a:tr h="419476">
                <a:tc>
                  <a:txBody>
                    <a:bodyPr/>
                    <a:lstStyle/>
                    <a:p>
                      <a:r>
                        <a:rPr lang="tr-TR" sz="1600" b="0">
                          <a:effectLst/>
                        </a:rPr>
                        <a:t>AĞAÇ İŞLERİ, YAPI, KALIPÇILIK</a:t>
                      </a:r>
                    </a:p>
                  </a:txBody>
                  <a:tcPr marL="29601" marR="29601" marT="14800" marB="14800" anchor="ctr">
                    <a:lnL>
                      <a:noFill/>
                    </a:lnL>
                    <a:lnR>
                      <a:noFill/>
                    </a:lnR>
                    <a:lnT>
                      <a:noFill/>
                    </a:lnT>
                    <a:lnB>
                      <a:noFill/>
                    </a:lnB>
                  </a:tcPr>
                </a:tc>
                <a:tc>
                  <a:txBody>
                    <a:bodyPr/>
                    <a:lstStyle/>
                    <a:p>
                      <a:r>
                        <a:rPr lang="tr-TR" sz="1600" b="0">
                          <a:effectLst/>
                        </a:rPr>
                        <a:t>SAYISAL, GÖZ-EL KOORD., ŞEKİL-UZAY</a:t>
                      </a:r>
                    </a:p>
                  </a:txBody>
                  <a:tcPr marL="29601" marR="29601" marT="14800" marB="14800" anchor="ctr">
                    <a:lnL>
                      <a:noFill/>
                    </a:lnL>
                    <a:lnR>
                      <a:noFill/>
                    </a:lnR>
                    <a:lnT>
                      <a:noFill/>
                    </a:lnT>
                    <a:lnB>
                      <a:noFill/>
                    </a:lnB>
                  </a:tcPr>
                </a:tc>
                <a:tc>
                  <a:txBody>
                    <a:bodyPr/>
                    <a:lstStyle/>
                    <a:p>
                      <a:r>
                        <a:rPr lang="tr-TR" sz="1600" b="0">
                          <a:effectLst/>
                        </a:rPr>
                        <a:t>MEKANİK,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4234627478"/>
                  </a:ext>
                </a:extLst>
              </a:tr>
              <a:tr h="293634">
                <a:tc>
                  <a:txBody>
                    <a:bodyPr/>
                    <a:lstStyle/>
                    <a:p>
                      <a:r>
                        <a:rPr lang="tr-TR" sz="1600" b="0">
                          <a:effectLst/>
                        </a:rPr>
                        <a:t>TURİZM</a:t>
                      </a:r>
                    </a:p>
                  </a:txBody>
                  <a:tcPr marL="29601" marR="29601" marT="14800" marB="14800" anchor="ctr">
                    <a:lnL>
                      <a:noFill/>
                    </a:lnL>
                    <a:lnR>
                      <a:noFill/>
                    </a:lnR>
                    <a:lnT>
                      <a:noFill/>
                    </a:lnT>
                    <a:lnB>
                      <a:noFill/>
                    </a:lnB>
                  </a:tcPr>
                </a:tc>
                <a:tc>
                  <a:txBody>
                    <a:bodyPr/>
                    <a:lstStyle/>
                    <a:p>
                      <a:r>
                        <a:rPr lang="tr-TR" sz="1600" b="0">
                          <a:effectLst/>
                        </a:rPr>
                        <a:t>SÖZEL, SAYISAL</a:t>
                      </a:r>
                    </a:p>
                  </a:txBody>
                  <a:tcPr marL="29601" marR="29601" marT="14800" marB="14800" anchor="ctr">
                    <a:lnL>
                      <a:noFill/>
                    </a:lnL>
                    <a:lnR>
                      <a:noFill/>
                    </a:lnR>
                    <a:lnT>
                      <a:noFill/>
                    </a:lnT>
                    <a:lnB>
                      <a:noFill/>
                    </a:lnB>
                  </a:tcPr>
                </a:tc>
                <a:tc>
                  <a:txBody>
                    <a:bodyPr/>
                    <a:lstStyle/>
                    <a:p>
                      <a:r>
                        <a:rPr lang="tr-TR" sz="1600" b="0">
                          <a:effectLst/>
                        </a:rPr>
                        <a:t>İKNA, İŞ AYRINTILARI</a:t>
                      </a:r>
                    </a:p>
                  </a:txBody>
                  <a:tcPr marL="29601" marR="29601" marT="14800" marB="14800" anchor="ctr">
                    <a:lnL>
                      <a:noFill/>
                    </a:lnL>
                    <a:lnR>
                      <a:noFill/>
                    </a:lnR>
                    <a:lnT>
                      <a:noFill/>
                    </a:lnT>
                    <a:lnB>
                      <a:noFill/>
                    </a:lnB>
                  </a:tcPr>
                </a:tc>
                <a:extLst>
                  <a:ext uri="{0D108BD9-81ED-4DB2-BD59-A6C34878D82A}">
                    <a16:rowId xmlns:a16="http://schemas.microsoft.com/office/drawing/2014/main" val="181394203"/>
                  </a:ext>
                </a:extLst>
              </a:tr>
              <a:tr h="293634">
                <a:tc>
                  <a:txBody>
                    <a:bodyPr/>
                    <a:lstStyle/>
                    <a:p>
                      <a:r>
                        <a:rPr lang="tr-TR" sz="1600" b="0">
                          <a:effectLst/>
                        </a:rPr>
                        <a:t>TARIM</a:t>
                      </a:r>
                    </a:p>
                  </a:txBody>
                  <a:tcPr marL="29601" marR="29601" marT="14800" marB="14800" anchor="ctr">
                    <a:lnL>
                      <a:noFill/>
                    </a:lnL>
                    <a:lnR>
                      <a:noFill/>
                    </a:lnR>
                    <a:lnT>
                      <a:noFill/>
                    </a:lnT>
                    <a:lnB>
                      <a:noFill/>
                    </a:lnB>
                  </a:tcPr>
                </a:tc>
                <a:tc>
                  <a:txBody>
                    <a:bodyPr/>
                    <a:lstStyle/>
                    <a:p>
                      <a:r>
                        <a:rPr lang="tr-TR" sz="1600" b="0">
                          <a:effectLst/>
                        </a:rPr>
                        <a:t>SAYISAL, GÖZ-EL KOORD.</a:t>
                      </a:r>
                    </a:p>
                  </a:txBody>
                  <a:tcPr marL="29601" marR="29601" marT="14800" marB="14800" anchor="ctr">
                    <a:lnL>
                      <a:noFill/>
                    </a:lnL>
                    <a:lnR>
                      <a:noFill/>
                    </a:lnR>
                    <a:lnT>
                      <a:noFill/>
                    </a:lnT>
                    <a:lnB>
                      <a:noFill/>
                    </a:lnB>
                  </a:tcPr>
                </a:tc>
                <a:tc>
                  <a:txBody>
                    <a:bodyPr/>
                    <a:lstStyle/>
                    <a:p>
                      <a:r>
                        <a:rPr lang="tr-TR" sz="1600" b="0">
                          <a:effectLst/>
                        </a:rPr>
                        <a:t>ZİRAAT, FEN BİLGİSİ</a:t>
                      </a:r>
                    </a:p>
                  </a:txBody>
                  <a:tcPr marL="29601" marR="29601" marT="14800" marB="14800" anchor="ctr">
                    <a:lnL>
                      <a:noFill/>
                    </a:lnL>
                    <a:lnR>
                      <a:noFill/>
                    </a:lnR>
                    <a:lnT>
                      <a:noFill/>
                    </a:lnT>
                    <a:lnB>
                      <a:noFill/>
                    </a:lnB>
                  </a:tcPr>
                </a:tc>
                <a:extLst>
                  <a:ext uri="{0D108BD9-81ED-4DB2-BD59-A6C34878D82A}">
                    <a16:rowId xmlns:a16="http://schemas.microsoft.com/office/drawing/2014/main" val="1876114547"/>
                  </a:ext>
                </a:extLst>
              </a:tr>
              <a:tr h="293634">
                <a:tc>
                  <a:txBody>
                    <a:bodyPr/>
                    <a:lstStyle/>
                    <a:p>
                      <a:r>
                        <a:rPr lang="tr-TR" sz="1600" b="0">
                          <a:effectLst/>
                        </a:rPr>
                        <a:t>SİYASAL BİL., HUKUK</a:t>
                      </a:r>
                    </a:p>
                  </a:txBody>
                  <a:tcPr marL="29601" marR="29601" marT="14800" marB="14800" anchor="ctr">
                    <a:lnL>
                      <a:noFill/>
                    </a:lnL>
                    <a:lnR>
                      <a:noFill/>
                    </a:lnR>
                    <a:lnT>
                      <a:noFill/>
                    </a:lnT>
                    <a:lnB>
                      <a:noFill/>
                    </a:lnB>
                  </a:tcPr>
                </a:tc>
                <a:tc>
                  <a:txBody>
                    <a:bodyPr/>
                    <a:lstStyle/>
                    <a:p>
                      <a:r>
                        <a:rPr lang="tr-TR" sz="1600" b="0">
                          <a:effectLst/>
                        </a:rPr>
                        <a:t>SÖZEL</a:t>
                      </a:r>
                    </a:p>
                  </a:txBody>
                  <a:tcPr marL="29601" marR="29601" marT="14800" marB="14800" anchor="ctr">
                    <a:lnL>
                      <a:noFill/>
                    </a:lnL>
                    <a:lnR>
                      <a:noFill/>
                    </a:lnR>
                    <a:lnT>
                      <a:noFill/>
                    </a:lnT>
                    <a:lnB>
                      <a:noFill/>
                    </a:lnB>
                  </a:tcPr>
                </a:tc>
                <a:tc>
                  <a:txBody>
                    <a:bodyPr/>
                    <a:lstStyle/>
                    <a:p>
                      <a:r>
                        <a:rPr lang="tr-TR" sz="1600" b="0">
                          <a:effectLst/>
                        </a:rPr>
                        <a:t>İKNA, SOSYAL BİLGİLER</a:t>
                      </a:r>
                    </a:p>
                  </a:txBody>
                  <a:tcPr marL="29601" marR="29601" marT="14800" marB="14800" anchor="ctr">
                    <a:lnL>
                      <a:noFill/>
                    </a:lnL>
                    <a:lnR>
                      <a:noFill/>
                    </a:lnR>
                    <a:lnT>
                      <a:noFill/>
                    </a:lnT>
                    <a:lnB>
                      <a:noFill/>
                    </a:lnB>
                  </a:tcPr>
                </a:tc>
                <a:extLst>
                  <a:ext uri="{0D108BD9-81ED-4DB2-BD59-A6C34878D82A}">
                    <a16:rowId xmlns:a16="http://schemas.microsoft.com/office/drawing/2014/main" val="611759022"/>
                  </a:ext>
                </a:extLst>
              </a:tr>
              <a:tr h="293634">
                <a:tc>
                  <a:txBody>
                    <a:bodyPr/>
                    <a:lstStyle/>
                    <a:p>
                      <a:r>
                        <a:rPr lang="tr-TR" sz="1600" b="0">
                          <a:effectLst/>
                        </a:rPr>
                        <a:t>İKTİSAT, İŞLETME</a:t>
                      </a:r>
                    </a:p>
                  </a:txBody>
                  <a:tcPr marL="29601" marR="29601" marT="14800" marB="14800" anchor="ctr">
                    <a:lnL>
                      <a:noFill/>
                    </a:lnL>
                    <a:lnR>
                      <a:noFill/>
                    </a:lnR>
                    <a:lnT>
                      <a:noFill/>
                    </a:lnT>
                    <a:lnB>
                      <a:noFill/>
                    </a:lnB>
                  </a:tcPr>
                </a:tc>
                <a:tc>
                  <a:txBody>
                    <a:bodyPr/>
                    <a:lstStyle/>
                    <a:p>
                      <a:r>
                        <a:rPr lang="tr-TR" sz="1600" b="0">
                          <a:effectLst/>
                        </a:rPr>
                        <a:t>SÖZEL, SAYISAL</a:t>
                      </a:r>
                    </a:p>
                  </a:txBody>
                  <a:tcPr marL="29601" marR="29601" marT="14800" marB="14800" anchor="ctr">
                    <a:lnL>
                      <a:noFill/>
                    </a:lnL>
                    <a:lnR>
                      <a:noFill/>
                    </a:lnR>
                    <a:lnT>
                      <a:noFill/>
                    </a:lnT>
                    <a:lnB>
                      <a:noFill/>
                    </a:lnB>
                  </a:tcPr>
                </a:tc>
                <a:tc>
                  <a:txBody>
                    <a:bodyPr/>
                    <a:lstStyle/>
                    <a:p>
                      <a:r>
                        <a:rPr lang="tr-TR" sz="1600" b="0">
                          <a:effectLst/>
                        </a:rPr>
                        <a:t>İKNA, TİCARET, İŞ AYRINTILARI</a:t>
                      </a:r>
                    </a:p>
                  </a:txBody>
                  <a:tcPr marL="29601" marR="29601" marT="14800" marB="14800" anchor="ctr">
                    <a:lnL>
                      <a:noFill/>
                    </a:lnL>
                    <a:lnR>
                      <a:noFill/>
                    </a:lnR>
                    <a:lnT>
                      <a:noFill/>
                    </a:lnT>
                    <a:lnB>
                      <a:noFill/>
                    </a:lnB>
                  </a:tcPr>
                </a:tc>
                <a:extLst>
                  <a:ext uri="{0D108BD9-81ED-4DB2-BD59-A6C34878D82A}">
                    <a16:rowId xmlns:a16="http://schemas.microsoft.com/office/drawing/2014/main" val="2027752676"/>
                  </a:ext>
                </a:extLst>
              </a:tr>
              <a:tr h="545319">
                <a:tc>
                  <a:txBody>
                    <a:bodyPr/>
                    <a:lstStyle/>
                    <a:p>
                      <a:r>
                        <a:rPr lang="tr-TR" sz="1600" b="0">
                          <a:effectLst/>
                        </a:rPr>
                        <a:t>İNŞAAT MÜH., MAKİNE MÜH., TEKSTİL-ENDÜSTRİ</a:t>
                      </a:r>
                    </a:p>
                  </a:txBody>
                  <a:tcPr marL="29601" marR="29601" marT="14800" marB="14800" anchor="ctr">
                    <a:lnL>
                      <a:noFill/>
                    </a:lnL>
                    <a:lnR>
                      <a:noFill/>
                    </a:lnR>
                    <a:lnT>
                      <a:noFill/>
                    </a:lnT>
                    <a:lnB>
                      <a:noFill/>
                    </a:lnB>
                  </a:tcPr>
                </a:tc>
                <a:tc>
                  <a:txBody>
                    <a:bodyPr/>
                    <a:lstStyle/>
                    <a:p>
                      <a:r>
                        <a:rPr lang="tr-TR" sz="1600" b="0">
                          <a:effectLst/>
                        </a:rPr>
                        <a:t>SAYISAL, ŞEKİL-UZAY, GÖZ-EL KOORD.</a:t>
                      </a:r>
                    </a:p>
                  </a:txBody>
                  <a:tcPr marL="29601" marR="29601" marT="14800" marB="14800" anchor="ctr">
                    <a:lnL>
                      <a:noFill/>
                    </a:lnL>
                    <a:lnR>
                      <a:noFill/>
                    </a:lnR>
                    <a:lnT>
                      <a:noFill/>
                    </a:lnT>
                    <a:lnB>
                      <a:noFill/>
                    </a:lnB>
                  </a:tcPr>
                </a:tc>
                <a:tc>
                  <a:txBody>
                    <a:bodyPr/>
                    <a:lstStyle/>
                    <a:p>
                      <a:r>
                        <a:rPr lang="tr-TR" sz="1600" b="0" dirty="0">
                          <a:effectLst/>
                        </a:rPr>
                        <a:t>FEN BİLGİSİ, MEKANİK</a:t>
                      </a:r>
                    </a:p>
                  </a:txBody>
                  <a:tcPr marL="29601" marR="29601" marT="14800" marB="14800" anchor="ctr">
                    <a:lnL>
                      <a:noFill/>
                    </a:lnL>
                    <a:lnR>
                      <a:noFill/>
                    </a:lnR>
                    <a:lnT>
                      <a:noFill/>
                    </a:lnT>
                    <a:lnB>
                      <a:noFill/>
                    </a:lnB>
                  </a:tcPr>
                </a:tc>
                <a:extLst>
                  <a:ext uri="{0D108BD9-81ED-4DB2-BD59-A6C34878D82A}">
                    <a16:rowId xmlns:a16="http://schemas.microsoft.com/office/drawing/2014/main" val="1203605947"/>
                  </a:ext>
                </a:extLst>
              </a:tr>
            </a:tbl>
          </a:graphicData>
        </a:graphic>
      </p:graphicFrame>
    </p:spTree>
    <p:extLst>
      <p:ext uri="{BB962C8B-B14F-4D97-AF65-F5344CB8AC3E}">
        <p14:creationId xmlns:p14="http://schemas.microsoft.com/office/powerpoint/2010/main" val="426340844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MESLEK SEÇİMİ HAYATIMIZDA NELERİ ETKİLER?</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r>
              <a:rPr lang="tr-TR" dirty="0" smtClean="0"/>
              <a:t>Kişinin </a:t>
            </a:r>
            <a:r>
              <a:rPr lang="tr-TR" dirty="0"/>
              <a:t>o alanda iş bulma olasılığını etkiler.</a:t>
            </a:r>
          </a:p>
          <a:p>
            <a:r>
              <a:rPr lang="tr-TR" dirty="0"/>
              <a:t>Kişinin başarı ve başarısızlığını etkiler.</a:t>
            </a:r>
          </a:p>
          <a:p>
            <a:r>
              <a:rPr lang="tr-TR" dirty="0"/>
              <a:t>Kişinin işinden hoşlanıp hoşlanmadığını belirler.</a:t>
            </a:r>
          </a:p>
          <a:p>
            <a:r>
              <a:rPr lang="tr-TR" dirty="0"/>
              <a:t>Meslek seçimi hayatın diğer yönlerini de etkiler. (Eşinizin seçimini, yaşadığınız mekanı </a:t>
            </a:r>
            <a:r>
              <a:rPr lang="tr-TR" dirty="0" err="1"/>
              <a:t>vb</a:t>
            </a:r>
            <a:r>
              <a:rPr lang="tr-TR" dirty="0"/>
              <a:t>).</a:t>
            </a:r>
          </a:p>
          <a:p>
            <a:r>
              <a:rPr lang="tr-TR" dirty="0"/>
              <a:t>Bireyin dünya görüşünü ve değer yargılarını belirler.</a:t>
            </a:r>
          </a:p>
          <a:p>
            <a:r>
              <a:rPr lang="tr-TR" dirty="0"/>
              <a:t>Tatil ve dinlenme sürenizi belirler.</a:t>
            </a:r>
          </a:p>
          <a:p>
            <a:r>
              <a:rPr lang="tr-TR" dirty="0"/>
              <a:t>Sağlık durumunuzu etkiler.</a:t>
            </a:r>
          </a:p>
          <a:p>
            <a:r>
              <a:rPr lang="tr-TR" dirty="0"/>
              <a:t>Toplumdaki statünüzü ve rollerinizi belirler.</a:t>
            </a:r>
          </a:p>
          <a:p>
            <a:endParaRPr lang="tr-TR" dirty="0"/>
          </a:p>
        </p:txBody>
      </p:sp>
    </p:spTree>
    <p:extLst>
      <p:ext uri="{BB962C8B-B14F-4D97-AF65-F5344CB8AC3E}">
        <p14:creationId xmlns:p14="http://schemas.microsoft.com/office/powerpoint/2010/main" val="32052017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pPr algn="ctr"/>
            <a:r>
              <a:rPr lang="tr-TR" dirty="0" smtClean="0"/>
              <a:t>Meslek</a:t>
            </a:r>
            <a:endParaRPr lang="tr-TR" dirty="0"/>
          </a:p>
        </p:txBody>
      </p:sp>
      <p:sp>
        <p:nvSpPr>
          <p:cNvPr id="3" name="İçerik Yer Tutucusu 2"/>
          <p:cNvSpPr>
            <a:spLocks noGrp="1"/>
          </p:cNvSpPr>
          <p:nvPr>
            <p:ph idx="1"/>
          </p:nvPr>
        </p:nvSpPr>
        <p:spPr/>
        <p:txBody>
          <a:bodyPr/>
          <a:lstStyle/>
          <a:p>
            <a:r>
              <a:rPr lang="tr-TR" dirty="0" smtClean="0"/>
              <a:t>Meslek, bir kimsenin hayatını kazanmak için yaptığı, kuralları toplum tarafından belirlenmiş ve belli bir eğitimle kazanılan bilgi ve becerilere dayalı faaliyetler bütünüdür. Meslek bir kişinin hayatını kazanmak, geçimini sağlamak için yaptığı iş olarak tanımlanıyorsa da insanların meslek edinmelerinde tek etmen kazanç değildir. Meslek bireye; bağımsızlık, güvence, bir gruba ait olma, tanınma gibi gereksinimlerini karşılama olanağı da sağlar. Bunlardan daha önemlisi mesleğin özü gerçekleştirme yolu olmasıdır. Sağlıklı insan çalışarak, bir şeyler üreterek gizli güçlerini kullanır ve geliştirir, bundan haz ve doyum sağlar. </a:t>
            </a:r>
            <a:endParaRPr lang="tr-TR" dirty="0"/>
          </a:p>
        </p:txBody>
      </p:sp>
    </p:spTree>
    <p:extLst>
      <p:ext uri="{BB962C8B-B14F-4D97-AF65-F5344CB8AC3E}">
        <p14:creationId xmlns:p14="http://schemas.microsoft.com/office/powerpoint/2010/main" val="424434462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Meslek seçimi</a:t>
            </a:r>
            <a:endParaRPr lang="tr-TR" dirty="0"/>
          </a:p>
        </p:txBody>
      </p:sp>
      <p:sp>
        <p:nvSpPr>
          <p:cNvPr id="3" name="İçerik Yer Tutucusu 2"/>
          <p:cNvSpPr>
            <a:spLocks noGrp="1"/>
          </p:cNvSpPr>
          <p:nvPr>
            <p:ph idx="1"/>
          </p:nvPr>
        </p:nvSpPr>
        <p:spPr/>
        <p:txBody>
          <a:bodyPr/>
          <a:lstStyle/>
          <a:p>
            <a:r>
              <a:rPr lang="tr-TR" dirty="0" smtClean="0"/>
              <a:t>Meslek seçimi, bireyin kendisine uygun gördüğü mesleği diğerlerinden ayırarak tercih ettiği mesleğe girmek için çaba göstermesi olarak tanımlanır. Çağdaş bir toplumda, özgür bir bireyin önemli gelişim aşamalarından birisi de mesleğini seçmesidir. Bireyin seçme özgürlüğünü doğru tercihler yapabilme doğrultusunda kullanabilmesi için, neyi niçin istediğini, ne gibi bedensel, zihinsel ve ekonomik olanaklara sahip olduğunu bilmesi yani kendini tanıması gerekir. Aynı şekilde, sağlıklı bir seçim için mevcut seçenekleri, gerektirdiği nitelikler ve sağladıkları olanaklar açısından değerlendirmek de gereklidir.</a:t>
            </a:r>
            <a:endParaRPr lang="tr-TR" dirty="0"/>
          </a:p>
        </p:txBody>
      </p:sp>
    </p:spTree>
    <p:extLst>
      <p:ext uri="{BB962C8B-B14F-4D97-AF65-F5344CB8AC3E}">
        <p14:creationId xmlns:p14="http://schemas.microsoft.com/office/powerpoint/2010/main" val="519787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Kendini tanıma Kendini tanıma, insanın psikolojik ve fiziksel açıdan kendinde olanları bilmesi, kendinde olanların farkında olması ve bunları doğru değerlendirmesi ile ilgilidir. Kendini tanıma; bir insanın fiziksel özelliklerini, duygularını, düşüncelerini, istek ve gereksinimlerini, güçlü ve zayıf yönlerini, amaç ve değerlerini, yetenek ve becerilerini tanımasını, bilmesini ve bunların farkında olmasını ifade eder.</a:t>
            </a:r>
            <a:endParaRPr lang="tr-TR" dirty="0"/>
          </a:p>
        </p:txBody>
      </p:sp>
    </p:spTree>
    <p:extLst>
      <p:ext uri="{BB962C8B-B14F-4D97-AF65-F5344CB8AC3E}">
        <p14:creationId xmlns:p14="http://schemas.microsoft.com/office/powerpoint/2010/main" val="2335391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Her bireyin karakterini oluşturan, ona özel yetenekleri ve farkında olabildiği veya olamadığı potansiyelleri ya da güçleri vardır. </a:t>
            </a:r>
            <a:r>
              <a:rPr lang="tr-TR" dirty="0" smtClean="0"/>
              <a:t>Bireylerin seçtiği  mesleklerde  genellikle  </a:t>
            </a:r>
            <a:r>
              <a:rPr lang="tr-TR" dirty="0"/>
              <a:t>bu potansiyeli ortaya çıkarmak için iyi bir yoldur.</a:t>
            </a:r>
          </a:p>
        </p:txBody>
      </p:sp>
    </p:spTree>
    <p:extLst>
      <p:ext uri="{BB962C8B-B14F-4D97-AF65-F5344CB8AC3E}">
        <p14:creationId xmlns:p14="http://schemas.microsoft.com/office/powerpoint/2010/main" val="26954095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İnsanlar yeteneklerini ortaya koymak, kullanmak daha sonrasında ise </a:t>
            </a:r>
            <a:r>
              <a:rPr lang="tr-TR" dirty="0" smtClean="0"/>
              <a:t>bu yeteneklerini geliştirmek ister. </a:t>
            </a:r>
            <a:r>
              <a:rPr lang="tr-TR" dirty="0"/>
              <a:t>Bu </a:t>
            </a:r>
            <a:r>
              <a:rPr lang="tr-TR" dirty="0" smtClean="0"/>
              <a:t>istediklerimizi de </a:t>
            </a:r>
            <a:r>
              <a:rPr lang="tr-TR" dirty="0"/>
              <a:t>genelde mesleklerimiz aracılığıyla yapmak isteriz. Sahip olduğumuz yetenekleri, potansiyelimizi ve eğitim hayatı boyunca öğrendiğimiz teknik bilgiler ile pekiştirerek ortaya çıkan tecrübeyi iş hayatında kullanırız. Doğru meslek seçimi, sahip olduğumuz tüm özellikleri en verimli şekilde kullanmamıza fırsat tanıyacağından yeteneğimize ve yapabileceğimiz işlere göre seçim yapmamız önemlidir.</a:t>
            </a:r>
          </a:p>
        </p:txBody>
      </p:sp>
    </p:spTree>
    <p:extLst>
      <p:ext uri="{BB962C8B-B14F-4D97-AF65-F5344CB8AC3E}">
        <p14:creationId xmlns:p14="http://schemas.microsoft.com/office/powerpoint/2010/main" val="23304453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b="1" dirty="0" smtClean="0"/>
              <a:t/>
            </a:r>
            <a:br>
              <a:rPr lang="tr-TR" b="1" dirty="0" smtClean="0"/>
            </a:br>
            <a:r>
              <a:rPr lang="tr-TR" b="1" dirty="0" smtClean="0"/>
              <a:t>MESLEKLER HAKKINDA BİLİNMESİ GEREKENLER</a:t>
            </a:r>
            <a:r>
              <a:rPr lang="tr-TR" dirty="0" smtClean="0"/>
              <a:t/>
            </a:r>
            <a:br>
              <a:rPr lang="tr-TR" dirty="0" smtClean="0"/>
            </a:br>
            <a:endParaRPr lang="tr-TR" dirty="0"/>
          </a:p>
        </p:txBody>
      </p:sp>
      <p:sp>
        <p:nvSpPr>
          <p:cNvPr id="3" name="İçerik Yer Tutucusu 2"/>
          <p:cNvSpPr>
            <a:spLocks noGrp="1"/>
          </p:cNvSpPr>
          <p:nvPr>
            <p:ph idx="1"/>
          </p:nvPr>
        </p:nvSpPr>
        <p:spPr/>
        <p:txBody>
          <a:bodyPr>
            <a:normAutofit fontScale="77500" lnSpcReduction="20000"/>
          </a:bodyPr>
          <a:lstStyle/>
          <a:p>
            <a:r>
              <a:rPr lang="tr-TR" b="1" dirty="0"/>
              <a:t> </a:t>
            </a:r>
            <a:endParaRPr lang="tr-TR" dirty="0"/>
          </a:p>
          <a:p>
            <a:r>
              <a:rPr lang="tr-TR" b="1" dirty="0"/>
              <a:t>* Mesleğin Gerektirdiği Başlıca Faaliyetler:</a:t>
            </a:r>
            <a:r>
              <a:rPr lang="tr-TR" dirty="0"/>
              <a:t> Bütün gün, hafta ve ay boyunca yapılan tipik iş nedir? Bu işte çalışan insanların yapmak zorunda olduğu ne gibi faaliyetler var? Birinci derecede insanlar mı yoksa objeler mi meşgul olunmaktadır? Bireye getirdiği sorumluluklar vb.</a:t>
            </a:r>
          </a:p>
          <a:p>
            <a:r>
              <a:rPr lang="tr-TR" b="1" dirty="0"/>
              <a:t>* Çalışma Ortamı ve Koşulları:</a:t>
            </a:r>
            <a:r>
              <a:rPr lang="tr-TR" dirty="0"/>
              <a:t> İş nasıl bir ortamda yürütülmektedir? Kapalı bir mekanda mı, açık havada, arazide vb. bir ortamda mı çalışıyoruz?</a:t>
            </a:r>
          </a:p>
          <a:p>
            <a:r>
              <a:rPr lang="tr-TR" dirty="0"/>
              <a:t>* </a:t>
            </a:r>
            <a:r>
              <a:rPr lang="tr-TR" b="1" dirty="0"/>
              <a:t>Çalışanlarda Aranan Nitelikler:</a:t>
            </a:r>
            <a:r>
              <a:rPr lang="tr-TR" dirty="0"/>
              <a:t> Yaş, cinsiyet, boy, ağırlık, duyu organlarının hassaslığı gibi nitelikler yüzünden bir sınırlama ya da tercih durumu var mı? İş ne gibi yetenekler gerektiriyor.</a:t>
            </a:r>
          </a:p>
          <a:p>
            <a:r>
              <a:rPr lang="tr-TR" b="1" dirty="0"/>
              <a:t>* Mesleğe Hazırlanma ve Giriş Nasıl Olmaktadır?:</a:t>
            </a:r>
            <a:r>
              <a:rPr lang="tr-TR" dirty="0"/>
              <a:t> Meslek nasıl bir eğitim gerektiriyor? Eğitimi veren kurumlar, eğitimin süresi, bu okullara giriş koşulları vb.</a:t>
            </a:r>
          </a:p>
          <a:p>
            <a:r>
              <a:rPr lang="tr-TR" b="1" dirty="0"/>
              <a:t>* Meslekte İlerleme ve Kazanç Durumu:</a:t>
            </a:r>
            <a:r>
              <a:rPr lang="tr-TR" dirty="0"/>
              <a:t> Mesleğin başlangıçtaki statüsü nasıldır? İlerleme olanağı ne kadardır? Meslek ömür boyu sürecek nitelikte midir?</a:t>
            </a:r>
          </a:p>
          <a:p>
            <a:r>
              <a:rPr lang="tr-TR" b="1" dirty="0"/>
              <a:t>* İş Bulma Olanağı ve Mesleğin Geleceği:</a:t>
            </a:r>
            <a:r>
              <a:rPr lang="tr-TR" dirty="0"/>
              <a:t> Mesleğe mensup insanların sayısı ve ülkemizde duyulan ihtiyaç nedir? Örneğin; günümüzde günün koşullarının gereği olarak bazı meslekler oldukça revaçta. Bunlar bankacılık ve finans bilgisayar, tekstil ve endüstri mühendisliği, reklam, iletişim vb., sosyal bilimlerin öneminin artmasıyla beraber sosyoloji, psikoloji, hukuk vb. meslek alanları oldukça iyi durumda.</a:t>
            </a:r>
          </a:p>
          <a:p>
            <a:endParaRPr lang="tr-TR" dirty="0"/>
          </a:p>
        </p:txBody>
      </p:sp>
    </p:spTree>
    <p:extLst>
      <p:ext uri="{BB962C8B-B14F-4D97-AF65-F5344CB8AC3E}">
        <p14:creationId xmlns:p14="http://schemas.microsoft.com/office/powerpoint/2010/main" val="3441010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pPr algn="ctr"/>
            <a:r>
              <a:rPr lang="tr-TR" b="1" dirty="0"/>
              <a:t/>
            </a:r>
            <a:br>
              <a:rPr lang="tr-TR" b="1" dirty="0"/>
            </a:br>
            <a:r>
              <a:rPr lang="tr-TR" b="1" dirty="0" smtClean="0"/>
              <a:t> KİŞİLİK ÖZELLİKLERİ</a:t>
            </a:r>
            <a:r>
              <a:rPr lang="tr-TR" dirty="0" smtClean="0"/>
              <a:t/>
            </a:r>
            <a:br>
              <a:rPr lang="tr-TR" dirty="0" smtClean="0"/>
            </a:br>
            <a:endParaRPr lang="tr-TR" dirty="0"/>
          </a:p>
        </p:txBody>
      </p:sp>
      <p:sp>
        <p:nvSpPr>
          <p:cNvPr id="3" name="İçerik Yer Tutucusu 2"/>
          <p:cNvSpPr>
            <a:spLocks noGrp="1"/>
          </p:cNvSpPr>
          <p:nvPr>
            <p:ph idx="1"/>
          </p:nvPr>
        </p:nvSpPr>
        <p:spPr/>
        <p:txBody>
          <a:bodyPr>
            <a:normAutofit/>
          </a:bodyPr>
          <a:lstStyle/>
          <a:p>
            <a:pPr marL="0" indent="0">
              <a:buNone/>
            </a:pPr>
            <a:r>
              <a:rPr lang="tr-TR" b="1" dirty="0"/>
              <a:t> </a:t>
            </a:r>
            <a:endParaRPr lang="tr-TR" dirty="0"/>
          </a:p>
          <a:p>
            <a:r>
              <a:rPr lang="tr-TR" b="1" dirty="0"/>
              <a:t>4 Çift Temel Kişilik Özelliği</a:t>
            </a:r>
            <a:endParaRPr lang="tr-TR" dirty="0"/>
          </a:p>
          <a:p>
            <a:r>
              <a:rPr lang="tr-TR" dirty="0"/>
              <a:t>Dışadönük (D) – İçedönük (İ) (İç dünya ile dış dünya arasındaki tercihleri belirler)</a:t>
            </a:r>
          </a:p>
          <a:p>
            <a:r>
              <a:rPr lang="tr-TR" dirty="0"/>
              <a:t>Duyumsama (</a:t>
            </a:r>
            <a:r>
              <a:rPr lang="tr-TR" dirty="0" err="1"/>
              <a:t>Du</a:t>
            </a:r>
            <a:r>
              <a:rPr lang="tr-TR" dirty="0"/>
              <a:t>) – </a:t>
            </a:r>
            <a:r>
              <a:rPr lang="tr-TR" dirty="0" err="1"/>
              <a:t>Sezgiselik</a:t>
            </a:r>
            <a:r>
              <a:rPr lang="tr-TR" dirty="0"/>
              <a:t> (S) Bilgileri nasıl, edindiğimizi belirler)</a:t>
            </a:r>
          </a:p>
          <a:p>
            <a:r>
              <a:rPr lang="tr-TR" dirty="0"/>
              <a:t>Düşünme (</a:t>
            </a:r>
            <a:r>
              <a:rPr lang="tr-TR" dirty="0" err="1"/>
              <a:t>Dş</a:t>
            </a:r>
            <a:r>
              <a:rPr lang="tr-TR" dirty="0"/>
              <a:t>) – Hissetme (H) (Karar verme sürecimizin göstergesidir)</a:t>
            </a:r>
          </a:p>
          <a:p>
            <a:r>
              <a:rPr lang="tr-TR" dirty="0"/>
              <a:t>Yargılama (Y) – Algılama (A) (Daha düzenli bir yaşam tarzı ile esnek bir yaşam tarzı arasında tercihimizi gösterir.)</a:t>
            </a:r>
          </a:p>
          <a:p>
            <a:r>
              <a:rPr lang="tr-TR" dirty="0"/>
              <a:t> </a:t>
            </a:r>
          </a:p>
          <a:p>
            <a:endParaRPr lang="tr-TR" dirty="0"/>
          </a:p>
        </p:txBody>
      </p:sp>
    </p:spTree>
    <p:extLst>
      <p:ext uri="{BB962C8B-B14F-4D97-AF65-F5344CB8AC3E}">
        <p14:creationId xmlns:p14="http://schemas.microsoft.com/office/powerpoint/2010/main" val="2129864024"/>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Integral</Template>
  <TotalTime>167</TotalTime>
  <Words>863</Words>
  <Application>Microsoft Office PowerPoint</Application>
  <PresentationFormat>Geniş ekran</PresentationFormat>
  <Paragraphs>194</Paragraphs>
  <Slides>21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21</vt:i4>
      </vt:variant>
    </vt:vector>
  </HeadingPairs>
  <TitlesOfParts>
    <vt:vector size="25" baseType="lpstr">
      <vt:lpstr>Arial</vt:lpstr>
      <vt:lpstr>Century Gothic</vt:lpstr>
      <vt:lpstr>Wingdings 3</vt:lpstr>
      <vt:lpstr>Duman</vt:lpstr>
      <vt:lpstr>PowerPoint Sunusu</vt:lpstr>
      <vt:lpstr>Meslek Seçiminde İlgi ve Yeteneğin Önemi Nedir? </vt:lpstr>
      <vt:lpstr>Meslek</vt:lpstr>
      <vt:lpstr>Meslek seçimi</vt:lpstr>
      <vt:lpstr>PowerPoint Sunusu</vt:lpstr>
      <vt:lpstr>PowerPoint Sunusu</vt:lpstr>
      <vt:lpstr>PowerPoint Sunusu</vt:lpstr>
      <vt:lpstr> MESLEKLER HAKKINDA BİLİNMESİ GEREKENLER </vt:lpstr>
      <vt:lpstr>  KİŞİLİK ÖZELLİKLERİ </vt:lpstr>
      <vt:lpstr>Kişilik Özellikleri ve Meslekler </vt:lpstr>
      <vt:lpstr>Kişilik Özellikleri ve Meslekler</vt:lpstr>
      <vt:lpstr>Kişilik Özellikleri ve Meslekler</vt:lpstr>
      <vt:lpstr>Kişilik Özellikleri ve Meslekler</vt:lpstr>
      <vt:lpstr> YETENEKLER</vt:lpstr>
      <vt:lpstr>PowerPoint Sunusu</vt:lpstr>
      <vt:lpstr> İLGİLER</vt:lpstr>
      <vt:lpstr>BELLİ BAŞLI İLGİ ALANLARI</vt:lpstr>
      <vt:lpstr>PowerPoint Sunusu</vt:lpstr>
      <vt:lpstr>PowerPoint Sunusu</vt:lpstr>
      <vt:lpstr>PowerPoint Sunusu</vt:lpstr>
      <vt:lpstr>MESLEK SEÇİMİ HAYATIMIZDA NELERİ ETKİLER? </vt:lpstr>
    </vt:vector>
  </TitlesOfParts>
  <Company>Silentall Unattended Installer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Meslek Seçiminde İlgi ve Yeteneğin Önemi Nedir?</dc:title>
  <dc:creator>ronaldinho424</dc:creator>
  <cp:lastModifiedBy>ronaldinho424</cp:lastModifiedBy>
  <cp:revision>17</cp:revision>
  <dcterms:created xsi:type="dcterms:W3CDTF">2021-08-05T07:16:21Z</dcterms:created>
  <dcterms:modified xsi:type="dcterms:W3CDTF">2021-10-14T09:43:17Z</dcterms:modified>
</cp:coreProperties>
</file>