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37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85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9724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3129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9456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219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4424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8470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9992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52525"/>
                </a:solidFill>
                <a:latin typeface="TeXGyreAdventor"/>
                <a:cs typeface="TeXGyreAdvento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18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575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895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36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684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752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109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463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86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039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345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  <p:sldLayoutId id="2147483954" r:id="rId17"/>
    <p:sldLayoutId id="214748395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4038600"/>
            <a:ext cx="731520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3720" marR="5080" indent="-541020" algn="ctr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latin typeface="Times New Roman" pitchFamily="18" charset="0"/>
                <a:cs typeface="Times New Roman" pitchFamily="18" charset="0"/>
              </a:rPr>
              <a:t>OKUL BAŞARISI</a:t>
            </a:r>
            <a:r>
              <a:rPr sz="4400" b="1" spc="-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b="1" spc="-5" dirty="0">
                <a:latin typeface="Times New Roman" pitchFamily="18" charset="0"/>
                <a:cs typeface="Times New Roman" pitchFamily="18" charset="0"/>
              </a:rPr>
              <a:t>VE  </a:t>
            </a:r>
            <a:r>
              <a:rPr sz="4400" b="1" dirty="0">
                <a:latin typeface="Times New Roman" pitchFamily="18" charset="0"/>
                <a:cs typeface="Times New Roman" pitchFamily="18" charset="0"/>
              </a:rPr>
              <a:t>AİLENİN</a:t>
            </a:r>
            <a:r>
              <a:rPr sz="44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b="1" dirty="0">
                <a:latin typeface="Times New Roman" pitchFamily="18" charset="0"/>
                <a:cs typeface="Times New Roman" pitchFamily="18" charset="0"/>
              </a:rPr>
              <a:t>ROLÜ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43" y="990600"/>
            <a:ext cx="2505714" cy="25057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"/>
            <a:ext cx="12192000" cy="6859905"/>
            <a:chOff x="0" y="0"/>
            <a:chExt cx="12192000" cy="68599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851404" cy="68595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23541" y="649307"/>
            <a:ext cx="8920480" cy="5722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209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BAŞARISIZLIK-BİREYSEL</a:t>
            </a:r>
            <a:r>
              <a:rPr sz="2400" spc="1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NEDENLER</a:t>
            </a:r>
            <a:r>
              <a:rPr sz="2400" spc="-3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199390" indent="-342900">
              <a:lnSpc>
                <a:spcPct val="100000"/>
              </a:lnSpc>
              <a:spcBef>
                <a:spcPts val="2180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Öğrencinin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bilişsel, fiziksel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duygusal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olgunluk </a:t>
            </a:r>
            <a:r>
              <a:rPr sz="2400" spc="-7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açısından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yetersiz</a:t>
            </a:r>
            <a:r>
              <a:rPr sz="2400" spc="-2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olması.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1290955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Beden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imajı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düşük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olan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öğrencilerin özsaygıları </a:t>
            </a:r>
            <a:r>
              <a:rPr sz="2400" spc="-3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akademik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başarılarının da düşük</a:t>
            </a:r>
            <a:r>
              <a:rPr sz="2400" spc="-7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olması.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170180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Başarısızlığın devamlılığına yol açmada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gelişim </a:t>
            </a:r>
            <a:r>
              <a:rPr sz="2400" spc="-6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görevlerini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gerçekleştirememek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etkilidir. Gelişim görevi </a:t>
            </a:r>
            <a:r>
              <a:rPr sz="24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kişinin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yaşamının belli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bir döneminde ortaya çıkan öyle</a:t>
            </a:r>
            <a:r>
              <a:rPr sz="2400" spc="-12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2286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ödevdir ki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bunun o sırada başarılması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insanı mutlu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kılarken,  başarılamaması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mutsuzluğa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ileri ki</a:t>
            </a:r>
            <a:r>
              <a:rPr sz="2400" spc="-15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ödevlerini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5080">
              <a:lnSpc>
                <a:spcPct val="100000"/>
              </a:lnSpc>
            </a:pP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gerçekleştirmesinde güçlüklerle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karşılaşmasına neden olur.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Bu durum, başlangıçta başarısızlığın benliğe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mal olan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yanını, daha sonra da kişinin ilerdeki başarısızlıklarını</a:t>
            </a:r>
            <a:r>
              <a:rPr sz="2400" spc="-6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nasıl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etkileyeceğini</a:t>
            </a:r>
            <a:r>
              <a:rPr sz="2400" spc="-4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gösterir.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9316" y="854964"/>
            <a:ext cx="6763511" cy="5081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1" y="1143001"/>
            <a:ext cx="10236963" cy="4942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76884" indent="-342900" algn="just">
              <a:lnSpc>
                <a:spcPct val="100000"/>
              </a:lnSpc>
              <a:spcBef>
                <a:spcPts val="100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Ortaokul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lise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yıllarına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rastlayan ergenlik </a:t>
            </a:r>
            <a:r>
              <a:rPr sz="2400" spc="-7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döneminde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yoğunluk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kazanan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duygusal nedenler,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ilgi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alanlarının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değişmesi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çeşitlenmesi </a:t>
            </a:r>
            <a:r>
              <a:rPr sz="24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önemli</a:t>
            </a:r>
            <a:r>
              <a:rPr sz="2400" spc="-13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başarısızlık</a:t>
            </a:r>
            <a:r>
              <a:rPr lang="tr-TR"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nedenlerinden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biridir.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Bu dönemde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hızlı bir gelişme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değişim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sonucu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ergenin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dikkatinin zayıfladığı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duygusal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gerginlik nedeniyle </a:t>
            </a:r>
            <a:r>
              <a:rPr sz="2400" spc="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içe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çekildiği, kendisiyle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ilgilenmenin  arttığı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belirli noktalarda </a:t>
            </a:r>
            <a:r>
              <a:rPr sz="24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yoğunlaşmayla</a:t>
            </a:r>
            <a:r>
              <a:rPr sz="2400" spc="-1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düşünce</a:t>
            </a:r>
            <a:r>
              <a:rPr lang="tr-TR"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alanının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daraldığı, bütün bunlarında çalışma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başarıyı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olumsuz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etkilediği</a:t>
            </a:r>
            <a:r>
              <a:rPr sz="2400" spc="-5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görülmektedir.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330200" indent="-342900" algn="just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Ergenlik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döneminde gencin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sözel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olarak ifadesi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daha  çok gelişmiştir. Artık sadece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olanı değil olabilecek</a:t>
            </a:r>
            <a:r>
              <a:rPr sz="2400" spc="-13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olanı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da anlayabilmektedir. Olasılıkları, hipotezleri, gerçekler 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gerçekdışı mantığı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kavrayabilme </a:t>
            </a:r>
            <a:r>
              <a:rPr sz="24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gücüne</a:t>
            </a:r>
            <a:r>
              <a:rPr sz="2400" spc="-13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sahiptir.</a:t>
            </a:r>
            <a:r>
              <a:rPr lang="tr-TR"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Ergenin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soyut düşünce yeteneğinin bu düzeye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gelmiş  olması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beklendiğinden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müfredat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programı da bu  doğrultuda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hazırlanır.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Ancak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bilişsel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açıdan henüz bu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olgunluğa ermemiş öğrenciler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başarısız</a:t>
            </a:r>
            <a:r>
              <a:rPr sz="2400" spc="-8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olabilmektedir.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143006"/>
            <a:ext cx="10668000" cy="4460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0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Yaşıtlarına oranla fiziksel olarak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geç </a:t>
            </a:r>
            <a:r>
              <a:rPr sz="24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olgunlaşma</a:t>
            </a:r>
            <a:r>
              <a:rPr sz="2400" spc="-17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tr-TR"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gencin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kendine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güvenini zedelemekte,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kişisel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sz="2400" spc="-13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sosyal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uyumunu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bozmaktadır. Bunun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getirdiği özgüvensizlik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başarıyı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olumsuz</a:t>
            </a:r>
            <a:r>
              <a:rPr sz="2400" spc="-2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etkilemektedir.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1209040" indent="-342900" algn="just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Kaygının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çok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yüksek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yada çok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düşük olması </a:t>
            </a:r>
            <a:r>
              <a:rPr sz="2400" spc="-17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gibi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motivasyon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eksikliği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de başarısızlığa neden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olabilmektedir.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Çocuğun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ön bilgilerinin yetersiz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olması, diğer bir </a:t>
            </a:r>
            <a:r>
              <a:rPr sz="2400" spc="-8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ifadeyle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bulunduğu sınıf düzeyine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gelinceye kadar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almış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olduğu  eğitimle oluşturduğu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akademik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temelin</a:t>
            </a:r>
            <a:r>
              <a:rPr sz="2400" spc="-12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gereken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algn="just">
              <a:lnSpc>
                <a:spcPct val="100000"/>
              </a:lnSpc>
            </a:pP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becerileri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ortaya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koymasına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engel</a:t>
            </a:r>
            <a:r>
              <a:rPr sz="2400" spc="-5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olmaktadır.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865505" indent="-342900" algn="just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Anlayamadığı konularda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soru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sormaktan </a:t>
            </a:r>
            <a:r>
              <a:rPr sz="2400" spc="-6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çekinen,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utangaç,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kendine güveni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düşük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4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sınavlarda</a:t>
            </a:r>
            <a:r>
              <a:rPr sz="2400" spc="-13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tr-TR"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heyecanlandığı </a:t>
            </a:r>
            <a:r>
              <a:rPr sz="2400" spc="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için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bildiği soruları dahi yapamayan,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kaygılı kişilik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yapısına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sahip</a:t>
            </a:r>
            <a:r>
              <a:rPr sz="2400" spc="-13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olması.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4801"/>
            <a:ext cx="12192000" cy="6859905"/>
            <a:chOff x="0" y="0"/>
            <a:chExt cx="12192000" cy="68599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851404" cy="68595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52600" y="990606"/>
            <a:ext cx="10134600" cy="51988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84175" indent="-342900" algn="just">
              <a:lnSpc>
                <a:spcPct val="100000"/>
              </a:lnSpc>
              <a:spcBef>
                <a:spcPts val="100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Araştırmalar sınav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kaygısı </a:t>
            </a:r>
            <a:r>
              <a:rPr sz="2400" spc="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ile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akademik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 </a:t>
            </a:r>
            <a:r>
              <a:rPr sz="2400" spc="-8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arasında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anlamlı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bir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ilişki olduğunu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göstermektedir. Yüksek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sınav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kaygılı öğrencilerin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başarıları düşük </a:t>
            </a:r>
            <a:r>
              <a:rPr sz="24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sınav</a:t>
            </a:r>
            <a:r>
              <a:rPr sz="2400" spc="-11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kaygılı</a:t>
            </a:r>
            <a:r>
              <a:rPr lang="tr-TR"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öğrencilerin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başarısından daha düşüktür. Sınav kaygısının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özellikle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kuruntu boyutunun performansı kötü etkilediği  belirtilmektedir.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indent="-342900" algn="just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Geçmişte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aynı dersten başarısız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olma </a:t>
            </a:r>
            <a:r>
              <a:rPr sz="2400" spc="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veya </a:t>
            </a:r>
            <a:r>
              <a:rPr sz="24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spc="-8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ders,</a:t>
            </a:r>
            <a:r>
              <a:rPr lang="tr-TR"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konuyla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tanışık olmama nedeniyle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"Nasıl </a:t>
            </a:r>
            <a:r>
              <a:rPr sz="24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olsa</a:t>
            </a:r>
            <a:r>
              <a:rPr sz="2400" spc="-13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başarısız</a:t>
            </a:r>
            <a:r>
              <a:rPr lang="tr-TR"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olacağım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" önyargısıyla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çocuğun yeterince</a:t>
            </a:r>
            <a:r>
              <a:rPr sz="2400" spc="-6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çalışmaması.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164465" indent="-342900" algn="just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Görme,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işitme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kaybı, bulaşıcı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hastalıklar gibi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nedenler  ders çalışmayı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engellediği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dikkat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dağılmasına</a:t>
            </a:r>
            <a:r>
              <a:rPr sz="2400" spc="-14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neden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olduğu için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başarısızlığa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zemin</a:t>
            </a:r>
            <a:r>
              <a:rPr sz="2400" spc="-9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oluşturur.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796290" indent="-342900" algn="just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Okul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olgunluğuna sahip olmama,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aşırı hareketlilik,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yerinde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duramama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hareketlerde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kararsızlık gibi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durumlarda da çocuğun dikkatinin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toplanması güç  olduğu için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başarısızlık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ortaya</a:t>
            </a:r>
            <a:r>
              <a:rPr sz="2400" spc="-8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çıkmaktadır.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1943" y="726948"/>
            <a:ext cx="4680204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3" y="1219205"/>
            <a:ext cx="10323196" cy="40908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6670" indent="-342900" algn="just">
              <a:lnSpc>
                <a:spcPct val="100000"/>
              </a:lnSpc>
              <a:spcBef>
                <a:spcPts val="100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5600" algn="l"/>
              </a:tabLst>
            </a:pPr>
            <a:r>
              <a:rPr lang="tr-TR" sz="24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Ailedeki </a:t>
            </a:r>
            <a:r>
              <a:rPr lang="tr-TR" sz="24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birey </a:t>
            </a:r>
            <a:r>
              <a:rPr lang="tr-TR" sz="24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sayısı </a:t>
            </a:r>
            <a:r>
              <a:rPr lang="tr-TR" sz="24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fazla olan öğrencilerin, birey </a:t>
            </a:r>
            <a:r>
              <a:rPr lang="tr-TR" sz="24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sayısı </a:t>
            </a:r>
            <a:r>
              <a:rPr lang="tr-TR" sz="2400" spc="-30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az  </a:t>
            </a:r>
            <a:r>
              <a:rPr lang="tr-TR" sz="24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olan öğrencilere oranla </a:t>
            </a:r>
            <a:r>
              <a:rPr lang="tr-TR" sz="24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 seviyeleri daha</a:t>
            </a:r>
            <a:r>
              <a:rPr lang="tr-TR" sz="2400" spc="-9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düşüktür.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marR="705485" indent="-342900" algn="just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5600" algn="l"/>
              </a:tabLst>
            </a:pPr>
            <a:r>
              <a:rPr lang="tr-TR" sz="24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Öğrencilerin ders </a:t>
            </a:r>
            <a:r>
              <a:rPr lang="tr-TR" sz="24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çalışma </a:t>
            </a:r>
            <a:r>
              <a:rPr lang="tr-TR" sz="24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alışkanlıklarının (zamanı </a:t>
            </a:r>
            <a:r>
              <a:rPr lang="tr-TR" sz="2400" spc="-2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iyi  </a:t>
            </a:r>
            <a:r>
              <a:rPr lang="tr-TR" sz="24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planlama </a:t>
            </a:r>
            <a:r>
              <a:rPr lang="tr-TR" sz="2400" spc="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kullanma, </a:t>
            </a:r>
            <a:r>
              <a:rPr lang="tr-TR" sz="24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öğrenme motivasyonu vb.)  </a:t>
            </a:r>
            <a:r>
              <a:rPr lang="tr-TR" sz="24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akademik </a:t>
            </a:r>
            <a:r>
              <a:rPr lang="tr-TR" sz="24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başarıyı </a:t>
            </a:r>
            <a:r>
              <a:rPr lang="tr-TR" sz="24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olumlu </a:t>
            </a:r>
            <a:r>
              <a:rPr lang="tr-TR" sz="24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etkilediği</a:t>
            </a:r>
            <a:r>
              <a:rPr lang="tr-TR" sz="2400" spc="-12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görülmektedir.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marR="1348740" indent="-342900" algn="just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5600" algn="l"/>
              </a:tabLst>
            </a:pP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Çocukta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öğrenme güçlüğü olması </a:t>
            </a:r>
            <a:r>
              <a:rPr sz="2400" spc="-5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başarısızlığın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çocuktan kaynaklanan en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önemli</a:t>
            </a:r>
            <a:r>
              <a:rPr sz="2400" spc="-4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nedenidir.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Öğrencinin doğuştan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getirdiği özelliklerin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yanı sıra onun  başarısını etkileyen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bir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faktörde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öğrencinin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sorumluluk  alma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gücünü kazanmış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olmasıdır.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Bunun diğer bir</a:t>
            </a:r>
            <a:r>
              <a:rPr sz="2400" spc="-12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anlamı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çalışma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alışkanlığının</a:t>
            </a:r>
            <a:r>
              <a:rPr sz="2400" spc="-7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olmasıdır.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7651" y="644651"/>
            <a:ext cx="7810500" cy="5824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"/>
            <a:ext cx="12192000" cy="6859905"/>
            <a:chOff x="0" y="0"/>
            <a:chExt cx="12192000" cy="68599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851404" cy="68595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33600" y="1295400"/>
            <a:ext cx="9491980" cy="420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69620" indent="-342900" algn="just">
              <a:lnSpc>
                <a:spcPct val="100000"/>
              </a:lnSpc>
              <a:spcBef>
                <a:spcPts val="100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Bunalım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endişe halleri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çocuğun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okul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başarısını da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engelleyici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rol oynar.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Psikolojik düzensizliğin </a:t>
            </a:r>
            <a:r>
              <a:rPr sz="24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belirli</a:t>
            </a:r>
            <a:r>
              <a:rPr sz="2400" spc="-19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bazı</a:t>
            </a:r>
            <a:r>
              <a:rPr lang="tr-TR"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halleri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(depresyon) başarısızlık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olasılığını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yükseltir.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Düşünce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süreci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sağlıklı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olmayan çocuk doğal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olarak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başarısız olur 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bu başarısızlık çoğu kez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varolan düzensizliği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daha da  yoğunlaştırabilir.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730250" indent="-342900" algn="just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5600" algn="l"/>
              </a:tabLst>
            </a:pP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lise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dönemine </a:t>
            </a:r>
            <a:r>
              <a:rPr sz="2400" spc="-7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rastlayan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ergenlik döneminin özellikleri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de başarıda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önemli bir  etkendir.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Bu dönemde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hızlı gelişim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değişim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sonucu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ergenin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dikkati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zayıflamakta,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daha çok </a:t>
            </a:r>
            <a:r>
              <a:rPr sz="24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kendi</a:t>
            </a:r>
            <a:r>
              <a:rPr sz="2400" spc="-13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başına</a:t>
            </a:r>
            <a:r>
              <a:rPr lang="tr-TR"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kalma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isteği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artmakta, belli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noktalara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yoğunlaşması </a:t>
            </a:r>
            <a:r>
              <a:rPr sz="2400" spc="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ile</a:t>
            </a:r>
            <a:r>
              <a:rPr sz="2400" spc="-15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ilgili  düşünce alanı daralmakta,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hayal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dünyası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içine girmekte 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bütün bunlar çalışmasını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başarısını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olumsuz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etkilemektedir.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8247" y="483108"/>
            <a:ext cx="6041136" cy="6041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"/>
            <a:ext cx="12192000" cy="6859905"/>
            <a:chOff x="0" y="0"/>
            <a:chExt cx="12192000" cy="68599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851404" cy="68595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71957" y="646252"/>
            <a:ext cx="62909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Okul </a:t>
            </a:r>
            <a:r>
              <a:rPr sz="3600" spc="-10" dirty="0"/>
              <a:t>Başarısında </a:t>
            </a:r>
            <a:r>
              <a:rPr sz="3600" dirty="0"/>
              <a:t>Ailenin</a:t>
            </a:r>
            <a:r>
              <a:rPr sz="3600" spc="35" dirty="0"/>
              <a:t> </a:t>
            </a:r>
            <a:r>
              <a:rPr sz="3600" dirty="0"/>
              <a:t>Rolü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2668274" y="1595073"/>
            <a:ext cx="8855711" cy="2968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 pitchFamily="34" charset="0"/>
              <a:buChar char="•"/>
            </a:pPr>
            <a:r>
              <a:rPr sz="3200" spc="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Başarısızlık </a:t>
            </a:r>
            <a:r>
              <a:rPr sz="3200" spc="-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kavramı </a:t>
            </a:r>
            <a:r>
              <a:rPr sz="32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ise daha </a:t>
            </a:r>
            <a:r>
              <a:rPr sz="3200" spc="-2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çok </a:t>
            </a:r>
            <a:r>
              <a:rPr sz="32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çocuğun </a:t>
            </a:r>
            <a:r>
              <a:rPr sz="3200" spc="-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ya  </a:t>
            </a:r>
            <a:r>
              <a:rPr sz="32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sz="3200" spc="-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gencin </a:t>
            </a:r>
            <a:r>
              <a:rPr sz="32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uzun </a:t>
            </a:r>
            <a:r>
              <a:rPr sz="3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süreli,(bir </a:t>
            </a:r>
            <a:r>
              <a:rPr sz="32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eğitim </a:t>
            </a:r>
            <a:r>
              <a:rPr sz="3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öğretim  </a:t>
            </a:r>
            <a:r>
              <a:rPr sz="32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döneminden </a:t>
            </a:r>
            <a:r>
              <a:rPr sz="32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daha uzun süre) hemen </a:t>
            </a:r>
            <a:r>
              <a:rPr sz="3200" spc="-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her  </a:t>
            </a:r>
            <a:r>
              <a:rPr sz="32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dersten, gelişim </a:t>
            </a:r>
            <a:r>
              <a:rPr sz="3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düzeyinin </a:t>
            </a:r>
            <a:r>
              <a:rPr sz="3200" spc="-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3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yeteneklerinin  </a:t>
            </a:r>
            <a:r>
              <a:rPr sz="3200" spc="-3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altında başarı </a:t>
            </a:r>
            <a:r>
              <a:rPr sz="32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göstermesi </a:t>
            </a:r>
            <a:r>
              <a:rPr sz="3200" spc="-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32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sz="3200" spc="-5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başarısızlığı </a:t>
            </a:r>
            <a:r>
              <a:rPr sz="32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bir  </a:t>
            </a:r>
            <a:r>
              <a:rPr sz="3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türlü </a:t>
            </a:r>
            <a:r>
              <a:rPr sz="32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telafi </a:t>
            </a:r>
            <a:r>
              <a:rPr sz="32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edememesi </a:t>
            </a:r>
            <a:r>
              <a:rPr sz="32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durumu </a:t>
            </a:r>
            <a:r>
              <a:rPr sz="32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olarak </a:t>
            </a:r>
            <a:r>
              <a:rPr sz="32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kabul  edilmektedir. 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38200" y="0"/>
            <a:ext cx="12192000" cy="6859905"/>
            <a:chOff x="0" y="0"/>
            <a:chExt cx="12192000" cy="68599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851404" cy="68595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57400" y="646252"/>
            <a:ext cx="64007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>
                <a:latin typeface="Times New Roman" pitchFamily="18" charset="0"/>
                <a:cs typeface="Times New Roman" pitchFamily="18" charset="0"/>
              </a:rPr>
              <a:t>Aileye </a:t>
            </a:r>
            <a:r>
              <a:rPr sz="3600" spc="-5" smtClean="0">
                <a:latin typeface="Times New Roman" pitchFamily="18" charset="0"/>
                <a:cs typeface="Times New Roman" pitchFamily="18" charset="0"/>
              </a:rPr>
              <a:t>Bağl</a:t>
            </a:r>
            <a:r>
              <a:rPr lang="tr-TR" sz="3600" spc="-5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3600" spc="-7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Nedenler:</a:t>
            </a:r>
            <a:endParaRPr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idx="1"/>
          </p:nvPr>
        </p:nvSpPr>
        <p:spPr>
          <a:xfrm>
            <a:off x="-304800" y="1447803"/>
            <a:ext cx="11506200" cy="39645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06880" algn="just">
              <a:spcBef>
                <a:spcPts val="95"/>
              </a:spcBef>
              <a:buFont typeface="Arial" pitchFamily="34" charset="0"/>
              <a:buChar char="•"/>
            </a:pPr>
            <a:r>
              <a:rPr spc="140" smtClean="0">
                <a:latin typeface="Times New Roman" pitchFamily="18" charset="0"/>
                <a:cs typeface="Times New Roman" pitchFamily="18" charset="0"/>
              </a:rPr>
              <a:t>Anne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babanın arasında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sağlıklı </a:t>
            </a:r>
            <a:r>
              <a:rPr>
                <a:latin typeface="Times New Roman" pitchFamily="18" charset="0"/>
                <a:cs typeface="Times New Roman" pitchFamily="18" charset="0"/>
              </a:rPr>
              <a:t>bir</a:t>
            </a:r>
            <a:r>
              <a:rPr spc="-65">
                <a:latin typeface="Times New Roman" pitchFamily="18" charset="0"/>
                <a:cs typeface="Times New Roman" pitchFamily="18" charset="0"/>
              </a:rPr>
              <a:t>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iletişimin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smtClean="0">
                <a:latin typeface="Times New Roman" pitchFamily="18" charset="0"/>
                <a:cs typeface="Times New Roman" pitchFamily="18" charset="0"/>
              </a:rPr>
              <a:t>olmaması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, huzursuz ve kaygı verici bir </a:t>
            </a:r>
            <a:r>
              <a:rPr spc="-5">
                <a:latin typeface="Times New Roman" pitchFamily="18" charset="0"/>
                <a:cs typeface="Times New Roman" pitchFamily="18" charset="0"/>
              </a:rPr>
              <a:t>ev</a:t>
            </a:r>
            <a:r>
              <a:rPr spc="75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smtClean="0">
                <a:latin typeface="Times New Roman" pitchFamily="18" charset="0"/>
                <a:cs typeface="Times New Roman" pitchFamily="18" charset="0"/>
              </a:rPr>
              <a:t>ortamı.</a:t>
            </a:r>
            <a:endParaRPr lang="tr-TR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706880" algn="just">
              <a:spcBef>
                <a:spcPts val="95"/>
              </a:spcBef>
              <a:buFont typeface="Arial" pitchFamily="34" charset="0"/>
              <a:buChar char="•"/>
            </a:pPr>
            <a:r>
              <a:rPr spc="140" smtClean="0">
                <a:latin typeface="Times New Roman" pitchFamily="18" charset="0"/>
                <a:cs typeface="Times New Roman" pitchFamily="18" charset="0"/>
              </a:rPr>
              <a:t>Anne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babanın,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kendi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hayatlarındaki 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sıkıntılarından dolayı eleştirel ve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sabırsız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olması,  çocuğun hatalarını tolere edememesi,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baskıcı 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tutumu, çocuğu zorlamaları, çocuğun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iyi 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yanlarından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ziyade </a:t>
            </a:r>
            <a:r>
              <a:rPr spc="-5">
                <a:latin typeface="Times New Roman" pitchFamily="18" charset="0"/>
                <a:cs typeface="Times New Roman" pitchFamily="18" charset="0"/>
              </a:rPr>
              <a:t>yetersiz</a:t>
            </a:r>
            <a:r>
              <a:rPr spc="4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smtClean="0">
                <a:latin typeface="Times New Roman" pitchFamily="18" charset="0"/>
                <a:cs typeface="Times New Roman" pitchFamily="18" charset="0"/>
              </a:rPr>
              <a:t>yanlarına</a:t>
            </a:r>
            <a:r>
              <a:rPr lang="tr-TR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smtClean="0">
                <a:latin typeface="Times New Roman" pitchFamily="18" charset="0"/>
                <a:cs typeface="Times New Roman" pitchFamily="18" charset="0"/>
              </a:rPr>
              <a:t>yoğunlaşması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, çocukta kendine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güvensizliğe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ve 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kaygıya bu da başarısızlığa yol</a:t>
            </a:r>
            <a:r>
              <a:rPr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açmaktadır.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1752600"/>
            <a:ext cx="10363200" cy="25975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47980" indent="-342900" algn="just">
              <a:lnSpc>
                <a:spcPct val="100000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sz="2800" spc="14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Anne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babanın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çok kaygılı olması çocuğunda  kaygılanmasına neden olur. </a:t>
            </a:r>
            <a:r>
              <a:rPr sz="28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Anne</a:t>
            </a:r>
            <a:r>
              <a:rPr sz="2800" spc="6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babalardaki</a:t>
            </a:r>
            <a:r>
              <a:rPr lang="tr-TR"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başarısızlık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kaygısı başarısızlık var olmadan hatta 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daha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çocuk okula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başlamadan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önce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görülür  ve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bazen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tüm okul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yaşamı </a:t>
            </a:r>
            <a:r>
              <a:rPr sz="28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boyunca</a:t>
            </a:r>
            <a:r>
              <a:rPr sz="2800" spc="6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sürer.</a:t>
            </a:r>
            <a:r>
              <a:rPr lang="tr-TR"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Çocuğa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bulaşan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bu kaygı çocuğun gerçek 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performansını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ortaya koymasını engelleyerek 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başarısızlığa sebep</a:t>
            </a:r>
            <a:r>
              <a:rPr sz="2800" spc="6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olur.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"/>
            <a:ext cx="12192000" cy="6859905"/>
            <a:chOff x="0" y="0"/>
            <a:chExt cx="12192000" cy="68599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851404" cy="68595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1179" y="1078991"/>
            <a:ext cx="9750552" cy="5492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"/>
            <a:ext cx="12192000" cy="6859905"/>
            <a:chOff x="0" y="0"/>
            <a:chExt cx="12192000" cy="68599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851404" cy="68595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38400" y="1066800"/>
            <a:ext cx="870458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5570" indent="-3429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Çocuk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üzerine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gerçekçi olmayan beklentiler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400" spc="-12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çocuğa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güven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duymama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önemli bir nedendir</a:t>
            </a:r>
            <a:r>
              <a:rPr sz="24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2400" spc="-12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Ebeveynlerin</a:t>
            </a:r>
            <a:r>
              <a:rPr lang="tr-TR"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çocuğun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potansiyelinin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üzerinde </a:t>
            </a:r>
            <a:r>
              <a:rPr sz="24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olan</a:t>
            </a:r>
            <a:r>
              <a:rPr sz="2400" spc="-5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beklentilerini</a:t>
            </a:r>
            <a:r>
              <a:rPr lang="tr-TR"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ç</a:t>
            </a: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ocuklara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yansıtmaları çocukta kaygı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başarısız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olma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korkusu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geliştirir. Çocuktan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başarılı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olması konusunda</a:t>
            </a:r>
            <a:r>
              <a:rPr sz="2400" spc="-114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çok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fazla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beklenti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içinde olmak, onun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kişilik değerinin sadece  başarıyla değerlendirilmesi anlamına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geldiği için,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değerini anne babasının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gözünde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başarılı olmaya  bağlanması çocukta kaygı yaratmaktadır. </a:t>
            </a:r>
            <a:r>
              <a:rPr sz="24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Başarıda</a:t>
            </a:r>
            <a:r>
              <a:rPr sz="2400" spc="-4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tr-TR"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önemli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engellerden biri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olan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kaygı </a:t>
            </a:r>
            <a:r>
              <a:rPr sz="2400" spc="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veya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korku</a:t>
            </a:r>
            <a:r>
              <a:rPr sz="2400" spc="-13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böylece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ailede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yaratılmış</a:t>
            </a:r>
            <a:r>
              <a:rPr sz="2400" spc="-6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olur.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371600"/>
            <a:ext cx="10425813" cy="47012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Anne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babanın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zamanı etkili kullanma</a:t>
            </a:r>
            <a:r>
              <a:rPr sz="24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okuma,</a:t>
            </a:r>
            <a:r>
              <a:rPr lang="tr-TR"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sorumluluklarını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yerine </a:t>
            </a:r>
            <a:r>
              <a:rPr sz="24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getirme </a:t>
            </a:r>
            <a:r>
              <a:rPr lang="tr-TR" sz="24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konularında</a:t>
            </a:r>
            <a:r>
              <a:rPr sz="2400" spc="-9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olumsuz</a:t>
            </a:r>
            <a:r>
              <a:rPr lang="tr-TR"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model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olup, bir taraftan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çocuğun çok </a:t>
            </a:r>
            <a:r>
              <a:rPr sz="24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fazla</a:t>
            </a:r>
            <a:r>
              <a:rPr sz="2400" spc="-9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televizyon</a:t>
            </a:r>
            <a:r>
              <a:rPr lang="tr-TR"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izlemesine</a:t>
            </a:r>
            <a:r>
              <a:rPr sz="24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tr-TR" sz="24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mesine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kızarken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diğer taraftan</a:t>
            </a:r>
            <a:r>
              <a:rPr sz="2400" spc="-7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zamanlarını  hep bu şekilde</a:t>
            </a:r>
            <a:r>
              <a:rPr sz="2400" spc="-2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geçirmeleri.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189230" indent="-342900" algn="just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Ödül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verme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yöntemini doğru kullanamayarak </a:t>
            </a:r>
            <a:r>
              <a:rPr sz="2400" spc="-9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çocuğun,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başarıyı başlı başına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bir ödül olarak görmesinin  engellenmesi,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88900" indent="-342900" algn="just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438784" algn="l"/>
                <a:tab pos="439420" algn="l"/>
              </a:tabLst>
            </a:pP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Çocuğun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ders çalışmaktan başka sorumluluğu yokmuş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gibi davranarak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aslında gelişimi </a:t>
            </a:r>
            <a:r>
              <a:rPr sz="2400" spc="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için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gerekli olan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arkadaşlarıyla oyun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oynama, sportif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faaliyetlere katılma,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resim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yapma, </a:t>
            </a:r>
            <a:r>
              <a:rPr sz="2400" spc="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müzik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dinleme,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yetişkinlerle vakit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geçirme  gibi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etkinliklerin anne baba tarafından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gereksiz görülmesi  hatta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çocuğa bunları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gerçekleştirmesi </a:t>
            </a:r>
            <a:r>
              <a:rPr sz="24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için</a:t>
            </a:r>
            <a:r>
              <a:rPr sz="2400" spc="-12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izin</a:t>
            </a:r>
            <a:r>
              <a:rPr lang="tr-TR" sz="2400" spc="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verilmemesi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tutumların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yol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açtığı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yüksek kaygının  sadece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kendisi bile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başarısızlığın oluşmasında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önemli bir  etkendir.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"/>
            <a:ext cx="12192000" cy="6859905"/>
            <a:chOff x="0" y="0"/>
            <a:chExt cx="12192000" cy="68599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851404" cy="68595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52600" y="1371600"/>
            <a:ext cx="9905999" cy="41011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12140" indent="-3429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Aileden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çocuğa genler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üzerinden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aktarılan </a:t>
            </a:r>
            <a:r>
              <a:rPr sz="2400" spc="-6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özellikler,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onun bedensel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zihinsel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yapısında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önemli </a:t>
            </a:r>
            <a:r>
              <a:rPr sz="24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sz="2400" spc="-13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yere</a:t>
            </a:r>
            <a:r>
              <a:rPr lang="tr-TR" sz="24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sahiptir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. Dolayısıyla çocuğun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başarısında </a:t>
            </a:r>
            <a:r>
              <a:rPr sz="24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anne</a:t>
            </a:r>
            <a:r>
              <a:rPr sz="2400" spc="-6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babadan</a:t>
            </a:r>
            <a:r>
              <a:rPr lang="tr-TR"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aldığı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bu genler belirleyici rol oynamaktadır</a:t>
            </a:r>
            <a:r>
              <a:rPr sz="24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2400" spc="-5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Aile</a:t>
            </a:r>
            <a:r>
              <a:rPr lang="tr-TR"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aktardığı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genlerle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olduğu gibi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çocuğu yetiştirme tarzı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çocuğa sağladığı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olanaklarla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da çocuğun </a:t>
            </a:r>
            <a:r>
              <a:rPr sz="24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başarısında  </a:t>
            </a: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etkilidir.</a:t>
            </a:r>
            <a:endParaRPr lang="tr-TR" sz="2400" spc="-5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marR="612140" indent="-3429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Ailenin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eğitim hataları,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ana baba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tutumundaki </a:t>
            </a:r>
            <a:r>
              <a:rPr sz="2400" spc="-5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kararsızlık,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anne babanın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eğitim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anlayışındaki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farklılık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başarıyı  </a:t>
            </a:r>
            <a:r>
              <a:rPr sz="24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engelleyici</a:t>
            </a:r>
            <a:r>
              <a:rPr sz="2400" spc="-4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olabilmektedir.</a:t>
            </a:r>
            <a:endParaRPr lang="tr-TR" sz="2400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marR="612140" indent="-3429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Çocuğun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gereğinden fazla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koruyup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güvensiz bir </a:t>
            </a:r>
            <a:r>
              <a:rPr sz="2400" spc="-14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birey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haline getirmek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yada aşırı baskı </a:t>
            </a:r>
            <a:r>
              <a:rPr sz="2400" spc="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4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otorite</a:t>
            </a:r>
            <a:r>
              <a:rPr sz="2400" spc="-17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yoluyla</a:t>
            </a:r>
            <a:r>
              <a:rPr lang="tr-TR"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itmek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hatalı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davranış modelleridir.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Bunun yanı</a:t>
            </a:r>
            <a:r>
              <a:rPr sz="2400" spc="-14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sıra  anne babanın geçimsizliği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gibi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nedenlerde aileden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kaynaklanan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başarısızlık</a:t>
            </a:r>
            <a:r>
              <a:rPr sz="2400" spc="-5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faktörleridir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.</a:t>
            </a:r>
            <a:endParaRPr sz="24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"/>
            <a:ext cx="12192000" cy="6859905"/>
            <a:chOff x="0" y="0"/>
            <a:chExt cx="12192000" cy="68599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851404" cy="68595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93008" y="435863"/>
            <a:ext cx="6580632" cy="64221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1524000"/>
            <a:ext cx="10287000" cy="39632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5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Ailenin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öğrenim durumuna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bakıldığında, </a:t>
            </a:r>
            <a:r>
              <a:rPr sz="24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başarısız</a:t>
            </a:r>
            <a:r>
              <a:rPr sz="2400" spc="-15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gruptaki</a:t>
            </a:r>
            <a:r>
              <a:rPr lang="tr-TR"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çocukların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anne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babalarının başarılı gruptakilere oranla daha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eğitimsiz oldukları</a:t>
            </a:r>
            <a:r>
              <a:rPr sz="2400" spc="-8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görülmektedir.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Anne babaların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kültürel yoksunluk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içinde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olması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çocuklarını nasıl  eğitmeleri konusunda yeterince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bilinçlenmemiş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olmaları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başarısızlıkta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önemli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bir nedendir. Anne </a:t>
            </a:r>
            <a:r>
              <a:rPr sz="2400" spc="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babanın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eğitim </a:t>
            </a:r>
            <a:r>
              <a:rPr sz="24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düzeyi</a:t>
            </a:r>
            <a:r>
              <a:rPr sz="2400" spc="-12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yükseldikçe</a:t>
            </a:r>
            <a:r>
              <a:rPr lang="tr-TR"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öğrencinin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düzeyi</a:t>
            </a:r>
            <a:r>
              <a:rPr sz="2400" spc="-4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yükselmektedir.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74295" indent="-342900" algn="just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425450" algn="l"/>
                <a:tab pos="426084" algn="l"/>
              </a:tabLst>
            </a:pP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Iyi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eğitim görmüş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anne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babalar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çocuklarıyla </a:t>
            </a:r>
            <a:r>
              <a:rPr sz="24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iyi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ilişki</a:t>
            </a:r>
            <a:r>
              <a:rPr sz="2400" spc="-19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kurabilmekte  onların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güdüsünü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arttırabilmektedir. Anne babanın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eğitim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düzeyinin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düşük olması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aile içi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ortamı eğitim </a:t>
            </a:r>
            <a:r>
              <a:rPr sz="24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açısından</a:t>
            </a:r>
            <a:r>
              <a:rPr sz="2400" spc="-18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elverişsiz</a:t>
            </a:r>
            <a:r>
              <a:rPr lang="tr-TR"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kılarak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çocukların zihinsel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gelişimini</a:t>
            </a:r>
            <a:r>
              <a:rPr sz="2400" spc="-12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engellemektedir.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2090" y="537972"/>
            <a:ext cx="5440679" cy="5868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9200" y="1219200"/>
            <a:ext cx="9762491" cy="5009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0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Başarısızlık en çok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bir işte </a:t>
            </a:r>
            <a:r>
              <a:rPr sz="28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çalışan</a:t>
            </a:r>
            <a:r>
              <a:rPr sz="2800" spc="-9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çocuklarda</a:t>
            </a:r>
            <a:r>
              <a:rPr lang="tr-TR"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görülmektedir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Bu çocuklar ders çalışmaya zaman  ayıramamakta, yeteri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kadar dinlenememekte,</a:t>
            </a:r>
            <a:r>
              <a:rPr sz="2800" spc="-1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maddi 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sıkıntılar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nedeniyle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duygusal,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zihinsel </a:t>
            </a:r>
            <a:r>
              <a:rPr sz="2800" spc="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sz="2800" spc="-15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bedensel</a:t>
            </a:r>
            <a:r>
              <a:rPr lang="tr-TR"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gelişimleri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olumsuz</a:t>
            </a:r>
            <a:r>
              <a:rPr sz="2800" spc="-3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etkilenmektedir.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5600" marR="21590" indent="-342900" algn="just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Aile bireylerinden birini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hastalanması </a:t>
            </a:r>
            <a:r>
              <a:rPr sz="2800" spc="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veya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ölmesi, </a:t>
            </a:r>
            <a:r>
              <a:rPr sz="2800" spc="-229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ana 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babanın ayrılması, yeni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kardeşin </a:t>
            </a:r>
            <a:r>
              <a:rPr sz="28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doğması</a:t>
            </a:r>
            <a:r>
              <a:rPr sz="2800" spc="-9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tr-TR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değişiklikler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üzerinde etkili</a:t>
            </a:r>
            <a:r>
              <a:rPr sz="2800" spc="-8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olabilmektedir.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Çocukların okul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başarısını artırmada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zihinsel </a:t>
            </a:r>
            <a:r>
              <a:rPr sz="2800" spc="-7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yetenekler 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kadar,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ailenin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sosyal etkinliklere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katılma imkanı,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sosyal  yaşantı,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bilgi </a:t>
            </a:r>
            <a:r>
              <a:rPr sz="28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becerisinin çeşitliliği, anne </a:t>
            </a:r>
            <a:r>
              <a:rPr sz="28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babanın 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tutum </a:t>
            </a:r>
            <a:r>
              <a:rPr sz="28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davranışları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etkili</a:t>
            </a:r>
            <a:r>
              <a:rPr sz="2800" spc="-15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olmaktadır.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"/>
            <a:ext cx="12192000" cy="6859905"/>
            <a:chOff x="0" y="0"/>
            <a:chExt cx="12192000" cy="68599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851404" cy="68595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20211" y="697991"/>
            <a:ext cx="6955536" cy="5343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"/>
            <a:ext cx="12192000" cy="6859905"/>
            <a:chOff x="0" y="0"/>
            <a:chExt cx="12192000" cy="68599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851404" cy="68595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05000" y="1524000"/>
            <a:ext cx="9677400" cy="30283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2390" indent="-342900" algn="just">
              <a:lnSpc>
                <a:spcPct val="100000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sz="2800" spc="1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Gencin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anne babasına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karşı duyduğu,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ancak 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doğrudan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ifade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edemediği kızgınlığı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anne baba 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otoritesini reddetmek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için </a:t>
            </a:r>
            <a:r>
              <a:rPr sz="28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kullanarak</a:t>
            </a:r>
            <a:r>
              <a:rPr sz="2800" spc="2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başarısız</a:t>
            </a:r>
            <a:r>
              <a:rPr lang="tr-TR"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olması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bu yolla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anne babasından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intikam 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almaya çalışması başarısızlığın nedenlerinden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biri 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olabilmektedir. Ailenin </a:t>
            </a:r>
            <a:r>
              <a:rPr sz="28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tutumu</a:t>
            </a:r>
            <a:r>
              <a:rPr sz="2800" spc="-1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gerçekte</a:t>
            </a:r>
            <a:r>
              <a:rPr lang="tr-TR"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çocuğun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algıladığı </a:t>
            </a:r>
            <a:r>
              <a:rPr sz="28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biçimde</a:t>
            </a:r>
            <a:r>
              <a:rPr sz="2800" spc="-3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olmayabilir.</a:t>
            </a:r>
            <a:r>
              <a:rPr lang="tr-TR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Arzulanan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başarıyı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gösteremeyen genç aile  otoritesinin bu doğrultuda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algılayabilir.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"/>
            <a:ext cx="12192000" cy="6859905"/>
            <a:chOff x="0" y="0"/>
            <a:chExt cx="12192000" cy="68599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851404" cy="68595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52600" y="1219200"/>
            <a:ext cx="10134600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77290" indent="-3429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Başarısız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çocukların yarıdan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çoğunun </a:t>
            </a:r>
            <a:r>
              <a:rPr sz="2400" spc="-7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babalarının  </a:t>
            </a: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kendilerine</a:t>
            </a:r>
            <a:r>
              <a:rPr lang="tr-TR" sz="24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zaman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ayıramayacak </a:t>
            </a:r>
            <a:r>
              <a:rPr sz="24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kadar</a:t>
            </a:r>
            <a:r>
              <a:rPr sz="2400" spc="-1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meşgul</a:t>
            </a:r>
            <a:r>
              <a:rPr lang="tr-TR"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oldukları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yarıya yakınının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ailesinde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anne baba ilişkisinin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iyi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olmadığı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görülmektedir.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Ailedeki bu ilgisiz </a:t>
            </a:r>
            <a:r>
              <a:rPr sz="2400" spc="1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sz="2400" spc="-14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sorunlu</a:t>
            </a:r>
            <a:r>
              <a:rPr lang="tr-TR"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ortam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sadece çocuğun okul başarısını etkilememekte  bununla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birlikte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duygusal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gelişiminde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de sorunlar  yaratmaktadır. Başarısız çocukların yarıya </a:t>
            </a:r>
            <a:r>
              <a:rPr sz="24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yakınında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dikkatsizlik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dalgınlık, 3/1'inde arkadaş ilişkilerinde  sorunlar,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otoriteyle çatışma,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yalan söyleme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tırnak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yeme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gibi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belli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davranış </a:t>
            </a:r>
            <a:r>
              <a:rPr sz="24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problemleri</a:t>
            </a:r>
            <a:r>
              <a:rPr sz="2400" spc="-9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gözlenmektedir.</a:t>
            </a:r>
            <a:r>
              <a:rPr lang="tr-TR"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Okul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başarısızlığıyla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birlikte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çocukta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davranış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problemi de  görülüyorsa başarısızlığın kaynağının </a:t>
            </a:r>
            <a:r>
              <a:rPr sz="24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anne</a:t>
            </a:r>
            <a:r>
              <a:rPr sz="2400" spc="-5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babanınhatalı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tutumu olduğu inancı</a:t>
            </a:r>
            <a:r>
              <a:rPr sz="2400" spc="-9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güçlenmektedir.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37433" y="440436"/>
            <a:ext cx="5561075" cy="6207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1295400"/>
            <a:ext cx="10515600" cy="345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7940" indent="-342900" algn="just">
              <a:lnSpc>
                <a:spcPct val="100000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sz="2800" spc="114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Çocuk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ebeveynin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eğitim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konusundaki</a:t>
            </a:r>
            <a:r>
              <a:rPr sz="2800" spc="-7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2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düşünce 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duygularını kendine mal eder.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Eğitimsel 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süreçlere değer veren,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öğretmenin çabasına 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saygı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duyan ebeveynler çocuğun </a:t>
            </a:r>
            <a:r>
              <a:rPr sz="28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okula</a:t>
            </a:r>
            <a:r>
              <a:rPr sz="2800" spc="6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karşı</a:t>
            </a:r>
            <a:r>
              <a:rPr lang="tr-TR"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tutumlarını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olumlu etkilerken, öğretmene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saygısı 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olmayan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yada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uzun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bir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eğitim görmediği halde 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yaşamda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başarılı olan aileler genellikle olumsuz  etkilemektedir.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Benzer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şekilde </a:t>
            </a:r>
            <a:r>
              <a:rPr sz="28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eğitimin</a:t>
            </a:r>
            <a:r>
              <a:rPr sz="2800" spc="2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önemli</a:t>
            </a:r>
            <a:r>
              <a:rPr lang="tr-TR"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olduğunu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söylemesine rağmen </a:t>
            </a:r>
            <a:r>
              <a:rPr sz="28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okuma </a:t>
            </a:r>
            <a:r>
              <a:rPr sz="2800" spc="-1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tr-TR" sz="2800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öğrenmeye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hiçbir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kişisel </a:t>
            </a:r>
            <a:r>
              <a:rPr sz="28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ilgi</a:t>
            </a:r>
            <a:r>
              <a:rPr sz="28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göstermeyen</a:t>
            </a:r>
            <a:r>
              <a:rPr lang="tr-TR"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ebeveyn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çocuğun okula duyduğu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ilgiye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engel 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olabilmektedir.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1295398"/>
            <a:ext cx="10667999" cy="5184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 pitchFamily="34" charset="0"/>
              <a:buChar char="•"/>
            </a:pP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Bazı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anne babalar ilk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çocukluktan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itibaren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çocuklarında zeka</a:t>
            </a:r>
            <a:r>
              <a:rPr sz="2400" spc="-12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belirtisi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ararlar. Her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gülümseme, her davranış, her düşünce, her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soru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onlar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için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zeka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belirtisidir. Daha sonra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çocuklarına bunları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sergiletmeye  başlarlar. En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küçük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bir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hataya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bile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müdahale ederler. Alınan notlar,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sıralamadaki düşüş,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öğretmenlerin uyarısı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ana </a:t>
            </a:r>
            <a:r>
              <a:rPr sz="24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babaların</a:t>
            </a:r>
            <a:r>
              <a:rPr sz="2400" spc="-17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şiddetli</a:t>
            </a:r>
            <a:r>
              <a:rPr lang="tr-TR"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tepkilerine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yol açar. Bunun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çocuk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için </a:t>
            </a:r>
            <a:r>
              <a:rPr sz="24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zararlı</a:t>
            </a:r>
            <a:r>
              <a:rPr sz="2400" spc="-9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olabileceğini</a:t>
            </a:r>
            <a:r>
              <a:rPr lang="tr-TR"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akıllarından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geçirmezler. Gelecekteki engelleri </a:t>
            </a:r>
            <a:r>
              <a:rPr sz="24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sz="2400" spc="-18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türlü</a:t>
            </a:r>
            <a:r>
              <a:rPr lang="tr-TR"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düşüncelerinden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silemezler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çocuklarını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bunlardan</a:t>
            </a:r>
            <a:r>
              <a:rPr sz="2400" spc="-204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haberdar  </a:t>
            </a:r>
            <a:r>
              <a:rPr sz="2400" spc="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etme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gereğini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duyarlar.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"İyi çalışmıyorsun,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böyle giderse</a:t>
            </a:r>
            <a:r>
              <a:rPr sz="2400" spc="-16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sefalet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algn="just">
              <a:lnSpc>
                <a:spcPct val="100000"/>
              </a:lnSpc>
            </a:pP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içinde yaşayacaksın",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"hayatını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kurtarmazsan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ömür </a:t>
            </a:r>
            <a:r>
              <a:rPr sz="24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boyu</a:t>
            </a:r>
            <a:r>
              <a:rPr sz="2400" spc="-10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pişmanlık</a:t>
            </a:r>
            <a:r>
              <a:rPr lang="tr-TR"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çekersin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gibi yoğun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endişe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dolu </a:t>
            </a:r>
            <a:r>
              <a:rPr sz="24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konuşmalarla</a:t>
            </a:r>
            <a:r>
              <a:rPr sz="2400" spc="-10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çocuklarının</a:t>
            </a:r>
            <a:r>
              <a:rPr lang="tr-TR"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duygusal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dengelerini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bozabilmektedirler. Onlardaki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bu karamsarlık  çocukları da olumsuz etkiler.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Başarısızlık duygusu </a:t>
            </a:r>
            <a:r>
              <a:rPr sz="24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anne</a:t>
            </a:r>
            <a:r>
              <a:rPr sz="2400" spc="-16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babaların</a:t>
            </a:r>
            <a:r>
              <a:rPr lang="tr-TR"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çocukların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güçlüklerine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doğrudan katılmalarına </a:t>
            </a:r>
            <a:r>
              <a:rPr sz="24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neden</a:t>
            </a:r>
            <a:r>
              <a:rPr sz="2400" spc="-12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olur.</a:t>
            </a:r>
            <a:r>
              <a:rPr lang="tr-TR"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Çocuklarının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her ödeviyle ilgilenerek kontrol ederek, adım</a:t>
            </a:r>
            <a:r>
              <a:rPr sz="2400" spc="-2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adım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izleyerek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yardım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ettiklerini</a:t>
            </a:r>
            <a:r>
              <a:rPr sz="2400" spc="-1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zannederler.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6020" y="239272"/>
            <a:ext cx="9171432" cy="6420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400" y="-1905"/>
            <a:ext cx="12192000" cy="6859905"/>
            <a:chOff x="0" y="0"/>
            <a:chExt cx="12192000" cy="68599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851404" cy="68595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00200" y="762000"/>
            <a:ext cx="9806309" cy="47647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74065" indent="-342900" algn="just">
              <a:lnSpc>
                <a:spcPct val="100000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sz="2800" spc="5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Ebeveynler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başarısızlıktan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tümüyle </a:t>
            </a:r>
            <a:r>
              <a:rPr sz="2800" spc="-7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kendilerini 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sorumlu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tutmamalıdırlar. </a:t>
            </a:r>
            <a:r>
              <a:rPr sz="28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kendilerini</a:t>
            </a:r>
            <a:r>
              <a:rPr sz="28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suçlu</a:t>
            </a:r>
            <a:r>
              <a:rPr lang="tr-TR"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hissettikçe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başarısızlık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karşısında </a:t>
            </a:r>
            <a:r>
              <a:rPr sz="28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hatalı</a:t>
            </a:r>
            <a:r>
              <a:rPr sz="2800" spc="8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hareket</a:t>
            </a:r>
            <a:r>
              <a:rPr lang="tr-TR"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ederler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. Kendileri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tek sebep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değildir, okul yaşamı,  sistemin katılığı, bilgilerin verilişi, öğretmenin 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davranışları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sz="2800" spc="-1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hesaba</a:t>
            </a:r>
            <a:r>
              <a:rPr sz="2800" spc="4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katılmalıdır.</a:t>
            </a:r>
            <a:endParaRPr lang="tr-TR" sz="2800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marR="774065" indent="-342900" algn="just">
              <a:lnSpc>
                <a:spcPct val="100000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sz="2800" spc="14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Anne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babanın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okula karşı </a:t>
            </a:r>
            <a:r>
              <a:rPr sz="28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tutumları</a:t>
            </a:r>
            <a:r>
              <a:rPr sz="2800" spc="-7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çocuğu</a:t>
            </a:r>
            <a:r>
              <a:rPr lang="tr-TR"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etkilemektedir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Bazı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anne-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babalar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öğretmen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okula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karşı olumsuz tutum takınırlar. Bu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durum  benzer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tutumları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bir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süre </a:t>
            </a:r>
            <a:r>
              <a:rPr sz="2800" spc="-1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sonra</a:t>
            </a:r>
            <a:r>
              <a:rPr sz="2800" spc="3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çocuğunda</a:t>
            </a:r>
            <a:r>
              <a:rPr lang="tr-TR"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geliştirmesine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yol açar. Bazı anne babalar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ise  çocuklarının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okul </a:t>
            </a:r>
            <a:r>
              <a:rPr sz="2800" spc="-1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başarıların</a:t>
            </a:r>
            <a:r>
              <a:rPr sz="2800" spc="1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pek</a:t>
            </a:r>
            <a:r>
              <a:rPr lang="tr-TR"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önemsemedikleri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için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az</a:t>
            </a:r>
            <a:r>
              <a:rPr sz="2800" spc="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ödüllendirirler.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2492" y="539495"/>
            <a:ext cx="8875776" cy="6124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1" y="1143000"/>
            <a:ext cx="10363200" cy="470115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280670" indent="-342900" algn="just">
              <a:lnSpc>
                <a:spcPct val="90100"/>
              </a:lnSpc>
              <a:spcBef>
                <a:spcPts val="385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Okul başarısını etkileyen en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önemli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faktörlerden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biri </a:t>
            </a:r>
            <a:r>
              <a:rPr sz="2800" spc="-33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de 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çocuğun sorumluluk almaya </a:t>
            </a:r>
            <a:r>
              <a:rPr sz="28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başladığı </a:t>
            </a:r>
            <a:r>
              <a:rPr sz="2800" spc="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işi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bitirmeye 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alışmasıdır. Bu hemen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gelişen bir </a:t>
            </a:r>
            <a:r>
              <a:rPr sz="28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durum</a:t>
            </a:r>
            <a:r>
              <a:rPr sz="2800" spc="-7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değildir.</a:t>
            </a:r>
            <a:r>
              <a:rPr lang="tr-TR"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Bebeklikten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itibaren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gelişen </a:t>
            </a:r>
            <a:r>
              <a:rPr sz="28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8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anne</a:t>
            </a:r>
            <a:r>
              <a:rPr sz="2800" spc="-15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babanın</a:t>
            </a:r>
            <a:r>
              <a:rPr lang="tr-TR"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kazandırdığı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bir süreçtir.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Eğer anne baba bu duyguyu 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kazandırmak için fırsatlar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yaratmamışsa </a:t>
            </a:r>
            <a:r>
              <a:rPr sz="28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okul</a:t>
            </a:r>
            <a:r>
              <a:rPr sz="2800" spc="-17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zamanı  </a:t>
            </a:r>
            <a:r>
              <a:rPr sz="28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geldiğinde</a:t>
            </a:r>
            <a:r>
              <a:rPr sz="2800" spc="-3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derslerinin</a:t>
            </a:r>
            <a:r>
              <a:rPr lang="tr-TR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sorumluluğunu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almasını istiyorsa bu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konuda bir </a:t>
            </a:r>
            <a:r>
              <a:rPr sz="2800" spc="-13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sorun 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yaşamaları ihtimali</a:t>
            </a:r>
            <a:r>
              <a:rPr sz="2800" spc="-3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kuvvetlidir.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5600" marR="309245" indent="-342900" algn="just">
              <a:lnSpc>
                <a:spcPts val="2590"/>
              </a:lnSpc>
              <a:spcBef>
                <a:spcPts val="1005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5600" algn="l"/>
              </a:tabLst>
            </a:pP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Iyi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niyetle sunulan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bilgisayar, </a:t>
            </a:r>
            <a:r>
              <a:rPr sz="2800" spc="-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TV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oyunları gibi </a:t>
            </a:r>
            <a:r>
              <a:rPr sz="2800" spc="-6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teknolojik 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olanakların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kullanımına sınır </a:t>
            </a:r>
            <a:r>
              <a:rPr sz="28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getirilmemesi</a:t>
            </a:r>
            <a:r>
              <a:rPr sz="2800" spc="-12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sonucu</a:t>
            </a:r>
            <a:r>
              <a:rPr lang="tr-TR"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çocukta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bağımlılık</a:t>
            </a:r>
            <a:r>
              <a:rPr sz="2800" spc="-4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yaratması,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 algn="just">
              <a:lnSpc>
                <a:spcPts val="2590"/>
              </a:lnSpc>
              <a:spcBef>
                <a:spcPts val="1050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438784" algn="l"/>
                <a:tab pos="439420" algn="l"/>
              </a:tabLst>
            </a:pPr>
            <a:r>
              <a:rPr sz="28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Evde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çocuğun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kendine </a:t>
            </a:r>
            <a:r>
              <a:rPr sz="2800" spc="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ait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bir çalışma mekanının</a:t>
            </a:r>
            <a:r>
              <a:rPr sz="2800" spc="-17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(oda, 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masa,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bunlar mümkün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değilse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en azından </a:t>
            </a:r>
            <a:r>
              <a:rPr sz="28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sz="2800" spc="-10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köşe)</a:t>
            </a:r>
            <a:r>
              <a:rPr lang="tr-TR"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olmaması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7687" y="364236"/>
            <a:ext cx="6310884" cy="6310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28600" y="-1905"/>
            <a:ext cx="12192000" cy="6859905"/>
            <a:chOff x="0" y="0"/>
            <a:chExt cx="12192000" cy="68599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851404" cy="68595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33605" y="646252"/>
            <a:ext cx="53339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>
                <a:latin typeface="Times New Roman" pitchFamily="18" charset="0"/>
                <a:cs typeface="Times New Roman" pitchFamily="18" charset="0"/>
              </a:rPr>
              <a:t>Ebeveyn</a:t>
            </a:r>
            <a:r>
              <a:rPr sz="3600" spc="-8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smtClean="0">
                <a:latin typeface="Times New Roman" pitchFamily="18" charset="0"/>
                <a:cs typeface="Times New Roman" pitchFamily="18" charset="0"/>
              </a:rPr>
              <a:t>Tutumlar</a:t>
            </a:r>
            <a:r>
              <a:rPr lang="tr-TR" sz="3600" spc="-5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68271" y="1287910"/>
            <a:ext cx="8666480" cy="4880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94310" indent="-342900">
              <a:lnSpc>
                <a:spcPct val="100000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sz="2800" spc="4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Ebeveynlerden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birinin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veya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her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ikisinin,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okula</a:t>
            </a:r>
            <a:r>
              <a:rPr sz="2800" spc="-5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38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öğrenmeye karşı olumsuz tutumu, çocuğun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da 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okula karşı negatif duygular geliştirmesine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yol  açmaktadır.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5600" marR="334645" indent="-342900">
              <a:lnSpc>
                <a:spcPct val="100000"/>
              </a:lnSpc>
              <a:spcBef>
                <a:spcPts val="1010"/>
              </a:spcBef>
              <a:buFont typeface="Arial" pitchFamily="34" charset="0"/>
              <a:buChar char="•"/>
            </a:pPr>
            <a:r>
              <a:rPr sz="2800" spc="7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Başarılı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öğrencilerin ebeveynlerinin </a:t>
            </a:r>
            <a:r>
              <a:rPr sz="2800" spc="-7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çocuklarını, 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özel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bir kişilik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yapısına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sahip olmaları,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kendi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5600" marR="1849755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kararlarını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vermeleri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bir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yetişkin gibi  davranmaları şeklinde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yönlendirdikleri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5600" marR="5080">
              <a:lnSpc>
                <a:spcPct val="100000"/>
              </a:lnSpc>
            </a:pP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belirlenmiştir.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Başarısız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öğrencilerin ebeveynleri  </a:t>
            </a:r>
            <a:r>
              <a:rPr sz="2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ise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çocuklarını kişisel hakkını korumak </a:t>
            </a:r>
            <a:r>
              <a:rPr sz="2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var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olan  yeteneklerini geliştirmek</a:t>
            </a:r>
            <a:r>
              <a:rPr sz="2800" spc="4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üzere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yönlendirmektedir.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"/>
            <a:ext cx="12192000" cy="6859905"/>
            <a:chOff x="0" y="0"/>
            <a:chExt cx="12192000" cy="68599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851404" cy="68595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14144" y="274645"/>
            <a:ext cx="9997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Times New Roman" pitchFamily="18" charset="0"/>
                <a:cs typeface="Times New Roman" pitchFamily="18" charset="0"/>
              </a:rPr>
              <a:t>ÇOCUK </a:t>
            </a:r>
            <a:r>
              <a:rPr spc="-5">
                <a:latin typeface="Times New Roman" pitchFamily="18" charset="0"/>
                <a:cs typeface="Times New Roman" pitchFamily="18" charset="0"/>
              </a:rPr>
              <a:t>YAŞADIĞINI</a:t>
            </a:r>
            <a:r>
              <a:rPr spc="-60">
                <a:latin typeface="Times New Roman" pitchFamily="18" charset="0"/>
                <a:cs typeface="Times New Roman" pitchFamily="18" charset="0"/>
              </a:rPr>
              <a:t>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ÖĞRENİR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7800" y="1066800"/>
            <a:ext cx="9236079" cy="516487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A42F0F"/>
              </a:buClr>
              <a:tabLst>
                <a:tab pos="354965" algn="l"/>
                <a:tab pos="355600" algn="l"/>
              </a:tabLst>
            </a:pPr>
            <a:r>
              <a:rPr lang="tr-TR" sz="1800" b="1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Eğer bir çocuk;</a:t>
            </a:r>
          </a:p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Sürekli </a:t>
            </a:r>
            <a:r>
              <a:rPr sz="1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eleştirilmişse; </a:t>
            </a:r>
            <a:r>
              <a:rPr sz="1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Kınama </a:t>
            </a:r>
            <a:r>
              <a:rPr sz="18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1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ayıplamayı</a:t>
            </a:r>
            <a:r>
              <a:rPr sz="1800" spc="-6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öğrenir.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4965" algn="l"/>
                <a:tab pos="355600" algn="l"/>
                <a:tab pos="3395345" algn="l"/>
              </a:tabLst>
            </a:pPr>
            <a:r>
              <a:rPr sz="1800" spc="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Kin</a:t>
            </a:r>
            <a:r>
              <a:rPr sz="1800" spc="-2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ortamında</a:t>
            </a:r>
            <a:r>
              <a:rPr sz="1800" spc="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büyümüşse;</a:t>
            </a:r>
            <a:r>
              <a:rPr lang="tr-TR" sz="18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Kavga </a:t>
            </a:r>
            <a:r>
              <a:rPr sz="1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etmeyi </a:t>
            </a:r>
            <a:r>
              <a:rPr sz="1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öğrenir.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800" spc="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Alay </a:t>
            </a:r>
            <a:r>
              <a:rPr sz="1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edilip, </a:t>
            </a:r>
            <a:r>
              <a:rPr sz="1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aşağılanmışsa; </a:t>
            </a:r>
            <a:r>
              <a:rPr sz="1800" spc="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Sıkılıp </a:t>
            </a:r>
            <a:r>
              <a:rPr sz="1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utanmayı</a:t>
            </a:r>
            <a:r>
              <a:rPr sz="1800" spc="-8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öğrenir.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015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Devamlı </a:t>
            </a:r>
            <a:r>
              <a:rPr sz="1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utandırılarak terbiye </a:t>
            </a:r>
            <a:r>
              <a:rPr sz="1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edilmişse; </a:t>
            </a:r>
            <a:r>
              <a:rPr sz="1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Kendini suçlamayı</a:t>
            </a:r>
            <a:r>
              <a:rPr sz="1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öğrenir.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4965" algn="l"/>
                <a:tab pos="355600" algn="l"/>
                <a:tab pos="3298825" algn="l"/>
              </a:tabLst>
            </a:pPr>
            <a:r>
              <a:rPr sz="1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Hoş görü</a:t>
            </a:r>
            <a:r>
              <a:rPr sz="1800" spc="2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1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ile</a:t>
            </a:r>
            <a:r>
              <a:rPr sz="1800" spc="-1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yetiştirilmişse;</a:t>
            </a:r>
            <a:r>
              <a:rPr lang="tr-TR" sz="18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Sabırlı </a:t>
            </a:r>
            <a:r>
              <a:rPr sz="1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olmayı</a:t>
            </a:r>
            <a:r>
              <a:rPr sz="1800" spc="-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öğrenir.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Desteklenip, yüreklendirilmişse; Kendine </a:t>
            </a:r>
            <a:r>
              <a:rPr sz="1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güven </a:t>
            </a:r>
            <a:r>
              <a:rPr sz="1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duymayı</a:t>
            </a:r>
            <a:r>
              <a:rPr sz="1800" spc="6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öğrenir.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Övülmüş </a:t>
            </a:r>
            <a:r>
              <a:rPr sz="18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1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beğenilmişse; </a:t>
            </a:r>
            <a:r>
              <a:rPr sz="1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Takdir </a:t>
            </a:r>
            <a:r>
              <a:rPr sz="1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etmeyi</a:t>
            </a:r>
            <a:r>
              <a:rPr sz="1800" spc="-3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öğrenir.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Haklarına saygı duyularak büyütülmüşse; </a:t>
            </a:r>
            <a:r>
              <a:rPr sz="1800" spc="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Adil </a:t>
            </a:r>
            <a:r>
              <a:rPr sz="1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olmayı</a:t>
            </a:r>
            <a:r>
              <a:rPr sz="1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öğrenir.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Güven ortamı </a:t>
            </a:r>
            <a:r>
              <a:rPr sz="1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içersinde </a:t>
            </a:r>
            <a:r>
              <a:rPr sz="1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yetişmişse; İnançlı olmayı</a:t>
            </a:r>
            <a:r>
              <a:rPr sz="1800" spc="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öğrenir.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4965" algn="l"/>
                <a:tab pos="355600" algn="l"/>
                <a:tab pos="3325495" algn="l"/>
              </a:tabLst>
            </a:pPr>
            <a:r>
              <a:rPr sz="1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Kabul </a:t>
            </a:r>
            <a:r>
              <a:rPr sz="18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sz="1800" spc="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onay</a:t>
            </a:r>
            <a:r>
              <a:rPr sz="1800" spc="2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görmüşse;</a:t>
            </a:r>
            <a:r>
              <a:rPr lang="tr-TR" sz="18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Kendini </a:t>
            </a:r>
            <a:r>
              <a:rPr sz="18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1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insanları sevmeyi</a:t>
            </a:r>
            <a:r>
              <a:rPr sz="1800" spc="-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öğrenir.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 pitchFamily="34" charset="0"/>
              <a:buChar char="•"/>
              <a:tabLst>
                <a:tab pos="354965" algn="l"/>
                <a:tab pos="355600" algn="l"/>
                <a:tab pos="5161280" algn="l"/>
              </a:tabLst>
            </a:pPr>
            <a:r>
              <a:rPr sz="1800" spc="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Aile </a:t>
            </a:r>
            <a:r>
              <a:rPr sz="18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içinde </a:t>
            </a:r>
            <a:r>
              <a:rPr sz="1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dostluk </a:t>
            </a:r>
            <a:r>
              <a:rPr sz="1800" spc="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sz="1800" spc="-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arkadaşlık</a:t>
            </a:r>
            <a:r>
              <a:rPr sz="18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görmüşse;Bu </a:t>
            </a:r>
            <a:r>
              <a:rPr sz="1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dünyada </a:t>
            </a:r>
            <a:r>
              <a:rPr sz="1800" spc="-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mutlu</a:t>
            </a:r>
            <a:r>
              <a:rPr sz="1800" spc="35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olmayı</a:t>
            </a:r>
            <a:r>
              <a:rPr lang="tr-TR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öğrenir</a:t>
            </a:r>
            <a:r>
              <a:rPr sz="1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R="203835" algn="r">
              <a:lnSpc>
                <a:spcPct val="100000"/>
              </a:lnSpc>
            </a:pPr>
            <a:r>
              <a:rPr sz="1800" spc="-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DOROTHY</a:t>
            </a:r>
            <a:r>
              <a:rPr sz="1800" spc="-8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NOLTE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"/>
            <a:ext cx="12192000" cy="6859905"/>
            <a:chOff x="0" y="0"/>
            <a:chExt cx="12192000" cy="68599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851404" cy="68595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52600" y="2133605"/>
            <a:ext cx="9997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6430">
              <a:lnSpc>
                <a:spcPct val="100000"/>
              </a:lnSpc>
              <a:spcBef>
                <a:spcPts val="100"/>
              </a:spcBef>
            </a:pPr>
            <a:r>
              <a:rPr spc="-10" smtClean="0">
                <a:latin typeface="Times New Roman" pitchFamily="18" charset="0"/>
                <a:cs typeface="Times New Roman" pitchFamily="18" charset="0"/>
              </a:rPr>
              <a:t>TEŞEKKÜR</a:t>
            </a:r>
            <a:r>
              <a:rPr lang="tr-TR" spc="-10" dirty="0" smtClean="0">
                <a:latin typeface="Times New Roman" pitchFamily="18" charset="0"/>
                <a:cs typeface="Times New Roman" pitchFamily="18" charset="0"/>
              </a:rPr>
              <a:t>LER…</a:t>
            </a:r>
            <a:endParaRPr spc="-1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1691" y="608076"/>
            <a:ext cx="5305044" cy="5303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"/>
            <a:ext cx="12192000" cy="6859905"/>
            <a:chOff x="0" y="0"/>
            <a:chExt cx="12192000" cy="68599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851404" cy="68595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84302" y="608838"/>
            <a:ext cx="9048751" cy="550471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1456690" indent="-342900" algn="just">
              <a:lnSpc>
                <a:spcPts val="2590"/>
              </a:lnSpc>
              <a:spcBef>
                <a:spcPts val="425"/>
              </a:spcBef>
              <a:buFont typeface="Arial" pitchFamily="34" charset="0"/>
              <a:buChar char="•"/>
            </a:pPr>
            <a:r>
              <a:rPr sz="240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Başarılı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çocukların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annelerinin başarısız </a:t>
            </a:r>
            <a:r>
              <a:rPr sz="2400" spc="-7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çocukların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annelerinden daha fazla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kontrol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edici</a:t>
            </a:r>
            <a:r>
              <a:rPr sz="2400" spc="-5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oldukları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algn="just">
              <a:lnSpc>
                <a:spcPts val="2415"/>
              </a:lnSpc>
            </a:pP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görülmektedir.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Bu kontrol,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gücün otoriter bir</a:t>
            </a:r>
            <a:r>
              <a:rPr sz="2400" spc="-8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şekilde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algn="just">
              <a:lnSpc>
                <a:spcPts val="2595"/>
              </a:lnSpc>
            </a:pP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kullanılmasından çok kontrol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şeklindeki</a:t>
            </a:r>
            <a:r>
              <a:rPr sz="2400" spc="-5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otoritenin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306070" algn="just">
              <a:lnSpc>
                <a:spcPts val="2590"/>
              </a:lnSpc>
              <a:spcBef>
                <a:spcPts val="185"/>
              </a:spcBef>
            </a:pP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oluşmasıdır. Bu anneler daha sosyal, sınırlamadan kontrol  </a:t>
            </a:r>
            <a:r>
              <a:rPr sz="2400" spc="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edici,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akıl yürütücü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yerine göre ödüllendirici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sz="2400" spc="-25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yapıya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sahiptirler.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474980" indent="-342900" algn="just">
              <a:lnSpc>
                <a:spcPts val="2590"/>
              </a:lnSpc>
              <a:spcBef>
                <a:spcPts val="1005"/>
              </a:spcBef>
              <a:buFont typeface="Arial" pitchFamily="34" charset="0"/>
              <a:buChar char="•"/>
            </a:pPr>
            <a:r>
              <a:rPr sz="2400" spc="-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Orta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üst sosyo-ekonomik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düzeydeki aileler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okulu 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yaşama mesleki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olduğu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kadar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psikolojik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sosyal</a:t>
            </a:r>
            <a:r>
              <a:rPr sz="2400" spc="-8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olarak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81280" algn="just">
              <a:lnSpc>
                <a:spcPts val="2590"/>
              </a:lnSpc>
              <a:spcBef>
                <a:spcPts val="5"/>
              </a:spcBef>
            </a:pP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hazırlanmanın bir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yolu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olarak görürler. Çocuklarının</a:t>
            </a:r>
            <a:r>
              <a:rPr sz="2400" spc="-114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okul  aktiviteleriyle yakından ilgilenirler,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onlarla</a:t>
            </a:r>
            <a:r>
              <a:rPr sz="2400" spc="-7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öğrenmenin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algn="just">
              <a:lnSpc>
                <a:spcPts val="2415"/>
              </a:lnSpc>
            </a:pP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önemini tartışırlar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okul başarılarından</a:t>
            </a:r>
            <a:r>
              <a:rPr sz="2400" spc="-13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dolayı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149860" algn="just">
              <a:lnSpc>
                <a:spcPts val="2590"/>
              </a:lnSpc>
              <a:spcBef>
                <a:spcPts val="180"/>
              </a:spcBef>
            </a:pP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ödüllendirirler. Düşük sosyo-ekonomik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düzeydeki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aileler ise  çocuklarını genellikle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yasal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zorunluluktan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dolayı </a:t>
            </a:r>
            <a:r>
              <a:rPr sz="2400" spc="1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2400" spc="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iyi</a:t>
            </a:r>
            <a:r>
              <a:rPr sz="2400" spc="-21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para 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getiren bir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meslek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sahibi olmaları </a:t>
            </a:r>
            <a:r>
              <a:rPr sz="2400" spc="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için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okula</a:t>
            </a:r>
            <a:r>
              <a:rPr sz="2400" spc="-19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kaydettirirler.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algn="just">
              <a:lnSpc>
                <a:spcPts val="2415"/>
              </a:lnSpc>
            </a:pP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Ne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okul başarısızlıklarını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onlarla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tartışırlar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ne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de daha</a:t>
            </a:r>
            <a:r>
              <a:rPr sz="2400" spc="2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başarılı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algn="just">
              <a:lnSpc>
                <a:spcPts val="2735"/>
              </a:lnSpc>
            </a:pP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olmaları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konusunda </a:t>
            </a:r>
            <a:r>
              <a:rPr sz="24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onlara yardımcı</a:t>
            </a:r>
            <a:r>
              <a:rPr sz="2400" spc="-5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olabilirler.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"/>
            <a:ext cx="12192000" cy="6859905"/>
            <a:chOff x="0" y="0"/>
            <a:chExt cx="12192000" cy="68599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851404" cy="68595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1523" y="751331"/>
            <a:ext cx="5719572" cy="55732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8801" y="990600"/>
            <a:ext cx="8971915" cy="5066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61694" indent="-343535">
              <a:lnSpc>
                <a:spcPct val="100000"/>
              </a:lnSpc>
              <a:spcBef>
                <a:spcPts val="105"/>
              </a:spcBef>
              <a:buFont typeface="Arial" pitchFamily="34" charset="0"/>
              <a:buChar char="•"/>
            </a:pPr>
            <a:r>
              <a:rPr sz="3200" spc="12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Anne </a:t>
            </a:r>
            <a:r>
              <a:rPr sz="32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babası </a:t>
            </a:r>
            <a:r>
              <a:rPr sz="3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boşanmış veya mutsuz</a:t>
            </a:r>
            <a:r>
              <a:rPr sz="3200" spc="-22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bir  </a:t>
            </a:r>
            <a:r>
              <a:rPr sz="32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evliliği </a:t>
            </a:r>
            <a:r>
              <a:rPr sz="3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olan </a:t>
            </a:r>
            <a:r>
              <a:rPr sz="32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ailelerden </a:t>
            </a:r>
            <a:r>
              <a:rPr sz="3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gelen</a:t>
            </a:r>
            <a:r>
              <a:rPr sz="3200" spc="-4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çocukların,</a:t>
            </a:r>
            <a:endParaRPr sz="3200">
              <a:latin typeface="Times New Roman" pitchFamily="18" charset="0"/>
              <a:cs typeface="Times New Roman" pitchFamily="18" charset="0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mutlu bir evliliği </a:t>
            </a:r>
            <a:r>
              <a:rPr sz="3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olan </a:t>
            </a:r>
            <a:r>
              <a:rPr sz="32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aile </a:t>
            </a:r>
            <a:r>
              <a:rPr sz="3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çocuklarına oranla  daha </a:t>
            </a:r>
            <a:r>
              <a:rPr sz="32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düşük başarı</a:t>
            </a:r>
            <a:r>
              <a:rPr sz="3200" spc="-3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gösterdikleri</a:t>
            </a:r>
            <a:endParaRPr sz="3200">
              <a:latin typeface="Times New Roman" pitchFamily="18" charset="0"/>
              <a:cs typeface="Times New Roman" pitchFamily="18" charset="0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görülmektedir.</a:t>
            </a:r>
            <a:endParaRPr sz="3200">
              <a:latin typeface="Times New Roman" pitchFamily="18" charset="0"/>
              <a:cs typeface="Times New Roman" pitchFamily="18" charset="0"/>
            </a:endParaRPr>
          </a:p>
          <a:p>
            <a:pPr marL="355600" marR="683260" indent="-343535">
              <a:lnSpc>
                <a:spcPct val="100000"/>
              </a:lnSpc>
              <a:spcBef>
                <a:spcPts val="994"/>
              </a:spcBef>
              <a:buFont typeface="Arial" pitchFamily="34" charset="0"/>
              <a:buChar char="•"/>
            </a:pPr>
            <a:r>
              <a:rPr sz="3200" spc="65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Aileleri </a:t>
            </a:r>
            <a:r>
              <a:rPr sz="32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tarafından yüksek </a:t>
            </a:r>
            <a:r>
              <a:rPr sz="3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düzeyde</a:t>
            </a:r>
            <a:r>
              <a:rPr sz="3200" spc="-10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9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kabul  </a:t>
            </a:r>
            <a:r>
              <a:rPr sz="3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gören ve </a:t>
            </a:r>
            <a:r>
              <a:rPr sz="32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desteklenen </a:t>
            </a:r>
            <a:r>
              <a:rPr sz="3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öğrenciler,</a:t>
            </a:r>
            <a:r>
              <a:rPr sz="3200" spc="-14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kabul</a:t>
            </a:r>
            <a:endParaRPr sz="3200">
              <a:latin typeface="Times New Roman" pitchFamily="18" charset="0"/>
              <a:cs typeface="Times New Roman" pitchFamily="18" charset="0"/>
            </a:endParaRPr>
          </a:p>
          <a:p>
            <a:pPr marL="355600" marR="224154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görmeyen, </a:t>
            </a:r>
            <a:r>
              <a:rPr sz="32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sürekli eleştirilen </a:t>
            </a:r>
            <a:r>
              <a:rPr sz="3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sz="32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yeteri</a:t>
            </a:r>
            <a:r>
              <a:rPr sz="3200" spc="-114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kadar  </a:t>
            </a:r>
            <a:r>
              <a:rPr sz="32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desteklenmeyen </a:t>
            </a:r>
            <a:r>
              <a:rPr sz="3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öğrencilere oranla </a:t>
            </a:r>
            <a:r>
              <a:rPr sz="32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daha  yüksek başarı motivasyonuna</a:t>
            </a:r>
            <a:r>
              <a:rPr sz="32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sahiptirler</a:t>
            </a:r>
            <a:r>
              <a:rPr sz="3200" spc="-5" dirty="0">
                <a:solidFill>
                  <a:srgbClr val="404040"/>
                </a:solidFill>
                <a:latin typeface="TeXGyreAdventor"/>
                <a:cs typeface="TeXGyreAdventor"/>
              </a:rPr>
              <a:t>.</a:t>
            </a:r>
            <a:endParaRPr sz="32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"/>
            <a:ext cx="12192000" cy="6859905"/>
            <a:chOff x="0" y="0"/>
            <a:chExt cx="12192000" cy="68599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851404" cy="68595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33117" y="1146047"/>
            <a:ext cx="7908035" cy="4983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</TotalTime>
  <Words>2071</Words>
  <Application>Microsoft Office PowerPoint</Application>
  <PresentationFormat>Geniş ekran</PresentationFormat>
  <Paragraphs>90</Paragraphs>
  <Slides>41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7" baseType="lpstr">
      <vt:lpstr>Arial</vt:lpstr>
      <vt:lpstr>Century Gothic</vt:lpstr>
      <vt:lpstr>TeXGyreAdventor</vt:lpstr>
      <vt:lpstr>Times New Roman</vt:lpstr>
      <vt:lpstr>Wingdings 3</vt:lpstr>
      <vt:lpstr>Duman</vt:lpstr>
      <vt:lpstr>OKUL BAŞARISI VE  AİLENİN ROLÜ</vt:lpstr>
      <vt:lpstr>Okul Başarısında Ailenin Rolü</vt:lpstr>
      <vt:lpstr>PowerPoint Sunusu</vt:lpstr>
      <vt:lpstr>Ebeveyn TutumlarI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Aileye BağlI Nedenler: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ÇOCUK YAŞADIĞINI ÖĞRENİR</vt:lpstr>
      <vt:lpstr>TEŞEKKÜRLER…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 BAŞARISI VE  AİLENİN ROLÜ</dc:title>
  <dc:creator>Polat</dc:creator>
  <cp:lastModifiedBy>ronaldinho424</cp:lastModifiedBy>
  <cp:revision>9</cp:revision>
  <dcterms:created xsi:type="dcterms:W3CDTF">2021-10-12T18:47:08Z</dcterms:created>
  <dcterms:modified xsi:type="dcterms:W3CDTF">2021-10-13T11:26:02Z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2020-12-22T00:00:00Z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2021-10-12T00:00:00Z</vt:filetime>
  </property>
</Properties>
</file>