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3" r:id="rId3"/>
    <p:sldId id="282" r:id="rId4"/>
    <p:sldId id="257" r:id="rId5"/>
    <p:sldId id="278" r:id="rId6"/>
    <p:sldId id="277" r:id="rId7"/>
    <p:sldId id="276" r:id="rId8"/>
    <p:sldId id="275" r:id="rId9"/>
    <p:sldId id="274" r:id="rId10"/>
    <p:sldId id="273" r:id="rId11"/>
    <p:sldId id="272" r:id="rId12"/>
    <p:sldId id="271" r:id="rId13"/>
    <p:sldId id="270" r:id="rId14"/>
    <p:sldId id="269" r:id="rId15"/>
    <p:sldId id="268" r:id="rId16"/>
    <p:sldId id="267" r:id="rId17"/>
    <p:sldId id="266" r:id="rId18"/>
    <p:sldId id="265" r:id="rId19"/>
    <p:sldId id="263" r:id="rId20"/>
    <p:sldId id="262" r:id="rId21"/>
    <p:sldId id="261" r:id="rId22"/>
    <p:sldId id="260" r:id="rId23"/>
    <p:sldId id="259" r:id="rId24"/>
    <p:sldId id="258" r:id="rId25"/>
    <p:sldId id="281" r:id="rId26"/>
    <p:sldId id="279" r:id="rId27"/>
    <p:sldId id="280"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04" y="-3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8" name="Slide Number Placeholder 7"/>
          <p:cNvSpPr>
            <a:spLocks noGrp="1"/>
          </p:cNvSpPr>
          <p:nvPr>
            <p:ph type="sldNum" sz="quarter" idx="11"/>
          </p:nvPr>
        </p:nvSpPr>
        <p:spPr/>
        <p:txBody>
          <a:bodyPr/>
          <a:lstStyle/>
          <a:p>
            <a:fld id="{B1DEFA8C-F947-479F-BE07-76B6B3F80BF1}" type="slidenum">
              <a:rPr lang="tr-TR" smtClean="0"/>
              <a:pPr/>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14.10.2021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D9F75050-0E15-4C5B-92B0-66D068882F1F}" type="datetimeFigureOut">
              <a:rPr lang="tr-TR" smtClean="0"/>
              <a:pPr/>
              <a:t>14.10.2021</a:t>
            </a:fld>
            <a:endParaRPr lang="tr-T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DEFA8C-F947-479F-BE07-76B6B3F80BF1}" type="slidenum">
              <a:rPr lang="tr-TR" smtClean="0"/>
              <a:pPr/>
              <a:t>‹#›</a:t>
            </a:fld>
            <a:endParaRPr lang="tr-T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r>
              <a:rPr lang="tr-TR" sz="3600" b="1" i="1" dirty="0" smtClean="0">
                <a:latin typeface="Times New Roman" pitchFamily="18" charset="0"/>
                <a:cs typeface="Times New Roman" pitchFamily="18" charset="0"/>
              </a:rPr>
              <a:t>ÇOCUKLARDA KARAR VERME VE SORUMLULUK ALMA BECERİSİNİ GELİŞTİRMEK </a:t>
            </a:r>
            <a:endParaRPr lang="tr-TR" sz="3600" b="1" i="1"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r>
              <a:rPr lang="tr-TR" b="1" i="1" dirty="0" smtClean="0">
                <a:latin typeface="Times New Roman" pitchFamily="18" charset="0"/>
                <a:cs typeface="Times New Roman" pitchFamily="18" charset="0"/>
              </a:rPr>
              <a:t>ÖĞRETMENLERE ÖNERİLER</a:t>
            </a:r>
            <a:endParaRPr lang="tr-TR" b="1" i="1" dirty="0">
              <a:latin typeface="Times New Roman" pitchFamily="18" charset="0"/>
              <a:cs typeface="Times New Roman" pitchFamily="18" charset="0"/>
            </a:endParaRPr>
          </a:p>
        </p:txBody>
      </p:sp>
      <p:pic>
        <p:nvPicPr>
          <p:cNvPr id="1026" name="Picture 2" descr="C:\Users\rhbrlk\Desktop\973d17e2-8f36-4a80-acbb-928476df16a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7" y="116632"/>
            <a:ext cx="1403995" cy="14039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b="1" dirty="0" smtClean="0"/>
              <a:t>3. İçsel konuşma: </a:t>
            </a:r>
            <a:r>
              <a:rPr lang="tr-TR" dirty="0" smtClean="0"/>
              <a:t>Öğrenciler kavramsal davranış değiştirme adlı yöntemle davranışlarını kontrol etmeyi öğrenir.</a:t>
            </a:r>
          </a:p>
          <a:p>
            <a:pPr>
              <a:buNone/>
            </a:pPr>
            <a:endParaRPr lang="tr-TR" dirty="0" smtClean="0"/>
          </a:p>
          <a:p>
            <a:r>
              <a:rPr lang="tr-TR" b="1" dirty="0" smtClean="0"/>
              <a:t>4. Bedensel kontrol (sakinleşme) stratejileri: </a:t>
            </a:r>
            <a:r>
              <a:rPr lang="tr-TR" dirty="0" smtClean="0"/>
              <a:t>Düşüncesizce davranan öğrencilere gerilim, endişe ve sıkıntılarını kontrol edebilmek için rahatlama becerileri gibi çeşitli teknikler öğretilebilir.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dirty="0"/>
          </a:p>
        </p:txBody>
      </p:sp>
      <p:sp>
        <p:nvSpPr>
          <p:cNvPr id="3" name="2 İçerik Yer Tutucusu"/>
          <p:cNvSpPr>
            <a:spLocks noGrp="1"/>
          </p:cNvSpPr>
          <p:nvPr>
            <p:ph idx="1"/>
          </p:nvPr>
        </p:nvSpPr>
        <p:spPr/>
        <p:txBody>
          <a:bodyPr>
            <a:normAutofit/>
          </a:bodyPr>
          <a:lstStyle/>
          <a:p>
            <a:r>
              <a:rPr lang="tr-TR" b="1" dirty="0" smtClean="0"/>
              <a:t>5. İletişim becerileri: </a:t>
            </a:r>
            <a:r>
              <a:rPr lang="tr-TR" dirty="0" smtClean="0"/>
              <a:t>Temel iletişim becerileri, çatışma çözümü ve gereksinimleri dile getirme konusunda etkili bir şekilde sorumluluk almanın başlıca önkoşuludur.</a:t>
            </a:r>
          </a:p>
          <a:p>
            <a:r>
              <a:rPr lang="tr-TR" b="1" dirty="0" smtClean="0"/>
              <a:t>6. Sosyal beceriler: </a:t>
            </a:r>
            <a:r>
              <a:rPr lang="tr-TR" dirty="0" smtClean="0"/>
              <a:t>Karmaşık sosyal durumlarla baş edebilmesi için öğrenciye yeni insanlarla tanışma, yardım isteme, başkalarını destekleme ve olumsuz akran baskısına karşı koyma gibi konularda yardımcı olmak üzere çeşitli programlar geliştirilmiştir.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dirty="0"/>
          </a:p>
        </p:txBody>
      </p:sp>
      <p:sp>
        <p:nvSpPr>
          <p:cNvPr id="3" name="2 İçerik Yer Tutucusu"/>
          <p:cNvSpPr>
            <a:spLocks noGrp="1"/>
          </p:cNvSpPr>
          <p:nvPr>
            <p:ph idx="1"/>
          </p:nvPr>
        </p:nvSpPr>
        <p:spPr/>
        <p:txBody>
          <a:bodyPr/>
          <a:lstStyle/>
          <a:p>
            <a:endParaRPr lang="tr-TR" b="1" dirty="0" smtClean="0"/>
          </a:p>
          <a:p>
            <a:r>
              <a:rPr lang="tr-TR" b="1" dirty="0" smtClean="0"/>
              <a:t>7. Ders çalışma becerileri: </a:t>
            </a:r>
            <a:r>
              <a:rPr lang="tr-TR" dirty="0" smtClean="0"/>
              <a:t>Ödevini başarılı bir şekilde tamamlaması için gerekli becerileri öğrenciye kazandırmak üzere programlar geliştirilmiştir.</a:t>
            </a:r>
          </a:p>
          <a:p>
            <a:r>
              <a:rPr lang="tr-TR" b="1" dirty="0" smtClean="0"/>
              <a:t>8. Grup becerileri: </a:t>
            </a:r>
            <a:r>
              <a:rPr lang="tr-TR" dirty="0" smtClean="0"/>
              <a:t>Öğrencilere, grupla işbirliği içerisinde nasıl çalışacakları öğretilebilir.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dirty="0"/>
          </a:p>
        </p:txBody>
      </p:sp>
      <p:sp>
        <p:nvSpPr>
          <p:cNvPr id="3" name="2 İçerik Yer Tutucusu"/>
          <p:cNvSpPr>
            <a:spLocks noGrp="1"/>
          </p:cNvSpPr>
          <p:nvPr>
            <p:ph idx="1"/>
          </p:nvPr>
        </p:nvSpPr>
        <p:spPr/>
        <p:txBody>
          <a:bodyPr/>
          <a:lstStyle/>
          <a:p>
            <a:r>
              <a:rPr lang="tr-TR" b="1" dirty="0" smtClean="0"/>
              <a:t>9. Karar verme becerileri: </a:t>
            </a:r>
            <a:r>
              <a:rPr lang="tr-TR" dirty="0" smtClean="0"/>
              <a:t>Sosyal beceri eğitimi, öğrenciye etkili kararlar vermede yardımcı olmayı amaçlayan programlarla yakından ilişkilidir.</a:t>
            </a:r>
          </a:p>
          <a:p>
            <a:r>
              <a:rPr lang="tr-TR" b="1" dirty="0" smtClean="0"/>
              <a:t>10. Çatışma çözüm becerileri: </a:t>
            </a:r>
            <a:r>
              <a:rPr lang="tr-TR" dirty="0" smtClean="0"/>
              <a:t>Öğrencilere etkili çatışma çözümünün öğretilmesi ve sorumluluk gelişiminin kolaylaştırılmasının sağlanmalıdır.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dirty="0"/>
          </a:p>
        </p:txBody>
      </p:sp>
      <p:sp>
        <p:nvSpPr>
          <p:cNvPr id="3" name="2 İçerik Yer Tutucusu"/>
          <p:cNvSpPr>
            <a:spLocks noGrp="1"/>
          </p:cNvSpPr>
          <p:nvPr>
            <p:ph idx="1"/>
          </p:nvPr>
        </p:nvSpPr>
        <p:spPr/>
        <p:txBody>
          <a:bodyPr>
            <a:normAutofit/>
          </a:bodyPr>
          <a:lstStyle/>
          <a:p>
            <a:r>
              <a:rPr lang="tr-TR" b="1" dirty="0" smtClean="0"/>
              <a:t>11. Belirli değerlerin öğrenimi: </a:t>
            </a:r>
            <a:r>
              <a:rPr lang="tr-TR" dirty="0" smtClean="0"/>
              <a:t>Öğrenci sorumluluğu, sosyal olarak kabul gören davranışları destekleyen değerlerin içselleştirilmesi konusunda öğrencileri yüreklendirmekle arttırılabilir.</a:t>
            </a:r>
          </a:p>
          <a:p>
            <a:r>
              <a:rPr lang="tr-TR" b="1" dirty="0" smtClean="0"/>
              <a:t>12. Ahlaki gelişim etkinlikleri: </a:t>
            </a:r>
            <a:r>
              <a:rPr lang="tr-TR" dirty="0" smtClean="0"/>
              <a:t>Ahlaki yargılarını gözden geçirme ve ahlaki</a:t>
            </a:r>
            <a:r>
              <a:rPr lang="tr-TR" b="1" dirty="0" smtClean="0"/>
              <a:t> </a:t>
            </a:r>
            <a:r>
              <a:rPr lang="tr-TR" dirty="0" smtClean="0"/>
              <a:t>düşünme becerilerini geliştirme doğrultusunda öğrencilere yapılandırılmış fırsatlar sağlanabilir.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dirty="0"/>
          </a:p>
        </p:txBody>
      </p:sp>
      <p:sp>
        <p:nvSpPr>
          <p:cNvPr id="3" name="2 İçerik Yer Tutucusu"/>
          <p:cNvSpPr>
            <a:spLocks noGrp="1"/>
          </p:cNvSpPr>
          <p:nvPr>
            <p:ph idx="1"/>
          </p:nvPr>
        </p:nvSpPr>
        <p:spPr/>
        <p:txBody>
          <a:bodyPr/>
          <a:lstStyle/>
          <a:p>
            <a:endParaRPr lang="tr-TR" b="1" dirty="0" smtClean="0"/>
          </a:p>
          <a:p>
            <a:r>
              <a:rPr lang="tr-TR" b="1" dirty="0" smtClean="0"/>
              <a:t>13. Akran desteği becerileri: </a:t>
            </a:r>
            <a:r>
              <a:rPr lang="tr-TR" dirty="0" smtClean="0"/>
              <a:t>Öğrencilere, Olumlu Akran Kültürü gibi programlar sunulur ve akranlarına günlük problemlerin her biri ile ilgili yardım becerileri kazandırılır.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dirty="0"/>
          </a:p>
        </p:txBody>
      </p:sp>
      <p:sp>
        <p:nvSpPr>
          <p:cNvPr id="3" name="2 İçerik Yer Tutucusu"/>
          <p:cNvSpPr>
            <a:spLocks noGrp="1"/>
          </p:cNvSpPr>
          <p:nvPr>
            <p:ph idx="1"/>
          </p:nvPr>
        </p:nvSpPr>
        <p:spPr/>
        <p:txBody>
          <a:bodyPr>
            <a:normAutofit/>
          </a:bodyPr>
          <a:lstStyle/>
          <a:p>
            <a:r>
              <a:rPr lang="tr-TR" b="1" dirty="0" smtClean="0"/>
              <a:t>14. Öğrenme çevresinin kontrolü: </a:t>
            </a:r>
            <a:r>
              <a:rPr lang="tr-TR" dirty="0" smtClean="0"/>
              <a:t>Eğer iyi öğretimin karakteristiklerinden biri olarak bireysel öğrenmelerinin nasıl olduğu ve neden öğrenme çevrelerinin böyle yapılandırıldığı belirlenirse, öğrenciler, okul iklimi ve öğretmen etkililiği ile ilgili donanıma sahip öğretmenler tarafından desteklenebilir.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dirty="0"/>
          </a:p>
        </p:txBody>
      </p:sp>
      <p:sp>
        <p:nvSpPr>
          <p:cNvPr id="3" name="2 İçerik Yer Tutucusu"/>
          <p:cNvSpPr>
            <a:spLocks noGrp="1"/>
          </p:cNvSpPr>
          <p:nvPr>
            <p:ph idx="1"/>
          </p:nvPr>
        </p:nvSpPr>
        <p:spPr/>
        <p:txBody>
          <a:bodyPr/>
          <a:lstStyle/>
          <a:p>
            <a:r>
              <a:rPr lang="tr-TR" dirty="0" smtClean="0"/>
              <a:t>Bu yaklaşımlar kesin çizgilerle ayrılmamakla birlikte bazıları, sosyal ve kişisel becerileri geliştirme rolünü üstlenen özel eğitimciler ve rehber öğretmenler tarafından en yaygın olarak kullanılan yöntemlerdir. Bunların çoğu sınıf öğretmenleri tarafından da kullanılabilmektedir.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latin typeface="Times New Roman" pitchFamily="18" charset="0"/>
                <a:cs typeface="Times New Roman" pitchFamily="18" charset="0"/>
              </a:rPr>
              <a:t>Öğretmenlerin Öğrencilerden Bekledikleri Sorumluluklar</a:t>
            </a:r>
            <a:endParaRPr lang="tr-TR"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70000" lnSpcReduction="20000"/>
          </a:bodyPr>
          <a:lstStyle/>
          <a:p>
            <a:r>
              <a:rPr lang="tr-TR" b="1" i="1" dirty="0" smtClean="0"/>
              <a:t>“Verilen Görevlerle İlgili Beklentiler” </a:t>
            </a:r>
            <a:r>
              <a:rPr lang="tr-TR" b="1" dirty="0" smtClean="0"/>
              <a:t>kapsamında çoğunlukla öğrencilerinden, </a:t>
            </a:r>
          </a:p>
          <a:p>
            <a:r>
              <a:rPr lang="tr-TR" dirty="0" smtClean="0"/>
              <a:t>Bireysel çalışmaları, ödev-proje ve grup çalışmalarını yerine getirme </a:t>
            </a:r>
          </a:p>
          <a:p>
            <a:r>
              <a:rPr lang="tr-TR" dirty="0" smtClean="0"/>
              <a:t>Nöbet, başkanlık, kulüp çalışmaları vs ,öğretmenin verdiği görevleri yerine getirme  davranışlarını beklemektedirler.</a:t>
            </a:r>
          </a:p>
          <a:p>
            <a:endParaRPr lang="tr-TR" dirty="0" smtClean="0"/>
          </a:p>
          <a:p>
            <a:r>
              <a:rPr lang="tr-TR" b="1" dirty="0" smtClean="0"/>
              <a:t>“Eğitim-Öğretimle İlgili Beklentiler” kapsamında öğrencilerinden</a:t>
            </a:r>
            <a:r>
              <a:rPr lang="tr-TR" dirty="0" smtClean="0"/>
              <a:t>, </a:t>
            </a:r>
          </a:p>
          <a:p>
            <a:r>
              <a:rPr lang="tr-TR" dirty="0" smtClean="0"/>
              <a:t>Derste derse odaklanma , araç-gereci düzenli olarak eksiksiz getirme ve koruma, derse zamanında ve hazırlıklı gelme ,</a:t>
            </a:r>
          </a:p>
          <a:p>
            <a:endParaRPr lang="tr-TR" dirty="0" smtClean="0"/>
          </a:p>
          <a:p>
            <a:r>
              <a:rPr lang="tr-TR" b="1" dirty="0" smtClean="0"/>
              <a:t>“Disiplinle İlgili Beklentiler” kapsamında ise, </a:t>
            </a:r>
            <a:r>
              <a:rPr lang="tr-TR" dirty="0" smtClean="0"/>
              <a:t>diğer arkadaşlarına ve öğretmenine saygılı olma, onları dinleme , sınıfa giriş-çıkış ve oturma düzenine dikkat etme , sınıf ve okul kurallarına uyma (5 öğretmen),</a:t>
            </a:r>
          </a:p>
          <a:p>
            <a:endParaRPr lang="tr-TR" dirty="0" smtClean="0"/>
          </a:p>
          <a:p>
            <a:r>
              <a:rPr lang="tr-TR" b="1" dirty="0" smtClean="0"/>
              <a:t>Öğretmenler ayrıca “Beslenme ve Temizlik Alışkanlıklarıyla İlgili Beklentiler” </a:t>
            </a:r>
            <a:r>
              <a:rPr lang="tr-TR" dirty="0" smtClean="0"/>
              <a:t>kapsamında, bireysel temizliğe ve sınıf temizliğine dikkat etme davranışlarını beklemektedirler.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latin typeface="Times New Roman" pitchFamily="18" charset="0"/>
                <a:cs typeface="Times New Roman" pitchFamily="18" charset="0"/>
              </a:rPr>
              <a:t>Öğretmenlerin Öğrencilerden Bekledikleri Sorumluluklar</a:t>
            </a:r>
            <a:endParaRPr lang="tr-TR" dirty="0"/>
          </a:p>
        </p:txBody>
      </p:sp>
      <p:sp>
        <p:nvSpPr>
          <p:cNvPr id="3" name="2 İçerik Yer Tutucusu"/>
          <p:cNvSpPr>
            <a:spLocks noGrp="1"/>
          </p:cNvSpPr>
          <p:nvPr>
            <p:ph idx="1"/>
          </p:nvPr>
        </p:nvSpPr>
        <p:spPr/>
        <p:txBody>
          <a:bodyPr>
            <a:normAutofit lnSpcReduction="10000"/>
          </a:bodyPr>
          <a:lstStyle/>
          <a:p>
            <a:r>
              <a:rPr lang="tr-TR" sz="2400" b="1" dirty="0" smtClean="0"/>
              <a:t>Öğretmenlere sorulan “Öğrencilerinizin, çoğunlukla yerine getirmediği sorumluluklar nelerdir? </a:t>
            </a:r>
            <a:endParaRPr lang="tr-TR" sz="2400" dirty="0" smtClean="0"/>
          </a:p>
          <a:p>
            <a:r>
              <a:rPr lang="tr-TR" sz="2400" dirty="0" smtClean="0"/>
              <a:t> Sorusuna öğretmenlerin verdikleri yanıtlar;  incelendiğinde, öğrencilerin sıklıkla yerine getirmedikleri sorumluluklar olarak;</a:t>
            </a:r>
          </a:p>
          <a:p>
            <a:endParaRPr lang="tr-TR" sz="2400" dirty="0" smtClean="0"/>
          </a:p>
          <a:p>
            <a:r>
              <a:rPr lang="tr-TR" sz="2400" b="1" dirty="0" smtClean="0"/>
              <a:t>“Verilen Görevlerle İlgili Sorumluluklar”</a:t>
            </a:r>
            <a:r>
              <a:rPr lang="tr-TR" sz="2400" dirty="0" smtClean="0"/>
              <a:t> kapsamında, bireysel çalışmaları, ödev-proje ve grup çalışmalarını yerine getirme ; </a:t>
            </a:r>
          </a:p>
          <a:p>
            <a:endParaRPr lang="tr-TR" sz="2400" dirty="0" smtClean="0"/>
          </a:p>
          <a:p>
            <a:r>
              <a:rPr lang="tr-TR" sz="2400" b="1" dirty="0" smtClean="0"/>
              <a:t>“Eğitim-Öğretimle İlgili Sorumluluklar” kapsamında</a:t>
            </a:r>
          </a:p>
          <a:p>
            <a:r>
              <a:rPr lang="tr-TR" sz="2400" dirty="0" smtClean="0"/>
              <a:t>Derste derse odaklanma , araç-gereci düzenli olarak eksiksiz getirme ve koruma , derse zamanında ve hazırlıklı gelme; </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endParaRPr lang="tr-TR" b="1" i="1" dirty="0" smtClean="0"/>
          </a:p>
          <a:p>
            <a:r>
              <a:rPr lang="tr-TR" b="1" i="1" dirty="0" smtClean="0"/>
              <a:t>Sorumluluk; </a:t>
            </a:r>
            <a:r>
              <a:rPr lang="tr-TR" dirty="0" smtClean="0"/>
              <a:t>bireyin yaş, cinsiyet ve gelişim düzeyine uygun olarak yüklendiği, yüklenmek zorunda olduğu görevleri yerine getirme olarak tanımlanabilir.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latin typeface="Times New Roman" pitchFamily="18" charset="0"/>
                <a:cs typeface="Times New Roman" pitchFamily="18" charset="0"/>
              </a:rPr>
              <a:t>Öğretmenlerin Öğrencilerden Bekledikleri Sorumluluklar</a:t>
            </a:r>
            <a:endParaRPr lang="tr-TR" dirty="0"/>
          </a:p>
        </p:txBody>
      </p:sp>
      <p:sp>
        <p:nvSpPr>
          <p:cNvPr id="3" name="2 İçerik Yer Tutucusu"/>
          <p:cNvSpPr>
            <a:spLocks noGrp="1"/>
          </p:cNvSpPr>
          <p:nvPr>
            <p:ph idx="1"/>
          </p:nvPr>
        </p:nvSpPr>
        <p:spPr/>
        <p:txBody>
          <a:bodyPr>
            <a:normAutofit/>
          </a:bodyPr>
          <a:lstStyle/>
          <a:p>
            <a:r>
              <a:rPr lang="tr-TR" sz="2400" b="1" dirty="0" smtClean="0"/>
              <a:t>“Disiplinle İlgili Beklentiler” </a:t>
            </a:r>
            <a:r>
              <a:rPr lang="tr-TR" sz="2400" dirty="0" smtClean="0"/>
              <a:t>kapsamında aksattıkları sorumluluklar ise, </a:t>
            </a:r>
          </a:p>
          <a:p>
            <a:endParaRPr lang="tr-TR" sz="2400" dirty="0" smtClean="0"/>
          </a:p>
          <a:p>
            <a:r>
              <a:rPr lang="tr-TR" sz="2400" dirty="0" smtClean="0"/>
              <a:t>Diğer arkadaşlarına ve öğretmenine saygılı olma, onları dinleme , söz alarak konuşma ; </a:t>
            </a:r>
          </a:p>
          <a:p>
            <a:endParaRPr lang="tr-TR" sz="2400" dirty="0" smtClean="0"/>
          </a:p>
          <a:p>
            <a:r>
              <a:rPr lang="tr-TR" sz="2400" b="1" dirty="0" smtClean="0"/>
              <a:t>“Beslenme ve Temizlik Alışkanlıklarıyla İlgili Sorumluluklar” kapsamında;</a:t>
            </a:r>
          </a:p>
          <a:p>
            <a:r>
              <a:rPr lang="tr-TR" sz="2400" dirty="0" smtClean="0"/>
              <a:t>Bireysel temizliğe ve sınıf temizliğine dikkat etme  davranışlarıdır.</a:t>
            </a:r>
          </a:p>
          <a:p>
            <a:endParaRPr lang="tr-T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i="1" dirty="0" smtClean="0">
                <a:latin typeface="Times New Roman" pitchFamily="18" charset="0"/>
                <a:cs typeface="Times New Roman" pitchFamily="18" charset="0"/>
              </a:rPr>
              <a:t>ÖĞRETMENLER SORUMLULUK BİLİNCİ İÇİN NELER YAPABİLİR?</a:t>
            </a:r>
            <a:endParaRPr lang="tr-TR" sz="3600"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sz="2400" dirty="0" smtClean="0"/>
              <a:t>Öğrencilerin çoğunlukla yerine getirmedikleri sorumlulukların,öğretmenlerin öğrencilerde bulunması gereken temel sorumluluklar için öngördükleri davranışlarla paralellik gösterdiği görülmüştür. </a:t>
            </a:r>
          </a:p>
          <a:p>
            <a:pPr>
              <a:buNone/>
            </a:pPr>
            <a:endParaRPr lang="tr-TR" sz="2400" dirty="0" smtClean="0"/>
          </a:p>
          <a:p>
            <a:r>
              <a:rPr lang="tr-TR" sz="2400" dirty="0" smtClean="0"/>
              <a:t>Yani öğretmenler en çok yerine getirilmeyen sorumluluklar olarak yine yukarıda öğrencilerden bekledikleri sorumlulukların olduğunu ifade etmiştir.</a:t>
            </a:r>
            <a:endParaRPr lang="tr-T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i="1" dirty="0" smtClean="0">
                <a:latin typeface="Times New Roman" pitchFamily="18" charset="0"/>
                <a:cs typeface="Times New Roman" pitchFamily="18" charset="0"/>
              </a:rPr>
              <a:t>ÖĞRETMENLER SORUMLULUK BİLİNCİ İÇİN NELER YAPABİLİR?</a:t>
            </a:r>
            <a:endParaRPr lang="tr-TR" sz="3200"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sz="2400" dirty="0" smtClean="0"/>
              <a:t>Bu durum öğretmenlerin sınıf içi öğrenmelerde bilişsel alanı geliştirmeye yönelik önceliklere daha fazla zaman ağırlık vermesinden kaynaklanabilir. </a:t>
            </a:r>
          </a:p>
          <a:p>
            <a:endParaRPr lang="tr-TR" sz="2400" dirty="0" smtClean="0"/>
          </a:p>
          <a:p>
            <a:r>
              <a:rPr lang="tr-TR" sz="2400" dirty="0" smtClean="0"/>
              <a:t>Literatür incelendiğinde eğitim öğretimde daha çok bilişsel özelliklerin ön plana çıkarıldığı ifade edilmektedir (Duke &amp; </a:t>
            </a:r>
            <a:r>
              <a:rPr lang="tr-TR" sz="2400" dirty="0" err="1" smtClean="0"/>
              <a:t>Jones</a:t>
            </a:r>
            <a:r>
              <a:rPr lang="tr-TR" sz="2400" dirty="0" smtClean="0"/>
              <a:t>, 1985, p.278; </a:t>
            </a:r>
            <a:r>
              <a:rPr lang="tr-TR" sz="2400" dirty="0" err="1" smtClean="0"/>
              <a:t>Bacanlı</a:t>
            </a:r>
            <a:r>
              <a:rPr lang="tr-TR" sz="2400" dirty="0" smtClean="0"/>
              <a:t>, 1999, s.29).</a:t>
            </a:r>
            <a:endParaRPr lang="tr-T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i="1" dirty="0" smtClean="0">
                <a:latin typeface="Times New Roman" pitchFamily="18" charset="0"/>
                <a:cs typeface="Times New Roman" pitchFamily="18" charset="0"/>
              </a:rPr>
              <a:t>ÖĞRETMENLER SORUMLULUK BİLİNCİ İÇİN NELER YAPABİLİR?</a:t>
            </a:r>
            <a:endParaRPr lang="tr-TR" sz="3200"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endParaRPr lang="tr-TR" sz="2800" dirty="0" smtClean="0"/>
          </a:p>
          <a:p>
            <a:r>
              <a:rPr lang="tr-TR" sz="2800" dirty="0" smtClean="0"/>
              <a:t>Sorumluluğun öğretiminde, </a:t>
            </a:r>
            <a:r>
              <a:rPr lang="tr-TR" sz="2800" b="1" i="1" dirty="0" smtClean="0"/>
              <a:t>Sorumluluğa Dayalı Sınıf Yönetimi Modeli </a:t>
            </a:r>
            <a:r>
              <a:rPr lang="tr-TR" sz="2800" dirty="0" smtClean="0"/>
              <a:t>öğrencinin </a:t>
            </a:r>
            <a:r>
              <a:rPr lang="tr-TR" sz="2800" dirty="0" err="1" smtClean="0"/>
              <a:t>sosyo</a:t>
            </a:r>
            <a:r>
              <a:rPr lang="tr-TR" sz="2800" dirty="0" smtClean="0"/>
              <a:t>-ekonomik düzeyi veya aile durumu nasıl olursa olsun sınıfta, okulda ve toplumda sorumlu bir şekilde davranışın öğretilebileceğini ifade eder.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i="1" dirty="0" smtClean="0">
                <a:latin typeface="Times New Roman" pitchFamily="18" charset="0"/>
                <a:cs typeface="Times New Roman" pitchFamily="18" charset="0"/>
              </a:rPr>
              <a:t>ÖĞRETMENLER SORUMLULUK BİLİNCİ İÇİN NELER YAPABİLİR?</a:t>
            </a:r>
            <a:endParaRPr lang="tr-TR" sz="3200"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endParaRPr lang="tr-TR" sz="2400" dirty="0" smtClean="0"/>
          </a:p>
          <a:p>
            <a:r>
              <a:rPr lang="tr-TR" sz="2400" dirty="0" smtClean="0"/>
              <a:t>Çocuklar, öğretmenleri gibi hayatlarındaki önemli insanların ahlaki değerlerini kabul ederler ve davranışlarını onlarınkilere benzetmeye çalışırlar. </a:t>
            </a:r>
          </a:p>
          <a:p>
            <a:endParaRPr lang="tr-TR" sz="2400" dirty="0" smtClean="0"/>
          </a:p>
          <a:p>
            <a:r>
              <a:rPr lang="tr-TR" sz="2400" dirty="0" smtClean="0"/>
              <a:t>Bu nedenle sorumlu yetişkinler olarak öğretmenlerin değerleri, tutum ve davranışlarıyla öğrencilere sorumlu davranmaları için bilinçli olarak model oluşturmaları önemlidir (</a:t>
            </a:r>
            <a:r>
              <a:rPr lang="tr-TR" sz="2400" dirty="0" err="1" smtClean="0"/>
              <a:t>Queen</a:t>
            </a:r>
            <a:r>
              <a:rPr lang="tr-TR" sz="2400" dirty="0" smtClean="0"/>
              <a:t> et al., 2003,</a:t>
            </a:r>
          </a:p>
          <a:p>
            <a:r>
              <a:rPr lang="tr-TR" sz="2400" dirty="0" smtClean="0"/>
              <a:t>p.33).</a:t>
            </a:r>
          </a:p>
          <a:p>
            <a:endParaRPr lang="tr-T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i="1" dirty="0" smtClean="0">
                <a:latin typeface="Times New Roman" pitchFamily="18" charset="0"/>
                <a:cs typeface="Times New Roman" pitchFamily="18" charset="0"/>
              </a:rPr>
              <a:t>ÖĞRETMENLER SORUMLULUK BİLİNCİ İÇİN NELER YAPABİLİR?</a:t>
            </a:r>
            <a:endParaRPr lang="tr-TR" sz="3200"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endParaRPr lang="tr-TR" sz="2400" dirty="0" smtClean="0"/>
          </a:p>
          <a:p>
            <a:r>
              <a:rPr lang="tr-TR" sz="2400" dirty="0" smtClean="0"/>
              <a:t>Sınıf içinde öğrencilere sorumluluk kazandırma ve sorumluluğunu yerine getirmeyen öğrencilerle etkili bir şekilde baş etme konusunda okulöncesi eğitimden başlanarak düzeye uygun şekilde konu ile ilgili etkinliklere vs. </a:t>
            </a:r>
          </a:p>
          <a:p>
            <a:pPr>
              <a:buNone/>
            </a:pPr>
            <a:r>
              <a:rPr lang="tr-TR" sz="2400" dirty="0" smtClean="0"/>
              <a:t>     eğitim-öğretim programlarında yer verilmesi küçük yaşlardan itibaren çocukların sorumlu davranışlar geliştirmesine katkıda bulunabilir.</a:t>
            </a:r>
            <a:endParaRPr lang="tr-T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i="1" dirty="0" smtClean="0">
                <a:latin typeface="Times New Roman" pitchFamily="18" charset="0"/>
                <a:cs typeface="Times New Roman" pitchFamily="18" charset="0"/>
              </a:rPr>
              <a:t>ÖĞRETMENLER SORUMLULUK BİLİNCİ İÇİN NELER YAPABİLİR?</a:t>
            </a:r>
            <a:endParaRPr lang="tr-TR" sz="3200"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endParaRPr lang="tr-TR" sz="2400" dirty="0" smtClean="0"/>
          </a:p>
          <a:p>
            <a:r>
              <a:rPr lang="tr-TR" sz="2400" dirty="0" smtClean="0"/>
              <a:t>Öğretmenler aracılığı ile velilerin, okulda verilen eğitime destekleri artacak şekilde bilinçlendirilmeleri sağlanabilir. </a:t>
            </a:r>
          </a:p>
          <a:p>
            <a:endParaRPr lang="tr-TR" sz="2400" dirty="0" smtClean="0"/>
          </a:p>
          <a:p>
            <a:endParaRPr lang="tr-TR" sz="2400" dirty="0" smtClean="0"/>
          </a:p>
          <a:p>
            <a:r>
              <a:rPr lang="tr-TR" sz="2400" dirty="0" smtClean="0"/>
              <a:t>Öğretmenlerin öğrencilere sorumluluk almalarını sağlayacak fırsatlar sunması veya, ortamlar oluşturması konusunda bilinçlendirilmeleri sorumluluğu geliştirmede önemli yararlar sağlayabilir.</a:t>
            </a:r>
            <a:endParaRPr lang="tr-T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fontScale="70000" lnSpcReduction="20000"/>
          </a:bodyPr>
          <a:lstStyle/>
          <a:p>
            <a:r>
              <a:rPr lang="tr-TR" b="1" dirty="0" smtClean="0"/>
              <a:t>Yrd. Doç. Dr. Filiz YURTAL</a:t>
            </a:r>
          </a:p>
          <a:p>
            <a:r>
              <a:rPr lang="tr-TR" b="1" dirty="0" smtClean="0"/>
              <a:t>Çukurova Üniversitesi</a:t>
            </a:r>
          </a:p>
          <a:p>
            <a:r>
              <a:rPr lang="tr-TR" b="1" dirty="0" smtClean="0"/>
              <a:t>Eğitim Fakültesi</a:t>
            </a:r>
          </a:p>
          <a:p>
            <a:r>
              <a:rPr lang="tr-TR" b="1" dirty="0" smtClean="0"/>
              <a:t>İlköğretim Bölümü</a:t>
            </a:r>
          </a:p>
          <a:p>
            <a:r>
              <a:rPr lang="tr-TR" b="1" dirty="0" smtClean="0"/>
              <a:t>Sınıf Öğretmenliği A.B.D.</a:t>
            </a:r>
          </a:p>
          <a:p>
            <a:r>
              <a:rPr lang="tr-TR" b="1" dirty="0" err="1" smtClean="0"/>
              <a:t>fyurtal</a:t>
            </a:r>
            <a:r>
              <a:rPr lang="tr-TR" b="1" dirty="0" smtClean="0"/>
              <a:t>@</a:t>
            </a:r>
            <a:r>
              <a:rPr lang="tr-TR" b="1" dirty="0" err="1" smtClean="0"/>
              <a:t>cu</a:t>
            </a:r>
            <a:r>
              <a:rPr lang="tr-TR" b="1" dirty="0" smtClean="0"/>
              <a:t>.edu.tr</a:t>
            </a:r>
          </a:p>
          <a:p>
            <a:r>
              <a:rPr lang="tr-TR" b="1" dirty="0" smtClean="0"/>
              <a:t>Arş. Gör. Alper YONTAR</a:t>
            </a:r>
          </a:p>
          <a:p>
            <a:r>
              <a:rPr lang="tr-TR" b="1" dirty="0" smtClean="0"/>
              <a:t>Çukurova Üniversitesi</a:t>
            </a:r>
          </a:p>
          <a:p>
            <a:r>
              <a:rPr lang="tr-TR" b="1" dirty="0" smtClean="0"/>
              <a:t>Eğitim Fakültesi</a:t>
            </a:r>
          </a:p>
          <a:p>
            <a:r>
              <a:rPr lang="tr-TR" b="1" dirty="0" smtClean="0"/>
              <a:t>İlköğretim Bölümü</a:t>
            </a:r>
          </a:p>
          <a:p>
            <a:r>
              <a:rPr lang="tr-TR" b="1" dirty="0" smtClean="0"/>
              <a:t>Sınıf Öğretmenliği A.B.D.</a:t>
            </a:r>
          </a:p>
          <a:p>
            <a:r>
              <a:rPr lang="tr-TR" b="1" dirty="0" err="1" smtClean="0"/>
              <a:t>ayontar</a:t>
            </a:r>
            <a:r>
              <a:rPr lang="tr-TR" b="1" dirty="0" smtClean="0"/>
              <a:t>@</a:t>
            </a:r>
            <a:r>
              <a:rPr lang="tr-TR" b="1" dirty="0" err="1" smtClean="0"/>
              <a:t>cu</a:t>
            </a:r>
            <a:r>
              <a:rPr lang="tr-TR" b="1" dirty="0" smtClean="0"/>
              <a:t>.edu.tr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t>Çocuğumuza sorumluluk bilincini aşılamak özgüveni gelişmiş çocuklar yetiştirmenin koşullarından biri olup; büyük ölçüde ona sağlanan fırsatlara ve ebeveyn yaklaşımına bağlıdır. Sorumluluk bilinci, aşamalı olarak gelişen bir beceridir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t>Çocuklar sabah yataklarından kalktıklarında bir anda sorumluluk sahibi bireyler olmazlar. Kişisel özellikler belirleyici olsa da; sorumluluk duygusu genel olarak süreç içinde öğrenilen ve kazanılan bir beceridir. Hayat ile ilgili öğrenilen tüm diğer beceriler gibi, sorumluluk sahibi olmak için de pratik yapmak gerekir.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endParaRPr lang="tr-TR" dirty="0" smtClean="0"/>
          </a:p>
          <a:p>
            <a:r>
              <a:rPr lang="tr-TR" dirty="0" smtClean="0"/>
              <a:t>Kişinin yetiştiği ortamda, kendisi için seçim yapma ve yaptığı seçimin sonuçlarından sorumlu olma fırsatı verilmemişse, sorumluluk duygusu gelişemez (</a:t>
            </a:r>
            <a:r>
              <a:rPr lang="tr-TR" dirty="0" err="1" smtClean="0"/>
              <a:t>Cüceloğlu</a:t>
            </a:r>
            <a:r>
              <a:rPr lang="tr-TR" dirty="0" smtClean="0"/>
              <a:t>, 2002, s.211)</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endParaRPr lang="tr-TR" dirty="0" smtClean="0"/>
          </a:p>
          <a:p>
            <a:r>
              <a:rPr lang="tr-TR" dirty="0" smtClean="0"/>
              <a:t>Marshall (2005, p.51) öğretmenlerin öğrencileri disipline etme rolüne dikkat çekerek, öğretmenlerin disipline etme görevini üstlendikleri zaman, öğrencilerini sorumluluk alma fırsatlarından mahrum etmiş olacaklarını ifade etmektedir.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dirty="0" smtClean="0"/>
              <a:t>Sınıfta geçen zamanlarının çoğunu öğrencilerin asi davranışlarını kontrol etmeye çalışarak geçiren öğretmenler, çabalarının çocuklar üzerinde etkili olmadığından yakınmaktadırlar.</a:t>
            </a:r>
          </a:p>
          <a:p>
            <a:r>
              <a:rPr lang="tr-TR" dirty="0" smtClean="0"/>
              <a:t> Bu disiplin girişimleri karakter itibariyle sıkıyönetimci ve saldırgan olma eğilimindedir ve yetişkinlerin kendileri adına istedikleri, bir başka insana yönelik temel saygıyı içinde barındırmadığından başarısızlığa mahkum olmaktadır (</a:t>
            </a:r>
            <a:r>
              <a:rPr lang="tr-TR" dirty="0" err="1" smtClean="0"/>
              <a:t>Humphreys</a:t>
            </a:r>
            <a:r>
              <a:rPr lang="tr-TR" dirty="0" smtClean="0"/>
              <a:t>, 1999, s.16).</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endParaRPr lang="tr-TR" dirty="0" smtClean="0"/>
          </a:p>
          <a:p>
            <a:r>
              <a:rPr lang="tr-TR" dirty="0" smtClean="0"/>
              <a:t>Duke ve </a:t>
            </a:r>
            <a:r>
              <a:rPr lang="tr-TR" dirty="0" err="1" smtClean="0"/>
              <a:t>Jones</a:t>
            </a:r>
            <a:r>
              <a:rPr lang="tr-TR" dirty="0" smtClean="0"/>
              <a:t> (1985, p.280-281) öğrenci sorumluluğunu geliştirmenin okul disiplini alanına girdiğini ifade etmekte ve öğrencilerin daha fazla </a:t>
            </a:r>
            <a:r>
              <a:rPr lang="tr-TR" b="1" i="1" dirty="0" smtClean="0"/>
              <a:t>sorumluluk</a:t>
            </a:r>
            <a:r>
              <a:rPr lang="tr-TR" dirty="0" smtClean="0"/>
              <a:t> almalarına yardımcı olacak 14 yaklaşımı aşağıdaki gibi belirtmektedir: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Times New Roman" pitchFamily="18" charset="0"/>
                <a:cs typeface="Times New Roman" pitchFamily="18" charset="0"/>
              </a:rPr>
              <a:t>SORUMLULUK</a:t>
            </a:r>
            <a:endParaRPr lang="tr-TR" b="1" i="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b="1" dirty="0" smtClean="0"/>
              <a:t>1.Oto kontrol: </a:t>
            </a:r>
            <a:r>
              <a:rPr lang="tr-TR" dirty="0" smtClean="0"/>
              <a:t>Öğrencilere, beklenen davranışları gösterene kadar akademik</a:t>
            </a:r>
          </a:p>
          <a:p>
            <a:r>
              <a:rPr lang="tr-TR" dirty="0" smtClean="0"/>
              <a:t>gelişimleri hakkında bilgi toplamaları öğretilir.</a:t>
            </a:r>
          </a:p>
          <a:p>
            <a:r>
              <a:rPr lang="tr-TR" b="1" dirty="0" smtClean="0"/>
              <a:t>2. Hedef belirleme: </a:t>
            </a:r>
            <a:r>
              <a:rPr lang="tr-TR" dirty="0" smtClean="0"/>
              <a:t>Öğrenciler, gerçekçi akademik ve davranışsal hedef belirleme hakkında bilgi edinir.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Üst Düzey">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77</TotalTime>
  <Words>1174</Words>
  <Application>Microsoft Office PowerPoint</Application>
  <PresentationFormat>Ekran Gösterisi (4:3)</PresentationFormat>
  <Paragraphs>115</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Üst Düzey</vt:lpstr>
      <vt:lpstr>ÇOCUKLARDA KARAR VERME VE SORUMLULUK ALMA BECERİSİNİ GELİŞTİRMEK </vt:lpstr>
      <vt:lpstr>SORUMLULUK;</vt:lpstr>
      <vt:lpstr>SORUMLULUK</vt:lpstr>
      <vt:lpstr>SORUMLULUK</vt:lpstr>
      <vt:lpstr>SORUMLULUK</vt:lpstr>
      <vt:lpstr>SORUMLULUK</vt:lpstr>
      <vt:lpstr>SORUMLULUK</vt:lpstr>
      <vt:lpstr>SORUMLULUK</vt:lpstr>
      <vt:lpstr>SORUMLULUK</vt:lpstr>
      <vt:lpstr>SORUMLULUK</vt:lpstr>
      <vt:lpstr>SORUMLULUK</vt:lpstr>
      <vt:lpstr>SORUMLULUK</vt:lpstr>
      <vt:lpstr>SORUMLULUK</vt:lpstr>
      <vt:lpstr>SORUMLULUK</vt:lpstr>
      <vt:lpstr>SORUMLULUK</vt:lpstr>
      <vt:lpstr>SORUMLULUK</vt:lpstr>
      <vt:lpstr>SORUMLULUK</vt:lpstr>
      <vt:lpstr>Öğretmenlerin Öğrencilerden Bekledikleri Sorumluluklar</vt:lpstr>
      <vt:lpstr>Öğretmenlerin Öğrencilerden Bekledikleri Sorumluluklar</vt:lpstr>
      <vt:lpstr>Öğretmenlerin Öğrencilerden Bekledikleri Sorumluluklar</vt:lpstr>
      <vt:lpstr>ÖĞRETMENLER SORUMLULUK BİLİNCİ İÇİN NELER YAPABİLİR?</vt:lpstr>
      <vt:lpstr>ÖĞRETMENLER SORUMLULUK BİLİNCİ İÇİN NELER YAPABİLİR?</vt:lpstr>
      <vt:lpstr>ÖĞRETMENLER SORUMLULUK BİLİNCİ İÇİN NELER YAPABİLİR?</vt:lpstr>
      <vt:lpstr>ÖĞRETMENLER SORUMLULUK BİLİNCİ İÇİN NELER YAPABİLİR?</vt:lpstr>
      <vt:lpstr>ÖĞRETMENLER SORUMLULUK BİLİNCİ İÇİN NELER YAPABİLİR?</vt:lpstr>
      <vt:lpstr>ÖĞRETMENLER SORUMLULUK BİLİNCİ İÇİN NELER YAPABİLİR?</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KSL1</dc:creator>
  <cp:lastModifiedBy>rhbrlk</cp:lastModifiedBy>
  <cp:revision>10</cp:revision>
  <dcterms:created xsi:type="dcterms:W3CDTF">2021-10-13T06:12:10Z</dcterms:created>
  <dcterms:modified xsi:type="dcterms:W3CDTF">2021-10-14T06:21:15Z</dcterms:modified>
</cp:coreProperties>
</file>