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045" r:id="rId1"/>
  </p:sldMasterIdLst>
  <p:sldIdLst>
    <p:sldId id="256" r:id="rId2"/>
    <p:sldId id="292" r:id="rId3"/>
    <p:sldId id="257" r:id="rId4"/>
    <p:sldId id="258" r:id="rId5"/>
    <p:sldId id="266" r:id="rId6"/>
    <p:sldId id="259" r:id="rId7"/>
    <p:sldId id="260" r:id="rId8"/>
    <p:sldId id="261" r:id="rId9"/>
    <p:sldId id="262" r:id="rId10"/>
    <p:sldId id="263" r:id="rId11"/>
    <p:sldId id="265" r:id="rId12"/>
    <p:sldId id="267" r:id="rId13"/>
    <p:sldId id="268" r:id="rId14"/>
    <p:sldId id="290" r:id="rId15"/>
    <p:sldId id="279" r:id="rId16"/>
    <p:sldId id="269" r:id="rId17"/>
    <p:sldId id="274" r:id="rId18"/>
    <p:sldId id="291" r:id="rId19"/>
    <p:sldId id="273" r:id="rId20"/>
    <p:sldId id="278" r:id="rId21"/>
    <p:sldId id="270" r:id="rId22"/>
    <p:sldId id="264" r:id="rId23"/>
    <p:sldId id="271" r:id="rId24"/>
    <p:sldId id="281" r:id="rId25"/>
    <p:sldId id="288" r:id="rId26"/>
    <p:sldId id="287" r:id="rId27"/>
    <p:sldId id="283"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AE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79" d="100"/>
          <a:sy n="79" d="100"/>
        </p:scale>
        <p:origin x="120" y="3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6209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3BB3B3F-C0CE-47CB-BCED-F49A710726FF}"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3415644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3BB3B3F-C0CE-47CB-BCED-F49A710726FF}"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88548679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3BB3B3F-C0CE-47CB-BCED-F49A710726FF}"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859305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3BB3B3F-C0CE-47CB-BCED-F49A710726FF}"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4849149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3BB3B3F-C0CE-47CB-BCED-F49A710726FF}"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7927029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6288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00365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10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B40B886-74BB-4D5E-9EA9-584482FE40E6}" type="datetimeFigureOut">
              <a:rPr lang="en-US" smtClean="0"/>
              <a:t>10/14/2021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04646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2842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10/14/2021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387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smtClean="0"/>
              <a:t>10/14/2021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257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07E718-B4F0-433E-A285-0013249184C0}" type="datetimeFigureOut">
              <a:rPr lang="en-US" smtClean="0"/>
              <a:t>10/14/2021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88558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8E44C4-3D72-4D6E-86A4-F5491DC49E6D}"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2756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06B8EA14-E6AC-4B59-973C-7A06B0EDE3E3}" type="datetimeFigureOut">
              <a:rPr lang="en-US" smtClean="0"/>
              <a:t>10/14/2021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7812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75000"/>
              </a:schemeClr>
            </a:gs>
            <a:gs pos="0">
              <a:schemeClr val="accent5">
                <a:lumMod val="20000"/>
                <a:lumOff val="80000"/>
              </a:schemeClr>
            </a:gs>
          </a:gsLst>
          <a:path path="shap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3BB3B3F-C0CE-47CB-BCED-F49A710726FF}" type="datetimeFigureOut">
              <a:rPr lang="en-US" smtClean="0"/>
              <a:t>10/14/2021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46405184"/>
      </p:ext>
    </p:extLst>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 id="2147484057" r:id="rId12"/>
    <p:sldLayoutId id="2147484058" r:id="rId13"/>
    <p:sldLayoutId id="2147484059" r:id="rId14"/>
    <p:sldLayoutId id="2147484060" r:id="rId15"/>
    <p:sldLayoutId id="2147484061"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097024" y="5145024"/>
            <a:ext cx="6083808" cy="1255776"/>
          </a:xfrm>
        </p:spPr>
        <p:txBody>
          <a:bodyPr>
            <a:noAutofit/>
          </a:bodyPr>
          <a:lstStyle/>
          <a:p>
            <a:r>
              <a:rPr lang="tr-TR" sz="6000" b="1" dirty="0" smtClean="0">
                <a:solidFill>
                  <a:srgbClr val="00B0F0"/>
                </a:solidFill>
                <a:effectLst>
                  <a:outerShdw blurRad="38100" dist="38100" dir="2700000" algn="tl">
                    <a:srgbClr val="000000">
                      <a:alpha val="43137"/>
                    </a:srgbClr>
                  </a:outerShdw>
                </a:effectLst>
              </a:rPr>
              <a:t>OKUL BAŞARISINI ARTIRMADA </a:t>
            </a:r>
            <a:r>
              <a:rPr lang="tr-TR" sz="6000" b="1" dirty="0" smtClean="0">
                <a:solidFill>
                  <a:srgbClr val="00B0F0"/>
                </a:solidFill>
                <a:effectLst>
                  <a:outerShdw blurRad="38100" dist="38100" dir="2700000" algn="tl">
                    <a:srgbClr val="000000">
                      <a:alpha val="43137"/>
                    </a:srgbClr>
                  </a:outerShdw>
                </a:effectLst>
              </a:rPr>
              <a:t>AİLE</a:t>
            </a:r>
            <a:r>
              <a:rPr lang="tr-TR" sz="6000" b="1" dirty="0" smtClean="0">
                <a:solidFill>
                  <a:srgbClr val="00B0F0"/>
                </a:solidFill>
                <a:effectLst>
                  <a:outerShdw blurRad="38100" dist="38100" dir="2700000" algn="tl">
                    <a:srgbClr val="000000">
                      <a:alpha val="43137"/>
                    </a:srgbClr>
                  </a:outerShdw>
                </a:effectLst>
              </a:rPr>
              <a:t>NİN ROLÜ</a:t>
            </a:r>
            <a:endParaRPr lang="tr-TR" sz="6000" b="1" dirty="0">
              <a:solidFill>
                <a:srgbClr val="00B0F0"/>
              </a:solidFill>
              <a:effectLst>
                <a:outerShdw blurRad="38100" dist="38100" dir="2700000" algn="tl">
                  <a:srgbClr val="000000">
                    <a:alpha val="43137"/>
                  </a:srgbClr>
                </a:outerShdw>
              </a:effectLst>
            </a:endParaRPr>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7857" y="501546"/>
            <a:ext cx="2161213" cy="2161213"/>
          </a:xfrm>
          <a:prstGeom prst="rect">
            <a:avLst/>
          </a:prstGeom>
        </p:spPr>
      </p:pic>
      <p:sp>
        <p:nvSpPr>
          <p:cNvPr id="7" name="Metin kutusu 6"/>
          <p:cNvSpPr txBox="1"/>
          <p:nvPr/>
        </p:nvSpPr>
        <p:spPr>
          <a:xfrm>
            <a:off x="4378467" y="2790698"/>
            <a:ext cx="3239991" cy="646331"/>
          </a:xfrm>
          <a:prstGeom prst="rect">
            <a:avLst/>
          </a:prstGeom>
          <a:noFill/>
        </p:spPr>
        <p:txBody>
          <a:bodyPr wrap="none" rtlCol="0">
            <a:spAutoFit/>
          </a:bodyPr>
          <a:lstStyle/>
          <a:p>
            <a:pPr algn="ctr"/>
            <a:r>
              <a:rPr lang="tr-TR" b="1" dirty="0" smtClean="0">
                <a:solidFill>
                  <a:srgbClr val="FF0000"/>
                </a:solidFill>
              </a:rPr>
              <a:t>ADANA</a:t>
            </a:r>
          </a:p>
          <a:p>
            <a:pPr algn="ctr"/>
            <a:r>
              <a:rPr lang="tr-TR" dirty="0" smtClean="0">
                <a:solidFill>
                  <a:srgbClr val="FF0000"/>
                </a:solidFill>
              </a:rPr>
              <a:t>İL MİLLİ EĞİTİM MÜDÜRLÜĞÜ</a:t>
            </a:r>
            <a:endParaRPr lang="tr-TR" dirty="0">
              <a:solidFill>
                <a:srgbClr val="FF0000"/>
              </a:solidFill>
            </a:endParaRPr>
          </a:p>
        </p:txBody>
      </p:sp>
    </p:spTree>
    <p:extLst>
      <p:ext uri="{BB962C8B-B14F-4D97-AF65-F5344CB8AC3E}">
        <p14:creationId xmlns:p14="http://schemas.microsoft.com/office/powerpoint/2010/main" val="3869999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Anne-Babaların Ev Ödevleri Konusunda En Sık Yaptığı Hatalar</a:t>
            </a:r>
          </a:p>
        </p:txBody>
      </p:sp>
      <p:sp>
        <p:nvSpPr>
          <p:cNvPr id="3" name="İçerik Yer Tutucusu 2"/>
          <p:cNvSpPr>
            <a:spLocks noGrp="1"/>
          </p:cNvSpPr>
          <p:nvPr>
            <p:ph idx="1"/>
          </p:nvPr>
        </p:nvSpPr>
        <p:spPr/>
        <p:txBody>
          <a:bodyPr>
            <a:normAutofit/>
          </a:bodyPr>
          <a:lstStyle/>
          <a:p>
            <a:pPr marL="0" indent="0">
              <a:buNone/>
            </a:pPr>
            <a:r>
              <a:rPr lang="tr-TR" dirty="0" smtClean="0"/>
              <a:t>   Ödev </a:t>
            </a:r>
            <a:r>
              <a:rPr lang="tr-TR" dirty="0" smtClean="0"/>
              <a:t>konusunda sorunlar yaşayan çocukların anne-babaları</a:t>
            </a:r>
          </a:p>
          <a:p>
            <a:r>
              <a:rPr lang="tr-TR" dirty="0" smtClean="0"/>
              <a:t>Söylenme</a:t>
            </a:r>
            <a:endParaRPr lang="tr-TR" dirty="0" smtClean="0"/>
          </a:p>
          <a:p>
            <a:r>
              <a:rPr lang="tr-TR" dirty="0" smtClean="0"/>
              <a:t>İkna etmeye çalışma</a:t>
            </a:r>
          </a:p>
          <a:p>
            <a:r>
              <a:rPr lang="tr-TR" dirty="0" smtClean="0"/>
              <a:t>Tehdit etme</a:t>
            </a:r>
          </a:p>
          <a:p>
            <a:r>
              <a:rPr lang="tr-TR" dirty="0" smtClean="0"/>
              <a:t>Azarlama hatta şiddet uygulama gibi yöntemleri deneyerek ödevlerin yapılmasını sağlarlar.</a:t>
            </a:r>
          </a:p>
          <a:p>
            <a:endParaRPr lang="tr-TR" dirty="0"/>
          </a:p>
          <a:p>
            <a:pPr marL="0" indent="0">
              <a:buNone/>
            </a:pPr>
            <a:r>
              <a:rPr lang="tr-TR" dirty="0" smtClean="0"/>
              <a:t>Böylece ödevi yaptırma, hatırlatma sorumluluğunu anne-baba üstlenmiş olur. O günün ödevi yapılmış olsa bile ertesi gün anne-babanın hatırlatması gerekecektir.</a:t>
            </a:r>
          </a:p>
          <a:p>
            <a:endParaRPr lang="tr-TR" dirty="0"/>
          </a:p>
        </p:txBody>
      </p:sp>
    </p:spTree>
    <p:extLst>
      <p:ext uri="{BB962C8B-B14F-4D97-AF65-F5344CB8AC3E}">
        <p14:creationId xmlns:p14="http://schemas.microsoft.com/office/powerpoint/2010/main" val="1309192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Öğrencilerin Ders Çalışma Alışkanlığı Kazanmalarında Anne Babalara Düşen Görevler</a:t>
            </a:r>
          </a:p>
        </p:txBody>
      </p:sp>
      <p:sp>
        <p:nvSpPr>
          <p:cNvPr id="3" name="İçerik Yer Tutucusu 2"/>
          <p:cNvSpPr>
            <a:spLocks noGrp="1"/>
          </p:cNvSpPr>
          <p:nvPr>
            <p:ph idx="1"/>
          </p:nvPr>
        </p:nvSpPr>
        <p:spPr>
          <a:xfrm>
            <a:off x="677334" y="1792225"/>
            <a:ext cx="6564714" cy="4249138"/>
          </a:xfrm>
        </p:spPr>
        <p:txBody>
          <a:bodyPr>
            <a:normAutofit lnSpcReduction="10000"/>
          </a:bodyPr>
          <a:lstStyle/>
          <a:p>
            <a:r>
              <a:rPr lang="tr-TR" sz="2400" dirty="0" smtClean="0"/>
              <a:t>Çocuğunuz derslerle ilgili bir şey sorduğunda onu iyi dinleyin ve alaycı, aşağılayıcı, hor görücü olmadan yumuşak bir ses tonu ile cevap verin</a:t>
            </a:r>
            <a:r>
              <a:rPr lang="tr-TR" sz="2400" dirty="0" smtClean="0"/>
              <a:t>.</a:t>
            </a:r>
          </a:p>
          <a:p>
            <a:r>
              <a:rPr lang="tr-TR" sz="2400" dirty="0"/>
              <a:t>Çocuğunuz başarmayı istediği halde sizinle güç savaşına girdiği için çalışmayabilir. Ona zorla bir şeyi yaptıramazsınız. Ama bunun sonucuna katlanmasına izin verebilirsiniz. “ Tabii ki senin başarılı olmanı istiyorum, ama sen eğer kötü notla mutlu olacaksan, bu konuda yapabileceğim bir şey yok” diyerek bu güç savaşından kendinizi sıyırabilirsiniz.</a:t>
            </a:r>
            <a:endParaRPr lang="tr-TR" sz="2400" dirty="0" smtClean="0"/>
          </a:p>
          <a:p>
            <a:endParaRPr lang="tr-TR" sz="24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7976" y="2255085"/>
            <a:ext cx="4191000" cy="2731443"/>
          </a:xfrm>
          <a:prstGeom prst="rect">
            <a:avLst/>
          </a:prstGeom>
        </p:spPr>
      </p:pic>
    </p:spTree>
    <p:extLst>
      <p:ext uri="{BB962C8B-B14F-4D97-AF65-F5344CB8AC3E}">
        <p14:creationId xmlns:p14="http://schemas.microsoft.com/office/powerpoint/2010/main" val="31450710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smtClean="0"/>
              <a:t>Ben </a:t>
            </a:r>
            <a:r>
              <a:rPr lang="tr-TR" b="1" dirty="0"/>
              <a:t>çalış diyorum, babası çalışmasan da olur diyor</a:t>
            </a:r>
            <a:r>
              <a:rPr lang="tr-TR" b="1" dirty="0" smtClean="0"/>
              <a:t>!</a:t>
            </a:r>
            <a:endParaRPr lang="tr-TR" dirty="0"/>
          </a:p>
        </p:txBody>
      </p:sp>
      <p:sp>
        <p:nvSpPr>
          <p:cNvPr id="3" name="İçerik Yer Tutucusu 2"/>
          <p:cNvSpPr>
            <a:spLocks noGrp="1"/>
          </p:cNvSpPr>
          <p:nvPr>
            <p:ph idx="1"/>
          </p:nvPr>
        </p:nvSpPr>
        <p:spPr/>
        <p:txBody>
          <a:bodyPr>
            <a:normAutofit/>
          </a:bodyPr>
          <a:lstStyle/>
          <a:p>
            <a:pPr marL="0" indent="0">
              <a:buNone/>
            </a:pPr>
            <a:r>
              <a:rPr lang="tr-TR" sz="2000" b="1" dirty="0">
                <a:cs typeface="Calibri" panose="020F0502020204030204" pitchFamily="34" charset="0"/>
              </a:rPr>
              <a:t>Bir çocuğun hayatında başarı sağlayabilmesi için evdeki ve okuldaki disiplinin birbiri ile </a:t>
            </a:r>
            <a:r>
              <a:rPr lang="tr-TR" sz="2000" b="1" i="1" dirty="0">
                <a:solidFill>
                  <a:srgbClr val="FF0000"/>
                </a:solidFill>
                <a:cs typeface="Calibri" panose="020F0502020204030204" pitchFamily="34" charset="0"/>
              </a:rPr>
              <a:t>tutarlı olması </a:t>
            </a:r>
            <a:r>
              <a:rPr lang="tr-TR" sz="2000" b="1" dirty="0">
                <a:cs typeface="Calibri" panose="020F0502020204030204" pitchFamily="34" charset="0"/>
              </a:rPr>
              <a:t>çok önemlidir. Annesi çalış, babası çalışma diyen veya öğretmeni çalış ailesi çalışma diyen bir çocuk tümden bocalama yoluna girip kendi özgürlüğünü ilan edebilir. Bu sorun çocuğun</a:t>
            </a:r>
            <a:r>
              <a:rPr lang="tr-TR" sz="2000" b="1" i="1" dirty="0">
                <a:cs typeface="Calibri" panose="020F0502020204030204" pitchFamily="34" charset="0"/>
              </a:rPr>
              <a:t> </a:t>
            </a:r>
            <a:r>
              <a:rPr lang="tr-TR" sz="2000" b="1" i="1" dirty="0">
                <a:solidFill>
                  <a:srgbClr val="FF0000"/>
                </a:solidFill>
                <a:cs typeface="Calibri" panose="020F0502020204030204" pitchFamily="34" charset="0"/>
              </a:rPr>
              <a:t>kendi bildiğini okumasına, asileşmesine ve tutarsız davranmasına </a:t>
            </a:r>
            <a:r>
              <a:rPr lang="tr-TR" sz="2000" b="1" dirty="0">
                <a:cs typeface="Calibri" panose="020F0502020204030204" pitchFamily="34" charset="0"/>
              </a:rPr>
              <a:t>sebep olabilir. Bu sebeple başarılı bir çocuğa sahip olmak için hem anne babanın hem de ebeveynlerle öğretmenlerin uyguladıkları disiplinler birbirleri ile tutarlı olmalıdır.</a:t>
            </a:r>
            <a:endParaRPr lang="tr-TR" sz="2000" b="1" dirty="0">
              <a:cs typeface="Calibri" panose="020F0502020204030204" pitchFamily="34" charset="0"/>
            </a:endParaRPr>
          </a:p>
        </p:txBody>
      </p:sp>
    </p:spTree>
    <p:extLst>
      <p:ext uri="{BB962C8B-B14F-4D97-AF65-F5344CB8AC3E}">
        <p14:creationId xmlns:p14="http://schemas.microsoft.com/office/powerpoint/2010/main" val="2110686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«Eşimle </a:t>
            </a:r>
            <a:r>
              <a:rPr lang="tr-TR" b="1" dirty="0"/>
              <a:t>sürekli sorun yaşarken aynı zamanda çocuğumun başarılı olmasını nasıl sağlayabilirim </a:t>
            </a:r>
            <a:r>
              <a:rPr lang="tr-TR" b="1" dirty="0" smtClean="0"/>
              <a:t>? »</a:t>
            </a:r>
            <a:endParaRPr lang="tr-TR" dirty="0"/>
          </a:p>
        </p:txBody>
      </p:sp>
      <p:sp>
        <p:nvSpPr>
          <p:cNvPr id="3" name="İçerik Yer Tutucusu 2"/>
          <p:cNvSpPr>
            <a:spLocks noGrp="1"/>
          </p:cNvSpPr>
          <p:nvPr>
            <p:ph idx="1"/>
          </p:nvPr>
        </p:nvSpPr>
        <p:spPr>
          <a:xfrm>
            <a:off x="677334" y="2160589"/>
            <a:ext cx="8596668" cy="4374323"/>
          </a:xfrm>
        </p:spPr>
        <p:txBody>
          <a:bodyPr>
            <a:normAutofit/>
          </a:bodyPr>
          <a:lstStyle/>
          <a:p>
            <a:pPr marL="0" indent="0">
              <a:lnSpc>
                <a:spcPct val="150000"/>
              </a:lnSpc>
              <a:buNone/>
            </a:pPr>
            <a:r>
              <a:rPr lang="tr-TR" sz="2000" b="1" dirty="0"/>
              <a:t>Çocuklar sanıldığının aksine evde ve aile içinde olup biten tüm tatsızlıkları anlamakta ve bunları bir takıntı haline getirmektedirler. Anne babası sürekli tartışan, geçim sorunu yaşayan çocuk </a:t>
            </a:r>
            <a:r>
              <a:rPr lang="tr-TR" sz="2000" b="1" i="1" dirty="0">
                <a:solidFill>
                  <a:srgbClr val="FF0000"/>
                </a:solidFill>
              </a:rPr>
              <a:t>odaklanma problemleri </a:t>
            </a:r>
            <a:r>
              <a:rPr lang="tr-TR" sz="2000" b="1" dirty="0"/>
              <a:t>yaşayabilir. Çocuk sürekli huzursuz durumlara maruz kaldığından dikkatini derslere vermek bir hayli zor olacaktır. Bu tip durumlarda aile yaşanan tatsızlıkları mümkün olduğunca çocuktan uzak tutmalıdır. Eğer çocuk buna maruz bırakılmışsa, aile bunun mantıklı bir açıklamasını mutlaka çocuğa yapmalıdır. Aksi takdirde bu olumsuzluk çocuğun sadece başarısına değil hayatındaki tüm alanlara yansır.</a:t>
            </a:r>
            <a:endParaRPr lang="tr-TR" sz="2000" b="1" dirty="0"/>
          </a:p>
        </p:txBody>
      </p:sp>
    </p:spTree>
    <p:extLst>
      <p:ext uri="{BB962C8B-B14F-4D97-AF65-F5344CB8AC3E}">
        <p14:creationId xmlns:p14="http://schemas.microsoft.com/office/powerpoint/2010/main" val="4014947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Stresin eve yansıtılması durumunda çocuklarda…</a:t>
            </a:r>
            <a:endParaRPr lang="tr-TR" dirty="0"/>
          </a:p>
        </p:txBody>
      </p:sp>
      <p:sp>
        <p:nvSpPr>
          <p:cNvPr id="3" name="İçerik Yer Tutucusu 2"/>
          <p:cNvSpPr>
            <a:spLocks noGrp="1"/>
          </p:cNvSpPr>
          <p:nvPr>
            <p:ph idx="1"/>
          </p:nvPr>
        </p:nvSpPr>
        <p:spPr/>
        <p:txBody>
          <a:bodyPr>
            <a:normAutofit/>
          </a:bodyPr>
          <a:lstStyle/>
          <a:p>
            <a:r>
              <a:rPr lang="tr-TR" sz="2000" dirty="0" smtClean="0"/>
              <a:t>Okul başarısında düşüş</a:t>
            </a:r>
          </a:p>
          <a:p>
            <a:r>
              <a:rPr lang="tr-TR" sz="2000" dirty="0" smtClean="0"/>
              <a:t>Arkadaş ilişkilerinde sorun</a:t>
            </a:r>
          </a:p>
          <a:p>
            <a:r>
              <a:rPr lang="tr-TR" sz="2000" dirty="0" smtClean="0"/>
              <a:t>Sosyal </a:t>
            </a:r>
            <a:r>
              <a:rPr lang="tr-TR" sz="2000" dirty="0" err="1" smtClean="0"/>
              <a:t>aktivitilere</a:t>
            </a:r>
            <a:r>
              <a:rPr lang="tr-TR" sz="2000" dirty="0" smtClean="0"/>
              <a:t> karşı ilgisizlik</a:t>
            </a:r>
          </a:p>
          <a:p>
            <a:r>
              <a:rPr lang="tr-TR" sz="2000" dirty="0" smtClean="0"/>
              <a:t>Cesaret azalması</a:t>
            </a:r>
          </a:p>
          <a:p>
            <a:r>
              <a:rPr lang="tr-TR" sz="2000" dirty="0" smtClean="0"/>
              <a:t>Çabuk sinirlenme</a:t>
            </a:r>
          </a:p>
          <a:p>
            <a:r>
              <a:rPr lang="tr-TR" sz="2000" dirty="0" smtClean="0"/>
              <a:t>İçe kapanma</a:t>
            </a:r>
          </a:p>
          <a:p>
            <a:r>
              <a:rPr lang="tr-TR" sz="2000" dirty="0" smtClean="0"/>
              <a:t>Sessizlik ve sakinlik gibi psikolojik sorunlar ortaya çıkmaktadır.</a:t>
            </a:r>
            <a:endParaRPr lang="tr-TR" sz="2000"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5207315" y="1930400"/>
            <a:ext cx="4298334" cy="2417813"/>
          </a:xfrm>
          <a:prstGeom prst="rect">
            <a:avLst/>
          </a:prstGeom>
        </p:spPr>
      </p:pic>
    </p:spTree>
    <p:extLst>
      <p:ext uri="{BB962C8B-B14F-4D97-AF65-F5344CB8AC3E}">
        <p14:creationId xmlns:p14="http://schemas.microsoft.com/office/powerpoint/2010/main" val="522741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Alışkanlığın kazandırılması…</a:t>
            </a:r>
            <a:endParaRPr lang="tr-TR" dirty="0"/>
          </a:p>
        </p:txBody>
      </p:sp>
      <p:sp>
        <p:nvSpPr>
          <p:cNvPr id="3" name="İçerik Yer Tutucusu 2"/>
          <p:cNvSpPr>
            <a:spLocks noGrp="1"/>
          </p:cNvSpPr>
          <p:nvPr>
            <p:ph idx="1"/>
          </p:nvPr>
        </p:nvSpPr>
        <p:spPr>
          <a:xfrm>
            <a:off x="677334" y="1719073"/>
            <a:ext cx="8596668" cy="4322290"/>
          </a:xfrm>
        </p:spPr>
        <p:txBody>
          <a:bodyPr>
            <a:normAutofit/>
          </a:bodyPr>
          <a:lstStyle/>
          <a:p>
            <a:r>
              <a:rPr lang="tr-TR" sz="2400" dirty="0" smtClean="0"/>
              <a:t>Temel </a:t>
            </a:r>
            <a:r>
              <a:rPr lang="tr-TR" sz="2400" dirty="0"/>
              <a:t>alışkanlıkların ve yeni davranışların kazandırılması için yaklaşık olarak 21 gün tekrar edilmesi gerekiyor. Bu nedenle, çocukların ders çalışma alışkanlığını kazandırmak amacıyla yapılacak bu uygulama 2-3 hafta kadar hiç değiştirilmeden aynen devam ettirilmeli. Böylece, çocuğun beyninde ders çalışma ile ilgili nörolojik aktiviteyi iyice belirginleştirmek ve kalıcılığı sağlamak mümkün olur</a:t>
            </a:r>
            <a:r>
              <a:rPr lang="tr-TR" sz="2400" dirty="0" smtClean="0"/>
              <a:t>.</a:t>
            </a:r>
          </a:p>
          <a:p>
            <a:r>
              <a:rPr lang="tr-TR" sz="2400" dirty="0" smtClean="0"/>
              <a:t> Bu </a:t>
            </a:r>
            <a:r>
              <a:rPr lang="tr-TR" sz="2400" dirty="0"/>
              <a:t>süre sonunda, çocukla tekrar görüşerek, çalışma süresinin üzerine 5-10 dakika eklenmesini sağlayabilirsiniz. Süreç bu şekilde adım adım ve azar azar ileriye doğru götürülerek ideal süreye kadar devam ettirilmeli</a:t>
            </a:r>
            <a:r>
              <a:rPr lang="tr-TR" sz="2400" dirty="0" smtClean="0"/>
              <a:t>.</a:t>
            </a:r>
          </a:p>
          <a:p>
            <a:endParaRPr lang="tr-TR" dirty="0"/>
          </a:p>
        </p:txBody>
      </p:sp>
    </p:spTree>
    <p:extLst>
      <p:ext uri="{BB962C8B-B14F-4D97-AF65-F5344CB8AC3E}">
        <p14:creationId xmlns:p14="http://schemas.microsoft.com/office/powerpoint/2010/main" val="32391722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«Çocuğumun </a:t>
            </a:r>
            <a:r>
              <a:rPr lang="tr-TR" b="1" dirty="0"/>
              <a:t>başarılı olması için nasıl bir plan yapmalıyım, onu nasıl yönlendirmeliyim</a:t>
            </a:r>
            <a:r>
              <a:rPr lang="tr-TR" b="1" dirty="0" smtClean="0"/>
              <a:t>?»</a:t>
            </a:r>
            <a:endParaRPr lang="tr-TR" dirty="0"/>
          </a:p>
        </p:txBody>
      </p:sp>
      <p:sp>
        <p:nvSpPr>
          <p:cNvPr id="3" name="İçerik Yer Tutucusu 2"/>
          <p:cNvSpPr>
            <a:spLocks noGrp="1"/>
          </p:cNvSpPr>
          <p:nvPr>
            <p:ph idx="1"/>
          </p:nvPr>
        </p:nvSpPr>
        <p:spPr/>
        <p:txBody>
          <a:bodyPr>
            <a:normAutofit/>
          </a:bodyPr>
          <a:lstStyle/>
          <a:p>
            <a:pPr marL="0" indent="0">
              <a:lnSpc>
                <a:spcPct val="150000"/>
              </a:lnSpc>
              <a:buNone/>
            </a:pPr>
            <a:r>
              <a:rPr lang="tr-TR" sz="2000" b="1" dirty="0"/>
              <a:t>Çocuğun okuldaki başarısı büyük ölçüde evde yapılan planlara bağlıdır. Öncelikle aile çocuğa onun neden ders çalışmasının bu kadar gerekli olduğunu açıklamalıdır ve çocuk bunu mantıksal olarak kabullenmelidir. Bazı çocuklar başarıyı sadece aile tarafından kabul edilme, ayıplanmama olarak </a:t>
            </a:r>
            <a:r>
              <a:rPr lang="tr-TR" sz="2000" b="1" dirty="0" smtClean="0"/>
              <a:t>algılarlar. Bu </a:t>
            </a:r>
            <a:r>
              <a:rPr lang="tr-TR" sz="2000" b="1" dirty="0"/>
              <a:t>gibi yanlış inançlar aile tarafından düzeltilmelidir.</a:t>
            </a:r>
            <a:endParaRPr lang="tr-TR" sz="2000" b="1" dirty="0"/>
          </a:p>
        </p:txBody>
      </p:sp>
    </p:spTree>
    <p:extLst>
      <p:ext uri="{BB962C8B-B14F-4D97-AF65-F5344CB8AC3E}">
        <p14:creationId xmlns:p14="http://schemas.microsoft.com/office/powerpoint/2010/main" val="36986878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2030" y="377952"/>
            <a:ext cx="9216497" cy="1320800"/>
          </a:xfrm>
        </p:spPr>
        <p:txBody>
          <a:bodyPr>
            <a:normAutofit/>
          </a:bodyPr>
          <a:lstStyle/>
          <a:p>
            <a:r>
              <a:rPr lang="tr-TR" dirty="0" smtClean="0"/>
              <a:t>Çocuklarımızla Aramıza Duvarlar Örmeyelim Köprü Kuralım</a:t>
            </a:r>
            <a:endParaRPr lang="tr-TR" dirty="0"/>
          </a:p>
        </p:txBody>
      </p:sp>
      <p:sp>
        <p:nvSpPr>
          <p:cNvPr id="3" name="İçerik Yer Tutucusu 2"/>
          <p:cNvSpPr>
            <a:spLocks noGrp="1"/>
          </p:cNvSpPr>
          <p:nvPr>
            <p:ph idx="1"/>
          </p:nvPr>
        </p:nvSpPr>
        <p:spPr>
          <a:xfrm>
            <a:off x="4133088" y="1819213"/>
            <a:ext cx="5677362" cy="5038787"/>
          </a:xfrm>
        </p:spPr>
        <p:txBody>
          <a:bodyPr>
            <a:normAutofit/>
          </a:bodyPr>
          <a:lstStyle/>
          <a:p>
            <a:r>
              <a:rPr lang="tr-TR" sz="2000" dirty="0" smtClean="0"/>
              <a:t>Olumlu ilgi, çocuğunuzu mutlu eder, kendine olan güvenini artırır. Övme, teşekkür, iftihar ve hayranlık gibi olumlu ilgi gösterme şekilleri kişinin moraline gerçek bir katkıda bulunur.</a:t>
            </a:r>
          </a:p>
          <a:p>
            <a:r>
              <a:rPr lang="tr-TR" sz="2000" dirty="0" smtClean="0"/>
              <a:t>Olumsuz ilgi ise üzer ve yenik düşürür. Eleştiri ve gülünç bulma, hayal kırıklığı ve güvensizlik kişiyi üzer ve yıpratır.</a:t>
            </a:r>
          </a:p>
          <a:p>
            <a:endParaRPr lang="tr-TR" sz="2000" b="1" dirty="0"/>
          </a:p>
          <a:p>
            <a:r>
              <a:rPr lang="tr-TR" sz="2000" b="1" dirty="0" smtClean="0"/>
              <a:t>OLUMLU: Öpme, kucaklama, okşama, sırtına sıvazlama, övme, teşekkür, göz kırpma, takdir eden bir bakış</a:t>
            </a:r>
          </a:p>
          <a:p>
            <a:r>
              <a:rPr lang="tr-TR" sz="2000" b="1" dirty="0" smtClean="0"/>
              <a:t>OLUMSUZ: Dayak, eleştiri, küçümseme, tepeden bakma</a:t>
            </a:r>
            <a:endParaRPr lang="tr-TR" sz="2000" b="1"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9023" y="2658237"/>
            <a:ext cx="3254609" cy="2225578"/>
          </a:xfrm>
          <a:prstGeom prst="rect">
            <a:avLst/>
          </a:prstGeom>
        </p:spPr>
      </p:pic>
    </p:spTree>
    <p:extLst>
      <p:ext uri="{BB962C8B-B14F-4D97-AF65-F5344CB8AC3E}">
        <p14:creationId xmlns:p14="http://schemas.microsoft.com/office/powerpoint/2010/main" val="4235522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92608"/>
            <a:ext cx="8596668" cy="1320800"/>
          </a:xfrm>
        </p:spPr>
        <p:txBody>
          <a:bodyPr>
            <a:normAutofit/>
          </a:bodyPr>
          <a:lstStyle/>
          <a:p>
            <a:r>
              <a:rPr lang="tr-TR" sz="4000" dirty="0" smtClean="0"/>
              <a:t>Özgüvenlerini Artırmak İçin…</a:t>
            </a:r>
            <a:endParaRPr lang="tr-TR" sz="4000" dirty="0"/>
          </a:p>
        </p:txBody>
      </p:sp>
      <p:sp>
        <p:nvSpPr>
          <p:cNvPr id="3" name="İçerik Yer Tutucusu 2"/>
          <p:cNvSpPr>
            <a:spLocks noGrp="1"/>
          </p:cNvSpPr>
          <p:nvPr>
            <p:ph idx="1"/>
          </p:nvPr>
        </p:nvSpPr>
        <p:spPr>
          <a:xfrm>
            <a:off x="677334" y="1231392"/>
            <a:ext cx="7040202" cy="5352287"/>
          </a:xfrm>
        </p:spPr>
        <p:txBody>
          <a:bodyPr>
            <a:normAutofit/>
          </a:bodyPr>
          <a:lstStyle/>
          <a:p>
            <a:pPr>
              <a:buFont typeface="Wingdings" panose="05000000000000000000" pitchFamily="2" charset="2"/>
              <a:buChar char="Ø"/>
            </a:pPr>
            <a:r>
              <a:rPr lang="tr-TR" b="1" dirty="0" smtClean="0"/>
              <a:t>Çocuğunuza sık sık söz hakkı verin.</a:t>
            </a:r>
          </a:p>
          <a:p>
            <a:pPr>
              <a:buFont typeface="Wingdings" panose="05000000000000000000" pitchFamily="2" charset="2"/>
              <a:buChar char="Ø"/>
            </a:pPr>
            <a:r>
              <a:rPr lang="tr-TR" b="1" dirty="0" smtClean="0"/>
              <a:t>Kendini ve duygularını ‘’Ne düşünüyorsun, nasıl hissediyorsun?’’ gibi sözlerle anlamaya çalışın.</a:t>
            </a:r>
          </a:p>
          <a:p>
            <a:pPr>
              <a:buFont typeface="Wingdings" panose="05000000000000000000" pitchFamily="2" charset="2"/>
              <a:buChar char="Ø"/>
            </a:pPr>
            <a:r>
              <a:rPr lang="tr-TR" b="1" dirty="0" smtClean="0"/>
              <a:t>Onun fikirlerine değer verdiğinizi hissettirin.</a:t>
            </a:r>
          </a:p>
          <a:p>
            <a:pPr>
              <a:buFont typeface="Wingdings" panose="05000000000000000000" pitchFamily="2" charset="2"/>
              <a:buChar char="Ø"/>
            </a:pPr>
            <a:r>
              <a:rPr lang="tr-TR" b="1" dirty="0" smtClean="0"/>
              <a:t>Yanlış ve uygunsuz cezalandırmadan kaçının.</a:t>
            </a:r>
          </a:p>
          <a:p>
            <a:pPr>
              <a:buFont typeface="Wingdings" panose="05000000000000000000" pitchFamily="2" charset="2"/>
              <a:buChar char="Ø"/>
            </a:pPr>
            <a:r>
              <a:rPr lang="tr-TR" b="1" dirty="0" smtClean="0"/>
              <a:t>Çocuğunuz konuşurken onun yüzüne bakın ve ciddiye alındığını hissettirin.</a:t>
            </a:r>
          </a:p>
          <a:p>
            <a:pPr>
              <a:buFont typeface="Wingdings" panose="05000000000000000000" pitchFamily="2" charset="2"/>
              <a:buChar char="Ø"/>
            </a:pPr>
            <a:r>
              <a:rPr lang="tr-TR" b="1" dirty="0" smtClean="0"/>
              <a:t>Onun için  zaman ayırın.</a:t>
            </a:r>
          </a:p>
          <a:p>
            <a:pPr>
              <a:buFont typeface="Wingdings" panose="05000000000000000000" pitchFamily="2" charset="2"/>
              <a:buChar char="Ø"/>
            </a:pPr>
            <a:r>
              <a:rPr lang="tr-TR" b="1" dirty="0" smtClean="0"/>
              <a:t>Yaşına uygun görevler verin ve daha sonra başarısını takdir edin.</a:t>
            </a:r>
          </a:p>
          <a:p>
            <a:pPr>
              <a:buFont typeface="Wingdings" panose="05000000000000000000" pitchFamily="2" charset="2"/>
              <a:buChar char="Ø"/>
            </a:pPr>
            <a:r>
              <a:rPr lang="tr-TR" b="1" dirty="0" smtClean="0"/>
              <a:t>Onun ile değişik konularda sohbet etme ortamı oluşturun.</a:t>
            </a:r>
          </a:p>
          <a:p>
            <a:pPr>
              <a:buFont typeface="Wingdings" panose="05000000000000000000" pitchFamily="2" charset="2"/>
              <a:buChar char="Ø"/>
            </a:pPr>
            <a:r>
              <a:rPr lang="tr-TR" b="1" dirty="0" smtClean="0"/>
              <a:t>Aşırı eleştirici ve yargılayıcı olmaktan kaçının.</a:t>
            </a:r>
          </a:p>
          <a:p>
            <a:pPr>
              <a:buFont typeface="Wingdings" panose="05000000000000000000" pitchFamily="2" charset="2"/>
              <a:buChar char="Ø"/>
            </a:pPr>
            <a:r>
              <a:rPr lang="tr-TR" b="1" dirty="0" smtClean="0"/>
              <a:t>Hatalı davranışlarını konuşarak uyarın ve ona doğru olanı anlatın.</a:t>
            </a:r>
          </a:p>
          <a:p>
            <a:pPr>
              <a:buFont typeface="Wingdings" panose="05000000000000000000" pitchFamily="2" charset="2"/>
              <a:buChar char="Ø"/>
            </a:pPr>
            <a:r>
              <a:rPr lang="tr-TR" b="1" dirty="0" smtClean="0"/>
              <a:t>Başkalarının yanında onu küçük düşürmeyin.</a:t>
            </a:r>
          </a:p>
          <a:p>
            <a:pPr>
              <a:buFont typeface="Wingdings" panose="05000000000000000000" pitchFamily="2" charset="2"/>
              <a:buChar char="Ø"/>
            </a:pPr>
            <a:r>
              <a:rPr lang="tr-TR" b="1" dirty="0" smtClean="0"/>
              <a:t>Başkaları ile kıyaslamayın.</a:t>
            </a:r>
          </a:p>
          <a:p>
            <a:pPr marL="0" indent="0">
              <a:buNone/>
            </a:pP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2555" y="2304288"/>
            <a:ext cx="4225179" cy="2480310"/>
          </a:xfrm>
          <a:prstGeom prst="rect">
            <a:avLst/>
          </a:prstGeom>
        </p:spPr>
      </p:pic>
    </p:spTree>
    <p:extLst>
      <p:ext uri="{BB962C8B-B14F-4D97-AF65-F5344CB8AC3E}">
        <p14:creationId xmlns:p14="http://schemas.microsoft.com/office/powerpoint/2010/main" val="40020897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90144"/>
            <a:ext cx="8596668" cy="1320800"/>
          </a:xfrm>
        </p:spPr>
        <p:txBody>
          <a:bodyPr>
            <a:normAutofit/>
          </a:bodyPr>
          <a:lstStyle/>
          <a:p>
            <a:r>
              <a:rPr lang="tr-TR" dirty="0" smtClean="0"/>
              <a:t>Çocuğum Ders Çalışırken Bizim Tutumumuz Ne Olmalıdır?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99322" y="2058407"/>
            <a:ext cx="4949359" cy="2741184"/>
          </a:xfrm>
          <a:prstGeom prst="rect">
            <a:avLst/>
          </a:prstGeom>
        </p:spPr>
      </p:pic>
      <p:sp>
        <p:nvSpPr>
          <p:cNvPr id="5" name="Dikdörtgen 4"/>
          <p:cNvSpPr/>
          <p:nvPr/>
        </p:nvSpPr>
        <p:spPr>
          <a:xfrm>
            <a:off x="902208" y="1859339"/>
            <a:ext cx="5681472" cy="3416320"/>
          </a:xfrm>
          <a:prstGeom prst="rect">
            <a:avLst/>
          </a:prstGeom>
        </p:spPr>
        <p:txBody>
          <a:bodyPr wrap="square">
            <a:spAutoFit/>
          </a:bodyPr>
          <a:lstStyle/>
          <a:p>
            <a:r>
              <a:rPr lang="tr-TR" dirty="0"/>
              <a:t>Çocuk daha bebekken bile anne ve babasını rol model olarak görmeye başlar. Bu sebeple onun için anne ve babasının yaptığı her şey doğrudur. Aynı şey çocuğun çalışma disiplini için de geçerlidir. Anne ve babasının çocuğun başarısına verdiği değer çocuk için çok önemlidir. Bu sebeple çocuk harıl </a:t>
            </a:r>
            <a:r>
              <a:rPr lang="tr-TR" dirty="0" err="1"/>
              <a:t>harıl</a:t>
            </a:r>
            <a:r>
              <a:rPr lang="tr-TR" dirty="0"/>
              <a:t> ders çalışırken yüksek sesle konuşmak, müzik dinlemek veya televizyon izlemek çocuğun motivasyonunu bozacaktır. Bunun dışında anne ve baba çocuk ders çalışırken kitap veya gazete okursa çocuk bundan olumlu etkilenecektir. Kısacası, anne ve baba çocuk ders çalışırken onun bu davranışına saygı ve değer verdiğini göstermelidir.</a:t>
            </a:r>
          </a:p>
        </p:txBody>
      </p:sp>
    </p:spTree>
    <p:extLst>
      <p:ext uri="{BB962C8B-B14F-4D97-AF65-F5344CB8AC3E}">
        <p14:creationId xmlns:p14="http://schemas.microsoft.com/office/powerpoint/2010/main" val="30056163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7772" y="1823746"/>
            <a:ext cx="7605955" cy="4278350"/>
          </a:xfrm>
          <a:prstGeom prst="rect">
            <a:avLst/>
          </a:prstGeom>
        </p:spPr>
      </p:pic>
      <p:sp>
        <p:nvSpPr>
          <p:cNvPr id="5" name="Dikdörtgen 4"/>
          <p:cNvSpPr/>
          <p:nvPr/>
        </p:nvSpPr>
        <p:spPr>
          <a:xfrm>
            <a:off x="560832" y="732782"/>
            <a:ext cx="10035119" cy="646331"/>
          </a:xfrm>
          <a:prstGeom prst="rect">
            <a:avLst/>
          </a:prstGeom>
        </p:spPr>
        <p:txBody>
          <a:bodyPr wrap="none">
            <a:spAutoFit/>
          </a:bodyPr>
          <a:lstStyle/>
          <a:p>
            <a:r>
              <a:rPr lang="tr-TR" sz="3600" dirty="0">
                <a:solidFill>
                  <a:srgbClr val="FF0000"/>
                </a:solidFill>
              </a:rPr>
              <a:t>Başarılı her öğrencinin </a:t>
            </a:r>
            <a:r>
              <a:rPr lang="tr-TR" sz="3200" dirty="0">
                <a:solidFill>
                  <a:srgbClr val="FF0000"/>
                </a:solidFill>
              </a:rPr>
              <a:t>arkasında</a:t>
            </a:r>
            <a:r>
              <a:rPr lang="tr-TR" sz="3600" dirty="0">
                <a:solidFill>
                  <a:srgbClr val="FF0000"/>
                </a:solidFill>
              </a:rPr>
              <a:t> ilgili bir aile vardır </a:t>
            </a:r>
          </a:p>
        </p:txBody>
      </p:sp>
    </p:spTree>
    <p:extLst>
      <p:ext uri="{BB962C8B-B14F-4D97-AF65-F5344CB8AC3E}">
        <p14:creationId xmlns:p14="http://schemas.microsoft.com/office/powerpoint/2010/main" val="2263025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Yapması gereken sorumlulukları yerine getirdiğinde değer verin.</a:t>
            </a:r>
            <a:br>
              <a:rPr lang="tr-TR" dirty="0"/>
            </a:br>
            <a:endParaRPr lang="tr-TR" dirty="0"/>
          </a:p>
        </p:txBody>
      </p:sp>
      <p:sp>
        <p:nvSpPr>
          <p:cNvPr id="3" name="İçerik Yer Tutucusu 2"/>
          <p:cNvSpPr>
            <a:spLocks noGrp="1"/>
          </p:cNvSpPr>
          <p:nvPr>
            <p:ph idx="1"/>
          </p:nvPr>
        </p:nvSpPr>
        <p:spPr>
          <a:xfrm>
            <a:off x="677334" y="1930401"/>
            <a:ext cx="8596668" cy="4110962"/>
          </a:xfrm>
        </p:spPr>
        <p:txBody>
          <a:bodyPr>
            <a:normAutofit/>
          </a:bodyPr>
          <a:lstStyle/>
          <a:p>
            <a:pPr marL="0" indent="0">
              <a:buNone/>
            </a:pPr>
            <a:r>
              <a:rPr lang="tr-TR" dirty="0" smtClean="0"/>
              <a:t>En beğendiği, en çok gurur duyduğu ödevi bir yere asarak sergileyin.</a:t>
            </a:r>
          </a:p>
          <a:p>
            <a:r>
              <a:rPr lang="tr-TR" dirty="0" smtClean="0"/>
              <a:t>Çocuğunuzun düzenli uyumasını ve yeterli dinlenmesini sağlamak için gerekli ortamı hazırlayın.</a:t>
            </a:r>
          </a:p>
          <a:p>
            <a:r>
              <a:rPr lang="tr-TR" dirty="0" smtClean="0"/>
              <a:t>Çocukların hayata hazırlanmasında ve yetişmesinde birinci basamak olarak değerlendirilen aile ortamında ortaya çıkan stres etkenleri, çocukların psikolojisini doğrudan etkilemektedir. Anne ve babaların iş ortamlarındaki streslerini evlerine yansıtmaları, çocuklarda ciddi psikolojik sorunlara yol açmaktadır. Ailelerin yaşadıkları ayrılma, boşanma, ekonomik sıkıntılar, doğal afetler, bir yakının ölümü, ikinci evlilik, ikinci kardeş gibi stres </a:t>
            </a:r>
            <a:r>
              <a:rPr lang="tr-TR" dirty="0"/>
              <a:t>d</a:t>
            </a:r>
            <a:r>
              <a:rPr lang="tr-TR" dirty="0" smtClean="0"/>
              <a:t>urumlarından çocukları korumak, anne ve babaların birinci görevleridir.</a:t>
            </a:r>
          </a:p>
          <a:p>
            <a:r>
              <a:rPr lang="tr-TR" dirty="0" smtClean="0"/>
              <a:t>İş ortamında yaşanan stresin eve yansıtılmaması da bu ödevlerin başında gelmektedir.</a:t>
            </a:r>
            <a:endParaRPr lang="tr-TR" dirty="0"/>
          </a:p>
        </p:txBody>
      </p:sp>
    </p:spTree>
    <p:extLst>
      <p:ext uri="{BB962C8B-B14F-4D97-AF65-F5344CB8AC3E}">
        <p14:creationId xmlns:p14="http://schemas.microsoft.com/office/powerpoint/2010/main" val="19103351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Haftalık Programlar</a:t>
            </a:r>
            <a:br>
              <a:rPr lang="tr-TR" dirty="0"/>
            </a:br>
            <a:endParaRPr lang="tr-TR" dirty="0"/>
          </a:p>
        </p:txBody>
      </p:sp>
      <p:sp>
        <p:nvSpPr>
          <p:cNvPr id="3" name="İçerik Yer Tutucusu 2"/>
          <p:cNvSpPr>
            <a:spLocks noGrp="1"/>
          </p:cNvSpPr>
          <p:nvPr>
            <p:ph idx="1"/>
          </p:nvPr>
        </p:nvSpPr>
        <p:spPr>
          <a:xfrm>
            <a:off x="677334" y="1548385"/>
            <a:ext cx="8596668" cy="4492978"/>
          </a:xfrm>
        </p:spPr>
        <p:txBody>
          <a:bodyPr>
            <a:normAutofit/>
          </a:bodyPr>
          <a:lstStyle/>
          <a:p>
            <a:r>
              <a:rPr lang="tr-TR" sz="2000" dirty="0"/>
              <a:t>Çocuğun yapacakları konusunda düzenli olması başarılı olması açısından son derece önemlidir. Aile çocuğun düzen sağlamasında çocuğa elinden geldiğince yardım etmelidir. Çocuğun öncelikle haftalık planları olmalıdır. Çocuk her hafta ve her gün olmak şekilde kendisine ders çalışma, boş vakitler ve hobilerden oluşacak bir program hazırlamalıdır. Uyku saatleri de bu programa dâhil edilmelidir. Bu program hazırlanırken çocuğun istekleri ve hobileri de göz ardı edilmemelidir.</a:t>
            </a:r>
          </a:p>
          <a:p>
            <a:r>
              <a:rPr lang="tr-TR" sz="2000" dirty="0"/>
              <a:t>Çocuğun düzenli çalışabilmesi açısından çocuğa her ders veya ödev için farklı klasörler alınmalıdır. Renkli ve eğlenceli klasörler hem ilgisini çekecek hem de ders çalışırken düzenli olmasını sağlayacaktır.</a:t>
            </a:r>
          </a:p>
          <a:p>
            <a:endParaRPr lang="tr-TR" sz="2000" dirty="0"/>
          </a:p>
        </p:txBody>
      </p:sp>
    </p:spTree>
    <p:extLst>
      <p:ext uri="{BB962C8B-B14F-4D97-AF65-F5344CB8AC3E}">
        <p14:creationId xmlns:p14="http://schemas.microsoft.com/office/powerpoint/2010/main" val="752710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Ders Çalışma Ortamı</a:t>
            </a:r>
            <a:endParaRPr lang="tr-TR" dirty="0"/>
          </a:p>
        </p:txBody>
      </p:sp>
      <p:sp>
        <p:nvSpPr>
          <p:cNvPr id="3" name="İçerik Yer Tutucusu 2"/>
          <p:cNvSpPr>
            <a:spLocks noGrp="1"/>
          </p:cNvSpPr>
          <p:nvPr>
            <p:ph idx="1"/>
          </p:nvPr>
        </p:nvSpPr>
        <p:spPr>
          <a:xfrm>
            <a:off x="677334" y="1426465"/>
            <a:ext cx="8596668" cy="4614898"/>
          </a:xfrm>
        </p:spPr>
        <p:txBody>
          <a:bodyPr>
            <a:normAutofit/>
          </a:bodyPr>
          <a:lstStyle/>
          <a:p>
            <a:r>
              <a:rPr lang="tr-TR" sz="2000" dirty="0" smtClean="0"/>
              <a:t>Öncelikle çocuğunuza ders çalışması için evde ısı, ışık bakımından yeterli, gürültüsüz, çocuğu ders çalışmaya motive edecek uygun bir ortam hazırlayın.</a:t>
            </a:r>
          </a:p>
          <a:p>
            <a:r>
              <a:rPr lang="tr-TR" sz="2000" dirty="0" smtClean="0"/>
              <a:t>Çocuğunuzdan ders çalıştığı sürece onun dikkatini dağıtacak başka işler yapmasını istemeyin.</a:t>
            </a:r>
          </a:p>
          <a:p>
            <a:r>
              <a:rPr lang="tr-TR" sz="2000" dirty="0" smtClean="0"/>
              <a:t>Çocuğunuzun başarısında önemli etkenlerden bir tanesi de düzenli ve uyumlu bir aile hayatıdır. Çocuğunuzun düzenli yemek yemesine ve uykusunu almasına özen gösterin.</a:t>
            </a:r>
          </a:p>
          <a:p>
            <a:r>
              <a:rPr lang="tr-TR" sz="2000" dirty="0" smtClean="0"/>
              <a:t>Çocuğunuza sürekli ders çalışması için baskı yapmayın. Çocuğunuzu resim, müzik, spor gibi diğer faaliyetlere de yönlendirin</a:t>
            </a:r>
            <a:r>
              <a:rPr lang="tr-TR" sz="2000" dirty="0" smtClean="0"/>
              <a:t>.</a:t>
            </a:r>
          </a:p>
          <a:p>
            <a:r>
              <a:rPr lang="tr-TR" sz="2000" dirty="0" smtClean="0"/>
              <a:t>Masa </a:t>
            </a:r>
            <a:r>
              <a:rPr lang="tr-TR" sz="2000" dirty="0"/>
              <a:t>üzerinde sadece ders kitapları bulunmalı </a:t>
            </a:r>
            <a:endParaRPr lang="tr-TR" sz="2000" dirty="0" smtClean="0"/>
          </a:p>
          <a:p>
            <a:r>
              <a:rPr lang="tr-TR" sz="2000" dirty="0" smtClean="0"/>
              <a:t>Bilgisayar</a:t>
            </a:r>
            <a:r>
              <a:rPr lang="tr-TR" sz="2000" dirty="0"/>
              <a:t>, </a:t>
            </a:r>
            <a:r>
              <a:rPr lang="tr-TR" sz="2000" dirty="0" err="1"/>
              <a:t>tv</a:t>
            </a:r>
            <a:r>
              <a:rPr lang="tr-TR" sz="2000" dirty="0"/>
              <a:t>. gibi araçlar kapalı tutulmalı</a:t>
            </a:r>
            <a:endParaRPr lang="tr-TR" sz="2000" dirty="0" smtClean="0"/>
          </a:p>
          <a:p>
            <a:endParaRPr lang="tr-TR" sz="2000" dirty="0" smtClean="0"/>
          </a:p>
          <a:p>
            <a:endParaRPr lang="tr-TR" sz="2000" dirty="0" smtClean="0"/>
          </a:p>
          <a:p>
            <a:endParaRPr lang="tr-TR" sz="2000" dirty="0"/>
          </a:p>
        </p:txBody>
      </p:sp>
    </p:spTree>
    <p:extLst>
      <p:ext uri="{BB962C8B-B14F-4D97-AF65-F5344CB8AC3E}">
        <p14:creationId xmlns:p14="http://schemas.microsoft.com/office/powerpoint/2010/main" val="7599858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0630" y="755904"/>
            <a:ext cx="8596668" cy="1320800"/>
          </a:xfrm>
        </p:spPr>
        <p:txBody>
          <a:bodyPr>
            <a:normAutofit/>
          </a:bodyPr>
          <a:lstStyle/>
          <a:p>
            <a:r>
              <a:rPr lang="tr-TR" dirty="0"/>
              <a:t>Ödev Takibi</a:t>
            </a:r>
            <a:br>
              <a:rPr lang="tr-TR" dirty="0"/>
            </a:br>
            <a:endParaRPr lang="tr-TR" dirty="0"/>
          </a:p>
        </p:txBody>
      </p:sp>
      <p:sp>
        <p:nvSpPr>
          <p:cNvPr id="3" name="İçerik Yer Tutucusu 2"/>
          <p:cNvSpPr>
            <a:spLocks noGrp="1"/>
          </p:cNvSpPr>
          <p:nvPr>
            <p:ph idx="1"/>
          </p:nvPr>
        </p:nvSpPr>
        <p:spPr>
          <a:xfrm>
            <a:off x="677334" y="1597153"/>
            <a:ext cx="8596668" cy="4444210"/>
          </a:xfrm>
        </p:spPr>
        <p:txBody>
          <a:bodyPr>
            <a:normAutofit/>
          </a:bodyPr>
          <a:lstStyle/>
          <a:p>
            <a:r>
              <a:rPr lang="tr-TR" sz="2400" dirty="0"/>
              <a:t>Çocuklar bazen ödevlerini anlamamakla birlikte hiç vermeme veya gelişigüzel bir ödev verme yoluna girebilirler. Velilerin günlük olarak çocuklarını çok fazla sıkmadan ödevlerini kontrol etmeleri önerilir. Çocuk "ders çalış" cümlesinden nefret eder. Bunun yerine veliler çocuklarına her gün okuldan geldikten sonra bir öğretmen edasıyla yaklaşıp " evet öğretmen hanım bugün neler öğrendiğinizi bana da anlatabilir misiniz, ben de öğrenmek istiyorum" diyebilir. Bu hem çocuğun hoşuna gidecektir hem de öğrendiği bilgilerin pekişmesini sağlayacaktır.</a:t>
            </a:r>
            <a:endParaRPr lang="tr-TR" sz="2400" dirty="0"/>
          </a:p>
        </p:txBody>
      </p:sp>
    </p:spTree>
    <p:extLst>
      <p:ext uri="{BB962C8B-B14F-4D97-AF65-F5344CB8AC3E}">
        <p14:creationId xmlns:p14="http://schemas.microsoft.com/office/powerpoint/2010/main" val="60489963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Ders Çalışma Ortamı</a:t>
            </a:r>
            <a:endParaRPr lang="tr-TR" dirty="0"/>
          </a:p>
        </p:txBody>
      </p:sp>
      <p:sp>
        <p:nvSpPr>
          <p:cNvPr id="3" name="İçerik Yer Tutucusu 2"/>
          <p:cNvSpPr>
            <a:spLocks noGrp="1"/>
          </p:cNvSpPr>
          <p:nvPr>
            <p:ph idx="1"/>
          </p:nvPr>
        </p:nvSpPr>
        <p:spPr>
          <a:xfrm>
            <a:off x="677334" y="1670303"/>
            <a:ext cx="8596668" cy="4371059"/>
          </a:xfrm>
        </p:spPr>
        <p:txBody>
          <a:bodyPr>
            <a:normAutofit/>
          </a:bodyPr>
          <a:lstStyle/>
          <a:p>
            <a:r>
              <a:rPr lang="tr-TR" sz="2000" dirty="0"/>
              <a:t>Ders çalışılırken genellikle aynı ortam tercih edilmelidir. Aynı mekanda ders çalışmak çalışmaya daha kısa sürede adapte olmayı sağlar. Çalışma yeri derli toplu, yalın elden geldiğince sabit ve sakin olmalı, ayrıca ışık, ısı gibi fiziksel sorunları da çözümlenmiş olmalıdır. Sadece masada ders çalışılmalıdır</a:t>
            </a:r>
            <a:r>
              <a:rPr lang="tr-TR" sz="2000" dirty="0" smtClean="0"/>
              <a:t>.</a:t>
            </a:r>
          </a:p>
          <a:p>
            <a:r>
              <a:rPr lang="tr-TR" sz="2000" dirty="0" smtClean="0"/>
              <a:t>Ders çalışırken müzik dinlemek dikkati dağıtır. Ders çalışma ortamındaki afiş ve resimler de dikkatin dağılmasına, öğrencinin hayal dünyasına kaymasına sebep olur.</a:t>
            </a:r>
          </a:p>
          <a:p>
            <a:r>
              <a:rPr lang="tr-TR" sz="2000" dirty="0" smtClean="0"/>
              <a:t>Çalışmaya başlamadan önce çalışma sırasında gerekli olacak bütün malzemenin el altında bulunması, dikkatte kopmalara yol açacak kesintileri önlemek açısından yararlıdır.</a:t>
            </a:r>
            <a:endParaRPr lang="tr-TR" sz="2000" dirty="0"/>
          </a:p>
        </p:txBody>
      </p:sp>
    </p:spTree>
    <p:extLst>
      <p:ext uri="{BB962C8B-B14F-4D97-AF65-F5344CB8AC3E}">
        <p14:creationId xmlns:p14="http://schemas.microsoft.com/office/powerpoint/2010/main" val="7919367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839789"/>
            <a:ext cx="8596668" cy="1320800"/>
          </a:xfrm>
        </p:spPr>
        <p:txBody>
          <a:bodyPr/>
          <a:lstStyle/>
          <a:p>
            <a:r>
              <a:rPr lang="tr-TR" dirty="0"/>
              <a:t>Çocuğu “</a:t>
            </a:r>
            <a:r>
              <a:rPr lang="tr-TR" dirty="0" err="1"/>
              <a:t>okul”la</a:t>
            </a:r>
            <a:r>
              <a:rPr lang="tr-TR" dirty="0"/>
              <a:t> korkutmayın</a:t>
            </a:r>
          </a:p>
        </p:txBody>
      </p:sp>
      <p:sp>
        <p:nvSpPr>
          <p:cNvPr id="3" name="İçerik Yer Tutucusu 2"/>
          <p:cNvSpPr>
            <a:spLocks noGrp="1"/>
          </p:cNvSpPr>
          <p:nvPr>
            <p:ph idx="1"/>
          </p:nvPr>
        </p:nvSpPr>
        <p:spPr>
          <a:xfrm>
            <a:off x="677334" y="1867981"/>
            <a:ext cx="6540330" cy="3880773"/>
          </a:xfrm>
        </p:spPr>
        <p:txBody>
          <a:bodyPr>
            <a:normAutofit fontScale="85000" lnSpcReduction="20000"/>
          </a:bodyPr>
          <a:lstStyle/>
          <a:p>
            <a:r>
              <a:rPr lang="tr-TR" sz="2400" dirty="0" smtClean="0"/>
              <a:t>Çocuğun </a:t>
            </a:r>
            <a:r>
              <a:rPr lang="tr-TR" sz="2400" dirty="0"/>
              <a:t>okula karşı negatif duygular beslememesi için okulun ve okumanın kazandıracağı şeylerden bahsedebilirler.</a:t>
            </a:r>
          </a:p>
          <a:p>
            <a:r>
              <a:rPr lang="tr-TR" sz="2400" dirty="0"/>
              <a:t> Okula gitmeyi zorunluluk yada ceza gibi algılamalarına sebep olacak konuşmalardan kaçınmalıdırlar.</a:t>
            </a:r>
          </a:p>
          <a:p>
            <a:r>
              <a:rPr lang="tr-TR" sz="2400" dirty="0"/>
              <a:t> Çocuğun her konuda desteklenmeye yüreklendirilmeye ihtiyacı vardır. Bunu yaparsanız hem çocuğun kendine olan güveni artar hem de yeni başarılar elde etmek için heveslenir</a:t>
            </a:r>
            <a:r>
              <a:rPr lang="tr-TR" sz="2400" dirty="0" smtClean="0"/>
              <a:t>.</a:t>
            </a:r>
          </a:p>
          <a:p>
            <a:r>
              <a:rPr lang="tr-TR" sz="2400" dirty="0"/>
              <a:t>Hata yaptıklarında onları okul veya öğretmenle korkutursak, çocuğun öğretmenden ve okuldan soğumasına sebep oluruz. Okul ceza verilen bir yer olarak gösterilmemelidir. </a:t>
            </a:r>
          </a:p>
          <a:p>
            <a:endParaRPr lang="tr-TR" sz="2400" dirty="0"/>
          </a:p>
          <a:p>
            <a:pPr marL="0" indent="0">
              <a:buNone/>
            </a:pPr>
            <a:endParaRPr lang="tr-TR" sz="2400" dirty="0"/>
          </a:p>
        </p:txBody>
      </p:sp>
      <p:pic>
        <p:nvPicPr>
          <p:cNvPr id="5" name="Resim 4"/>
          <p:cNvPicPr>
            <a:picLocks noChangeAspect="1"/>
          </p:cNvPicPr>
          <p:nvPr/>
        </p:nvPicPr>
        <p:blipFill>
          <a:blip r:embed="rId2"/>
          <a:stretch>
            <a:fillRect/>
          </a:stretch>
        </p:blipFill>
        <p:spPr>
          <a:xfrm>
            <a:off x="7327215" y="2260283"/>
            <a:ext cx="3893573" cy="2905794"/>
          </a:xfrm>
          <a:prstGeom prst="rect">
            <a:avLst/>
          </a:prstGeom>
        </p:spPr>
      </p:pic>
    </p:spTree>
    <p:extLst>
      <p:ext uri="{BB962C8B-B14F-4D97-AF65-F5344CB8AC3E}">
        <p14:creationId xmlns:p14="http://schemas.microsoft.com/office/powerpoint/2010/main" val="9179696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24288" y="674610"/>
            <a:ext cx="9613861" cy="1080938"/>
          </a:xfrm>
        </p:spPr>
        <p:txBody>
          <a:bodyPr>
            <a:normAutofit fontScale="90000"/>
          </a:bodyPr>
          <a:lstStyle/>
          <a:p>
            <a:r>
              <a:rPr lang="tr-TR" dirty="0"/>
              <a:t>Önemli olan performans değil çabadır. Yani çocuğun başarmak için gösterdiği emektir. </a:t>
            </a:r>
            <a:br>
              <a:rPr lang="tr-TR" dirty="0"/>
            </a:br>
            <a:endParaRPr lang="tr-TR" dirty="0"/>
          </a:p>
        </p:txBody>
      </p:sp>
      <p:sp>
        <p:nvSpPr>
          <p:cNvPr id="3" name="İçerik Yer Tutucusu 2"/>
          <p:cNvSpPr>
            <a:spLocks noGrp="1"/>
          </p:cNvSpPr>
          <p:nvPr>
            <p:ph idx="1"/>
          </p:nvPr>
        </p:nvSpPr>
        <p:spPr/>
        <p:txBody>
          <a:bodyPr>
            <a:normAutofit/>
          </a:bodyPr>
          <a:lstStyle/>
          <a:p>
            <a:pPr marL="0" indent="0">
              <a:buNone/>
            </a:pPr>
            <a:endParaRPr lang="tr-TR" sz="2400" dirty="0"/>
          </a:p>
          <a:p>
            <a:pPr marL="0" indent="0">
              <a:buNone/>
            </a:pPr>
            <a:r>
              <a:rPr lang="tr-TR" sz="2400" dirty="0"/>
              <a:t>Örneğin çocuk yaptığı resmi gösterdiğinde ‘Aferin çok güzel olmuş benim kızım ya da oğlum çok yetenekli’ gibi sözler söylenirse çocuğun yeni resim yapma konusunda cesareti artar</a:t>
            </a:r>
            <a:r>
              <a:rPr lang="tr-TR" sz="2400" dirty="0" smtClean="0"/>
              <a:t>. Çabası </a:t>
            </a:r>
            <a:r>
              <a:rPr lang="tr-TR" sz="2400" dirty="0"/>
              <a:t>desteklenmezse cesareti kırılır</a:t>
            </a:r>
            <a:r>
              <a:rPr lang="tr-TR" sz="2400" dirty="0" smtClean="0"/>
              <a:t>.</a:t>
            </a:r>
          </a:p>
          <a:p>
            <a:pPr marL="0" indent="0">
              <a:buNone/>
            </a:pPr>
            <a:endParaRPr lang="tr-TR" sz="2400" dirty="0" smtClean="0"/>
          </a:p>
          <a:p>
            <a:endParaRPr lang="tr-TR" sz="2400" dirty="0"/>
          </a:p>
          <a:p>
            <a:pPr marL="0" indent="0">
              <a:buNone/>
            </a:pPr>
            <a:r>
              <a:rPr lang="tr-TR" sz="2400" b="1" dirty="0" smtClean="0"/>
              <a:t>BU NEDENLE BAŞARILARINI ÖVMEKTEN KAÇINMAYIN.</a:t>
            </a:r>
            <a:endParaRPr lang="tr-TR" sz="2400" b="1" dirty="0"/>
          </a:p>
        </p:txBody>
      </p:sp>
    </p:spTree>
    <p:extLst>
      <p:ext uri="{BB962C8B-B14F-4D97-AF65-F5344CB8AC3E}">
        <p14:creationId xmlns:p14="http://schemas.microsoft.com/office/powerpoint/2010/main" val="20221428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4000" dirty="0" smtClean="0"/>
              <a:t>ALTIN KURALLAR</a:t>
            </a:r>
            <a:endParaRPr lang="tr-TR" sz="4000" dirty="0"/>
          </a:p>
        </p:txBody>
      </p:sp>
      <p:sp>
        <p:nvSpPr>
          <p:cNvPr id="3" name="İçerik Yer Tutucusu 2"/>
          <p:cNvSpPr>
            <a:spLocks noGrp="1"/>
          </p:cNvSpPr>
          <p:nvPr>
            <p:ph idx="1"/>
          </p:nvPr>
        </p:nvSpPr>
        <p:spPr>
          <a:xfrm>
            <a:off x="677334" y="1767839"/>
            <a:ext cx="8596668" cy="4273523"/>
          </a:xfrm>
        </p:spPr>
        <p:txBody>
          <a:bodyPr>
            <a:noAutofit/>
          </a:bodyPr>
          <a:lstStyle/>
          <a:p>
            <a:r>
              <a:rPr lang="tr-TR" sz="2800" b="1" dirty="0" smtClean="0"/>
              <a:t>Gülünç </a:t>
            </a:r>
            <a:r>
              <a:rPr lang="tr-TR" sz="2800" b="1" dirty="0"/>
              <a:t>duruma düşürülen çocuk çekingen olur. </a:t>
            </a:r>
            <a:endParaRPr lang="tr-TR" sz="2800" b="1" dirty="0" smtClean="0"/>
          </a:p>
          <a:p>
            <a:r>
              <a:rPr lang="tr-TR" sz="2800" b="1" dirty="0" smtClean="0"/>
              <a:t>Tenkit </a:t>
            </a:r>
            <a:r>
              <a:rPr lang="tr-TR" sz="2800" b="1" dirty="0"/>
              <a:t>edilen çocuk her zaman kendini kabahatli bulur ve kendine güveni </a:t>
            </a:r>
            <a:r>
              <a:rPr lang="tr-TR" sz="3200" b="1" dirty="0"/>
              <a:t>olmaz</a:t>
            </a:r>
            <a:r>
              <a:rPr lang="tr-TR" sz="2800" b="1" dirty="0"/>
              <a:t>. </a:t>
            </a:r>
            <a:endParaRPr lang="tr-TR" sz="2800" b="1" dirty="0" smtClean="0"/>
          </a:p>
          <a:p>
            <a:r>
              <a:rPr lang="tr-TR" sz="2800" b="1" dirty="0" smtClean="0"/>
              <a:t>Kendisine </a:t>
            </a:r>
            <a:r>
              <a:rPr lang="tr-TR" sz="2800" b="1" dirty="0"/>
              <a:t>inanılmayan çocuk, yalancı ve dolandırıcı olur. </a:t>
            </a:r>
            <a:endParaRPr lang="tr-TR" sz="2800" b="1" dirty="0" smtClean="0"/>
          </a:p>
          <a:p>
            <a:r>
              <a:rPr lang="tr-TR" sz="2800" b="1" dirty="0" smtClean="0"/>
              <a:t>Kin </a:t>
            </a:r>
            <a:r>
              <a:rPr lang="tr-TR" sz="2800" b="1" dirty="0"/>
              <a:t>ve nefret içinde yaşayan çocuk, düşmanca duygular geliştirmeye başlar. </a:t>
            </a:r>
            <a:endParaRPr lang="tr-TR" sz="2800" b="1" dirty="0" smtClean="0"/>
          </a:p>
          <a:p>
            <a:r>
              <a:rPr lang="tr-TR" sz="2800" b="1" dirty="0" smtClean="0"/>
              <a:t>Kendisine </a:t>
            </a:r>
            <a:r>
              <a:rPr lang="tr-TR" sz="2800" b="1" dirty="0"/>
              <a:t>sabırla muamele yapılan çocuk, hoşgörülü olur.</a:t>
            </a:r>
          </a:p>
        </p:txBody>
      </p:sp>
    </p:spTree>
    <p:extLst>
      <p:ext uri="{BB962C8B-B14F-4D97-AF65-F5344CB8AC3E}">
        <p14:creationId xmlns:p14="http://schemas.microsoft.com/office/powerpoint/2010/main" val="2437959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52950" y="904813"/>
            <a:ext cx="8596668" cy="3880773"/>
          </a:xfrm>
        </p:spPr>
        <p:txBody>
          <a:bodyPr>
            <a:normAutofit/>
          </a:bodyPr>
          <a:lstStyle/>
          <a:p>
            <a:pPr marL="0" indent="0">
              <a:buNone/>
            </a:pPr>
            <a:r>
              <a:rPr lang="tr-TR" sz="2400" dirty="0" smtClean="0"/>
              <a:t>Olumlu çocuk yetiştirmenin ilk şartı, olumlu anne-babadır. Hiçbirimiz mükemmel değiliz. Bu sebepten onlardan mükemmel olmalarını bekleyemeyiz.</a:t>
            </a:r>
            <a:endParaRPr lang="tr-TR" sz="24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7123" y="2686999"/>
            <a:ext cx="5588322" cy="2938376"/>
          </a:xfrm>
          <a:prstGeom prst="rect">
            <a:avLst/>
          </a:prstGeom>
        </p:spPr>
      </p:pic>
    </p:spTree>
    <p:extLst>
      <p:ext uri="{BB962C8B-B14F-4D97-AF65-F5344CB8AC3E}">
        <p14:creationId xmlns:p14="http://schemas.microsoft.com/office/powerpoint/2010/main" val="28432711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Verimli Ders Çalışmayı Engelleyebilecek Ailevi Nedenler</a:t>
            </a:r>
            <a:endParaRPr lang="tr-TR" dirty="0"/>
          </a:p>
        </p:txBody>
      </p:sp>
      <p:sp>
        <p:nvSpPr>
          <p:cNvPr id="3" name="İçerik Yer Tutucusu 2"/>
          <p:cNvSpPr>
            <a:spLocks noGrp="1"/>
          </p:cNvSpPr>
          <p:nvPr>
            <p:ph idx="1"/>
          </p:nvPr>
        </p:nvSpPr>
        <p:spPr/>
        <p:txBody>
          <a:bodyPr>
            <a:normAutofit/>
          </a:bodyPr>
          <a:lstStyle/>
          <a:p>
            <a:r>
              <a:rPr lang="tr-TR" sz="2000" dirty="0" smtClean="0"/>
              <a:t>Anne baba arasında sağlıksız iletişim, huzursuz ev ortamı</a:t>
            </a:r>
          </a:p>
          <a:p>
            <a:r>
              <a:rPr lang="tr-TR" sz="2000" dirty="0" smtClean="0"/>
              <a:t>Gerçekçi olmayan beklentiler</a:t>
            </a:r>
          </a:p>
          <a:p>
            <a:r>
              <a:rPr lang="tr-TR" sz="2000" dirty="0" smtClean="0"/>
              <a:t>Anne babanın olumsuz model olması</a:t>
            </a:r>
          </a:p>
          <a:p>
            <a:r>
              <a:rPr lang="tr-TR" sz="2000" dirty="0" smtClean="0"/>
              <a:t>Ailenin okula karşı olumsuz tutumları</a:t>
            </a:r>
          </a:p>
          <a:p>
            <a:r>
              <a:rPr lang="tr-TR" sz="2000" dirty="0" smtClean="0"/>
              <a:t>Anne babanın baskıcı tutumları</a:t>
            </a:r>
          </a:p>
          <a:p>
            <a:r>
              <a:rPr lang="tr-TR" sz="2000" dirty="0" smtClean="0"/>
              <a:t>Uygun çalışma ortamının sağlanması</a:t>
            </a:r>
            <a:endParaRPr lang="tr-TR" sz="2000" dirty="0"/>
          </a:p>
        </p:txBody>
      </p:sp>
    </p:spTree>
    <p:extLst>
      <p:ext uri="{BB962C8B-B14F-4D97-AF65-F5344CB8AC3E}">
        <p14:creationId xmlns:p14="http://schemas.microsoft.com/office/powerpoint/2010/main" val="25554800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Verimli Ders Çalışmayı Engelleyebilecek Ailevi Nedenler</a:t>
            </a:r>
          </a:p>
        </p:txBody>
      </p:sp>
      <p:sp>
        <p:nvSpPr>
          <p:cNvPr id="3" name="İçerik Yer Tutucusu 2"/>
          <p:cNvSpPr>
            <a:spLocks noGrp="1"/>
          </p:cNvSpPr>
          <p:nvPr>
            <p:ph idx="1"/>
          </p:nvPr>
        </p:nvSpPr>
        <p:spPr>
          <a:xfrm>
            <a:off x="677334" y="2038669"/>
            <a:ext cx="4796874" cy="3880773"/>
          </a:xfrm>
        </p:spPr>
        <p:txBody>
          <a:bodyPr>
            <a:normAutofit fontScale="92500"/>
          </a:bodyPr>
          <a:lstStyle/>
          <a:p>
            <a:pPr marL="0" indent="0">
              <a:lnSpc>
                <a:spcPct val="150000"/>
              </a:lnSpc>
              <a:buNone/>
            </a:pPr>
            <a:r>
              <a:rPr lang="tr-TR" sz="2800" dirty="0" smtClean="0"/>
              <a:t>Aileleri tarafından yüksek düzeyde kabul gören ve desteklenen öğrenciler, kabul görmeyen ve sürekli eleştirilen öğrencilere oranla daha yüksek başarı motivasyonuna sahiptirler.</a:t>
            </a:r>
            <a:endParaRPr lang="tr-TR" sz="2800"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8151" y="2367853"/>
            <a:ext cx="3963529" cy="2557715"/>
          </a:xfrm>
          <a:prstGeom prst="rect">
            <a:avLst/>
          </a:prstGeom>
        </p:spPr>
      </p:pic>
    </p:spTree>
    <p:extLst>
      <p:ext uri="{BB962C8B-B14F-4D97-AF65-F5344CB8AC3E}">
        <p14:creationId xmlns:p14="http://schemas.microsoft.com/office/powerpoint/2010/main" val="1949402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Verimli Ders Çalışmayı Engelleyebilecek Ailevi Nedenler</a:t>
            </a:r>
          </a:p>
        </p:txBody>
      </p:sp>
      <p:sp>
        <p:nvSpPr>
          <p:cNvPr id="3" name="İçerik Yer Tutucusu 2"/>
          <p:cNvSpPr>
            <a:spLocks noGrp="1"/>
          </p:cNvSpPr>
          <p:nvPr>
            <p:ph idx="1"/>
          </p:nvPr>
        </p:nvSpPr>
        <p:spPr/>
        <p:txBody>
          <a:bodyPr>
            <a:normAutofit/>
          </a:bodyPr>
          <a:lstStyle/>
          <a:p>
            <a:pPr marL="0" indent="0">
              <a:buNone/>
            </a:pPr>
            <a:r>
              <a:rPr lang="tr-TR" dirty="0" smtClean="0"/>
              <a:t>Çocuğun ders çalışmaktan başka sorumluluğu yokmuş gibi davranarak aslında gelişimi için gerekli olan;</a:t>
            </a:r>
          </a:p>
          <a:p>
            <a:pPr marL="0" indent="0">
              <a:buNone/>
            </a:pPr>
            <a:r>
              <a:rPr lang="tr-TR" dirty="0" smtClean="0"/>
              <a:t>Arkadaşlarıyla oyun oynama,</a:t>
            </a:r>
          </a:p>
          <a:p>
            <a:pPr>
              <a:buFont typeface="Wingdings" panose="05000000000000000000" pitchFamily="2" charset="2"/>
              <a:buChar char="Ø"/>
            </a:pPr>
            <a:r>
              <a:rPr lang="tr-TR" dirty="0" smtClean="0"/>
              <a:t>Resim yapma,</a:t>
            </a:r>
          </a:p>
          <a:p>
            <a:pPr>
              <a:buFont typeface="Wingdings" panose="05000000000000000000" pitchFamily="2" charset="2"/>
              <a:buChar char="Ø"/>
            </a:pPr>
            <a:r>
              <a:rPr lang="tr-TR" dirty="0" smtClean="0"/>
              <a:t>Sportif faaliyetlere katılma,</a:t>
            </a:r>
          </a:p>
          <a:p>
            <a:pPr>
              <a:buFont typeface="Wingdings" panose="05000000000000000000" pitchFamily="2" charset="2"/>
              <a:buChar char="Ø"/>
            </a:pPr>
            <a:r>
              <a:rPr lang="tr-TR" dirty="0" smtClean="0"/>
              <a:t>Müzik dinleme,</a:t>
            </a:r>
          </a:p>
          <a:p>
            <a:pPr marL="0" indent="0">
              <a:buNone/>
            </a:pPr>
            <a:r>
              <a:rPr lang="tr-TR" dirty="0" smtClean="0"/>
              <a:t>Yetişkinlerle vakit geçirme gibi etkinliklerin anne baba tarafından gereksiz görülmesi hatta çocuğa bunları gerçekleştirmesi için izin verilmemesi bu tutumların yol açtığı yüksek kaygının sadece kendisi bile </a:t>
            </a:r>
            <a:r>
              <a:rPr lang="tr-TR" dirty="0" smtClean="0"/>
              <a:t>başarısızlığın </a:t>
            </a:r>
            <a:r>
              <a:rPr lang="tr-TR" dirty="0" smtClean="0"/>
              <a:t>oluşmasında önemli bir etkendir.</a:t>
            </a:r>
            <a:endParaRPr lang="tr-TR" dirty="0"/>
          </a:p>
        </p:txBody>
      </p:sp>
    </p:spTree>
    <p:extLst>
      <p:ext uri="{BB962C8B-B14F-4D97-AF65-F5344CB8AC3E}">
        <p14:creationId xmlns:p14="http://schemas.microsoft.com/office/powerpoint/2010/main" val="40688040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Verimli Ders Çalışmayı Engelleyebilecek Ailevi Nedenler</a:t>
            </a:r>
          </a:p>
        </p:txBody>
      </p:sp>
      <p:sp>
        <p:nvSpPr>
          <p:cNvPr id="3" name="İçerik Yer Tutucusu 2"/>
          <p:cNvSpPr>
            <a:spLocks noGrp="1"/>
          </p:cNvSpPr>
          <p:nvPr>
            <p:ph idx="1"/>
          </p:nvPr>
        </p:nvSpPr>
        <p:spPr/>
        <p:txBody>
          <a:bodyPr>
            <a:normAutofit fontScale="92500"/>
          </a:bodyPr>
          <a:lstStyle/>
          <a:p>
            <a:pPr marL="0" indent="0">
              <a:lnSpc>
                <a:spcPct val="150000"/>
              </a:lnSpc>
              <a:buNone/>
            </a:pPr>
            <a:r>
              <a:rPr lang="tr-TR" sz="2400" dirty="0" smtClean="0"/>
              <a:t>Anne babanın çok kaygılı olması çocuğun da kaygılanmasına neden olur</a:t>
            </a:r>
            <a:r>
              <a:rPr lang="tr-TR" sz="2400" dirty="0" smtClean="0"/>
              <a:t>.</a:t>
            </a:r>
          </a:p>
          <a:p>
            <a:pPr marL="0" indent="0">
              <a:lnSpc>
                <a:spcPct val="150000"/>
              </a:lnSpc>
              <a:buNone/>
            </a:pPr>
            <a:endParaRPr lang="tr-TR" sz="2400" dirty="0" smtClean="0"/>
          </a:p>
          <a:p>
            <a:pPr marL="0" indent="0">
              <a:lnSpc>
                <a:spcPct val="150000"/>
              </a:lnSpc>
              <a:buNone/>
            </a:pPr>
            <a:r>
              <a:rPr lang="tr-TR" sz="2400" dirty="0" smtClean="0"/>
              <a:t>Anne babalardaki başarısızlık var olmadan hatta çocuk okula başlamadan önce de görüşür ve bazen tüm okul yaşamı boyunca sürer. Çocuğa da bulaşan bu kaygı çocuğun gerçek performansını ortaya koymasını engelleyerek başarısız olmasına sebep olur.</a:t>
            </a:r>
            <a:endParaRPr lang="tr-TR" sz="2400" dirty="0"/>
          </a:p>
        </p:txBody>
      </p:sp>
    </p:spTree>
    <p:extLst>
      <p:ext uri="{BB962C8B-B14F-4D97-AF65-F5344CB8AC3E}">
        <p14:creationId xmlns:p14="http://schemas.microsoft.com/office/powerpoint/2010/main" val="18807423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Verimli Ders Çalışmayı Engelleyen Öğrenci Kaynaklı Nedenler </a:t>
            </a:r>
            <a:endParaRPr lang="tr-TR" dirty="0"/>
          </a:p>
        </p:txBody>
      </p:sp>
      <p:sp>
        <p:nvSpPr>
          <p:cNvPr id="3" name="İçerik Yer Tutucusu 2"/>
          <p:cNvSpPr>
            <a:spLocks noGrp="1"/>
          </p:cNvSpPr>
          <p:nvPr>
            <p:ph idx="1"/>
          </p:nvPr>
        </p:nvSpPr>
        <p:spPr/>
        <p:txBody>
          <a:bodyPr/>
          <a:lstStyle/>
          <a:p>
            <a:pPr marL="0" indent="0">
              <a:buNone/>
            </a:pPr>
            <a:r>
              <a:rPr lang="tr-TR" sz="2000" dirty="0" smtClean="0"/>
              <a:t>Çocuk ödevlerini tek başına yapamadığını söylüyor ve anne-babadan yardım istiyorsa bunun nedenleri araştırılmalıdır.</a:t>
            </a:r>
          </a:p>
          <a:p>
            <a:r>
              <a:rPr lang="tr-TR" sz="2000" dirty="0" smtClean="0"/>
              <a:t>Verilen ödevler çocuğun </a:t>
            </a:r>
            <a:r>
              <a:rPr lang="tr-TR" sz="2000" dirty="0" err="1" smtClean="0"/>
              <a:t>çocuğun</a:t>
            </a:r>
            <a:r>
              <a:rPr lang="tr-TR" sz="2000" dirty="0" smtClean="0"/>
              <a:t> kapasitesinin üzerinde olabilir.</a:t>
            </a:r>
          </a:p>
          <a:p>
            <a:r>
              <a:rPr lang="tr-TR" sz="2000" dirty="0" smtClean="0"/>
              <a:t>Çocuğun kendine güveni olmayabilir.</a:t>
            </a:r>
          </a:p>
          <a:p>
            <a:r>
              <a:rPr lang="tr-TR" sz="2000" dirty="0" smtClean="0"/>
              <a:t>Yalnız başına kaldığında yaptığı işi sürdürmekte zorluk çekiyordur.</a:t>
            </a:r>
          </a:p>
          <a:p>
            <a:r>
              <a:rPr lang="tr-TR" sz="2000" dirty="0" smtClean="0"/>
              <a:t>Ödevleri anne-babayla birlikte yapmaya alıştığı için zorluk çekiyor olabilir.</a:t>
            </a:r>
          </a:p>
          <a:p>
            <a:pPr marL="0" indent="0">
              <a:buNone/>
            </a:pPr>
            <a:endParaRPr lang="tr-TR" dirty="0"/>
          </a:p>
        </p:txBody>
      </p:sp>
    </p:spTree>
    <p:extLst>
      <p:ext uri="{BB962C8B-B14F-4D97-AF65-F5344CB8AC3E}">
        <p14:creationId xmlns:p14="http://schemas.microsoft.com/office/powerpoint/2010/main" val="16125768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Anne-Babaların Ev Ödevleri Konusunda En Sık Yaptığı Hatalar</a:t>
            </a:r>
            <a:endParaRPr lang="tr-TR" dirty="0"/>
          </a:p>
        </p:txBody>
      </p:sp>
      <p:sp>
        <p:nvSpPr>
          <p:cNvPr id="3" name="İçerik Yer Tutucusu 2"/>
          <p:cNvSpPr>
            <a:spLocks noGrp="1"/>
          </p:cNvSpPr>
          <p:nvPr>
            <p:ph idx="1"/>
          </p:nvPr>
        </p:nvSpPr>
        <p:spPr/>
        <p:txBody>
          <a:bodyPr>
            <a:normAutofit/>
          </a:bodyPr>
          <a:lstStyle/>
          <a:p>
            <a:r>
              <a:rPr lang="tr-TR" dirty="0" smtClean="0"/>
              <a:t>Ödev yaparken her aşamasında müdahale etmek, mükemmel olmasını istemek.</a:t>
            </a:r>
          </a:p>
          <a:p>
            <a:r>
              <a:rPr lang="tr-TR" dirty="0" smtClean="0"/>
              <a:t>Ödevleri sık sık sorgulamak, hatırlatmak.</a:t>
            </a:r>
          </a:p>
          <a:p>
            <a:r>
              <a:rPr lang="tr-TR" dirty="0" smtClean="0"/>
              <a:t>Alınmayan ödevleri telefonla başkalarından öğrenmeyi kabullenmek.</a:t>
            </a:r>
          </a:p>
          <a:p>
            <a:r>
              <a:rPr lang="tr-TR" dirty="0" smtClean="0"/>
              <a:t>Ödev yaparken sürekli çocuğun yanında olmak</a:t>
            </a:r>
            <a:r>
              <a:rPr lang="tr-TR" dirty="0" smtClean="0"/>
              <a:t>.</a:t>
            </a:r>
          </a:p>
          <a:p>
            <a:r>
              <a:rPr lang="tr-TR" dirty="0" smtClean="0"/>
              <a:t>Ödevlerle </a:t>
            </a:r>
            <a:r>
              <a:rPr lang="tr-TR" dirty="0"/>
              <a:t>hiç ilgilenmemek, kontrol etmemek </a:t>
            </a:r>
            <a:endParaRPr lang="tr-TR" dirty="0" smtClean="0"/>
          </a:p>
          <a:p>
            <a:r>
              <a:rPr lang="tr-TR" dirty="0" smtClean="0"/>
              <a:t>Sorumluluğu </a:t>
            </a:r>
            <a:r>
              <a:rPr lang="tr-TR" dirty="0"/>
              <a:t>tamamen çocuğa ve öğretmene bırakmak</a:t>
            </a:r>
            <a:endParaRPr lang="tr-TR" dirty="0" smtClean="0"/>
          </a:p>
          <a:p>
            <a:pPr marL="0" indent="0">
              <a:buNone/>
            </a:pPr>
            <a:r>
              <a:rPr lang="tr-TR" dirty="0" smtClean="0"/>
              <a:t>	Ödevler </a:t>
            </a:r>
            <a:r>
              <a:rPr lang="tr-TR" dirty="0"/>
              <a:t>eksik yapılırsa öğretmenle iletişim kurulup, kontrolü sağlanıp mutlaka diğer gün tamamlanması sağlanmalıdır</a:t>
            </a:r>
            <a:r>
              <a:rPr lang="tr-TR" dirty="0" smtClean="0"/>
              <a:t>. Ödev </a:t>
            </a:r>
            <a:r>
              <a:rPr lang="tr-TR" dirty="0"/>
              <a:t>yapmadığında hiçbir şey olmadığını gören çocuk ödev yapmamaya alışır.</a:t>
            </a:r>
            <a:endParaRPr lang="tr-TR" dirty="0"/>
          </a:p>
        </p:txBody>
      </p:sp>
    </p:spTree>
    <p:extLst>
      <p:ext uri="{BB962C8B-B14F-4D97-AF65-F5344CB8AC3E}">
        <p14:creationId xmlns:p14="http://schemas.microsoft.com/office/powerpoint/2010/main" val="4224241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Kayan Yazı">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163</TotalTime>
  <Words>1818</Words>
  <Application>Microsoft Office PowerPoint</Application>
  <PresentationFormat>Geniş ekran</PresentationFormat>
  <Paragraphs>127</Paragraphs>
  <Slides>27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27</vt:i4>
      </vt:variant>
    </vt:vector>
  </HeadingPairs>
  <TitlesOfParts>
    <vt:vector size="33" baseType="lpstr">
      <vt:lpstr>Arial</vt:lpstr>
      <vt:lpstr>Calibri</vt:lpstr>
      <vt:lpstr>Candara</vt:lpstr>
      <vt:lpstr>Wingdings</vt:lpstr>
      <vt:lpstr>Wingdings 3</vt:lpstr>
      <vt:lpstr>Yüzeyler</vt:lpstr>
      <vt:lpstr>OKUL BAŞARISINI ARTIRMADA AİLENİN ROLÜ</vt:lpstr>
      <vt:lpstr>PowerPoint Sunusu</vt:lpstr>
      <vt:lpstr>PowerPoint Sunusu</vt:lpstr>
      <vt:lpstr>Verimli Ders Çalışmayı Engelleyebilecek Ailevi Nedenler</vt:lpstr>
      <vt:lpstr>Verimli Ders Çalışmayı Engelleyebilecek Ailevi Nedenler</vt:lpstr>
      <vt:lpstr>Verimli Ders Çalışmayı Engelleyebilecek Ailevi Nedenler</vt:lpstr>
      <vt:lpstr>Verimli Ders Çalışmayı Engelleyebilecek Ailevi Nedenler</vt:lpstr>
      <vt:lpstr>Verimli Ders Çalışmayı Engelleyen Öğrenci Kaynaklı Nedenler </vt:lpstr>
      <vt:lpstr>Anne-Babaların Ev Ödevleri Konusunda En Sık Yaptığı Hatalar</vt:lpstr>
      <vt:lpstr>Anne-Babaların Ev Ödevleri Konusunda En Sık Yaptığı Hatalar</vt:lpstr>
      <vt:lpstr>Öğrencilerin Ders Çalışma Alışkanlığı Kazanmalarında Anne Babalara Düşen Görevler</vt:lpstr>
      <vt:lpstr>Ben çalış diyorum, babası çalışmasan da olur diyor!</vt:lpstr>
      <vt:lpstr>«Eşimle sürekli sorun yaşarken aynı zamanda çocuğumun başarılı olmasını nasıl sağlayabilirim ? »</vt:lpstr>
      <vt:lpstr>Stresin eve yansıtılması durumunda çocuklarda…</vt:lpstr>
      <vt:lpstr>Alışkanlığın kazandırılması…</vt:lpstr>
      <vt:lpstr>«Çocuğumun başarılı olması için nasıl bir plan yapmalıyım, onu nasıl yönlendirmeliyim?»</vt:lpstr>
      <vt:lpstr>Çocuklarımızla Aramıza Duvarlar Örmeyelim Köprü Kuralım</vt:lpstr>
      <vt:lpstr>Özgüvenlerini Artırmak İçin…</vt:lpstr>
      <vt:lpstr>Çocuğum Ders Çalışırken Bizim Tutumumuz Ne Olmalıdır?</vt:lpstr>
      <vt:lpstr>Yapması gereken sorumlulukları yerine getirdiğinde değer verin. </vt:lpstr>
      <vt:lpstr>Haftalık Programlar </vt:lpstr>
      <vt:lpstr>Ders Çalışma Ortamı</vt:lpstr>
      <vt:lpstr>Ödev Takibi </vt:lpstr>
      <vt:lpstr>Ders Çalışma Ortamı</vt:lpstr>
      <vt:lpstr>Çocuğu “okul”la korkutmayın</vt:lpstr>
      <vt:lpstr>Önemli olan performans değil çabadır. Yani çocuğun başarmak için gösterdiği emektir.  </vt:lpstr>
      <vt:lpstr>ALTIN KURALLAR</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ronaldinho424</dc:creator>
  <cp:lastModifiedBy>ronaldinho424</cp:lastModifiedBy>
  <cp:revision>20</cp:revision>
  <dcterms:created xsi:type="dcterms:W3CDTF">2021-10-13T23:42:11Z</dcterms:created>
  <dcterms:modified xsi:type="dcterms:W3CDTF">2021-10-14T08:53:51Z</dcterms:modified>
</cp:coreProperties>
</file>