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sldIdLst>
    <p:sldId id="256" r:id="rId2"/>
    <p:sldId id="306" r:id="rId3"/>
    <p:sldId id="317" r:id="rId4"/>
    <p:sldId id="318" r:id="rId5"/>
    <p:sldId id="319" r:id="rId6"/>
    <p:sldId id="320" r:id="rId7"/>
    <p:sldId id="329" r:id="rId8"/>
    <p:sldId id="321" r:id="rId9"/>
    <p:sldId id="323" r:id="rId10"/>
    <p:sldId id="322" r:id="rId11"/>
    <p:sldId id="328" r:id="rId12"/>
    <p:sldId id="311" r:id="rId13"/>
    <p:sldId id="327" r:id="rId14"/>
    <p:sldId id="313" r:id="rId15"/>
    <p:sldId id="330" r:id="rId16"/>
    <p:sldId id="314" r:id="rId17"/>
    <p:sldId id="315" r:id="rId18"/>
    <p:sldId id="316" r:id="rId19"/>
    <p:sldId id="331"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C5C"/>
    <a:srgbClr val="00FF00"/>
    <a:srgbClr val="A1BACC"/>
    <a:srgbClr val="576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340C9-58E5-402D-8EF4-6E641AD4AF10}" v="2106" dt="2020-11-01T18:41:59.165"/>
    <p1510:client id="{9C08F90A-F98B-4D04-A0EB-8883C36DA036}" v="1263" dt="2020-11-01T17:23:56.664"/>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p:scale>
          <a:sx n="70" d="100"/>
          <a:sy n="70" d="100"/>
        </p:scale>
        <p:origin x="-744" y="-1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073ED0CC-082F-4160-86E5-0D6041F12778}" type="datetime1">
              <a:rPr lang="en-US" smtClean="0"/>
              <a:pPr/>
              <a:t>10/18/2021</a:t>
            </a:fld>
            <a:endParaRPr lang="en-US" dirty="0"/>
          </a:p>
        </p:txBody>
      </p:sp>
      <p:sp>
        <p:nvSpPr>
          <p:cNvPr id="17" name="16 Altbilgi Yer Tutucusu"/>
          <p:cNvSpPr>
            <a:spLocks noGrp="1"/>
          </p:cNvSpPr>
          <p:nvPr>
            <p:ph type="ftr" sz="quarter" idx="11"/>
          </p:nvPr>
        </p:nvSpPr>
        <p:spPr/>
        <p:txBody>
          <a:bodyPr/>
          <a:lstStyle/>
          <a:p>
            <a:endParaRPr lang="en-US" dirty="0"/>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3A98EE3D-8CD1-4C3F-BD1C-C98C9596463C}" type="slidenum">
              <a:rPr lang="en-US" smtClean="0"/>
              <a:pPr/>
              <a:t>‹#›</a:t>
            </a:fld>
            <a:endParaRPr lang="en-US" dirty="0"/>
          </a:p>
        </p:txBody>
      </p:sp>
      <p:sp>
        <p:nvSpPr>
          <p:cNvPr id="7" name="6 Dikdörtgen"/>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73ED0CC-082F-4160-86E5-0D6041F12778}" type="datetime1">
              <a:rPr lang="en-US" smtClean="0"/>
              <a:pPr/>
              <a:t>10/18/2021</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2"/>
            <a:ext cx="268224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219200" y="274641"/>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73ED0CC-082F-4160-86E5-0D6041F12778}" type="datetime1">
              <a:rPr lang="en-US" smtClean="0"/>
              <a:pPr/>
              <a:t>10/18/2021</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073ED0CC-082F-4160-86E5-0D6041F12778}" type="datetime1">
              <a:rPr lang="en-US" smtClean="0"/>
              <a:pPr/>
              <a:t>10/18/2021</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
        <p:nvSpPr>
          <p:cNvPr id="8" name="7 İçerik Yer Tutucusu"/>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63084" y="952501"/>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073ED0CC-082F-4160-86E5-0D6041F12778}" type="datetime1">
              <a:rPr lang="en-US" smtClean="0"/>
              <a:pPr/>
              <a:t>10/18/2021</a:t>
            </a:fld>
            <a:endParaRPr lang="en-US" dirty="0"/>
          </a:p>
        </p:txBody>
      </p:sp>
      <p:sp>
        <p:nvSpPr>
          <p:cNvPr id="5" name="4 Altbilgi Yer Tutucusu"/>
          <p:cNvSpPr>
            <a:spLocks noGrp="1"/>
          </p:cNvSpPr>
          <p:nvPr>
            <p:ph type="ftr" sz="quarter" idx="11"/>
          </p:nvPr>
        </p:nvSpPr>
        <p:spPr>
          <a:xfrm>
            <a:off x="1066800" y="6172200"/>
            <a:ext cx="5334000" cy="457200"/>
          </a:xfrm>
        </p:spPr>
        <p:txBody>
          <a:bodyPr/>
          <a:lstStyle/>
          <a:p>
            <a:endParaRPr lang="en-US" dirty="0"/>
          </a:p>
        </p:txBody>
      </p:sp>
      <p:sp>
        <p:nvSpPr>
          <p:cNvPr id="7" name="6 Dikdörtgen"/>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95072" y="6208776"/>
            <a:ext cx="609600" cy="457200"/>
          </a:xfrm>
        </p:spPr>
        <p:txBody>
          <a:bodyPr/>
          <a:lstStyle/>
          <a:p>
            <a:fld id="{3A98EE3D-8CD1-4C3F-BD1C-C98C9596463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073ED0CC-082F-4160-86E5-0D6041F12778}" type="datetime1">
              <a:rPr lang="en-US" smtClean="0"/>
              <a:pPr/>
              <a:t>10/18/2021</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
        <p:nvSpPr>
          <p:cNvPr id="9" name="8 İçerik Yer Tutucusu"/>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073ED0CC-082F-4160-86E5-0D6041F12778}" type="datetime1">
              <a:rPr lang="en-US" smtClean="0"/>
              <a:pPr/>
              <a:t>10/18/2021</a:t>
            </a:fld>
            <a:endParaRPr lang="en-US" dirty="0"/>
          </a:p>
        </p:txBody>
      </p:sp>
      <p:sp>
        <p:nvSpPr>
          <p:cNvPr id="8" name="7 Altbilgi Yer Tutucusu"/>
          <p:cNvSpPr>
            <a:spLocks noGrp="1"/>
          </p:cNvSpPr>
          <p:nvPr>
            <p:ph type="ftr" sz="quarter" idx="11"/>
          </p:nvPr>
        </p:nvSpPr>
        <p:spPr/>
        <p:txBody>
          <a:bodyPr/>
          <a:lstStyle/>
          <a:p>
            <a:endParaRPr lang="en-US" dirty="0"/>
          </a:p>
        </p:txBody>
      </p:sp>
      <p:sp>
        <p:nvSpPr>
          <p:cNvPr id="9" name="8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
        <p:nvSpPr>
          <p:cNvPr id="11" name="10 İçerik Yer Tutucusu"/>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73ED0CC-082F-4160-86E5-0D6041F12778}" type="datetime1">
              <a:rPr lang="en-US" smtClean="0"/>
              <a:pPr/>
              <a:t>10/18/2021</a:t>
            </a:fld>
            <a:endParaRPr lang="en-US" dirty="0"/>
          </a:p>
        </p:txBody>
      </p:sp>
      <p:sp>
        <p:nvSpPr>
          <p:cNvPr id="4" name="3 Altbilgi Yer Tutucusu"/>
          <p:cNvSpPr>
            <a:spLocks noGrp="1"/>
          </p:cNvSpPr>
          <p:nvPr>
            <p:ph type="ftr" sz="quarter" idx="11"/>
          </p:nvPr>
        </p:nvSpPr>
        <p:spPr/>
        <p:txBody>
          <a:bodyPr/>
          <a:lstStyle/>
          <a:p>
            <a:endParaRPr lang="en-US" dirty="0"/>
          </a:p>
        </p:txBody>
      </p:sp>
      <p:sp>
        <p:nvSpPr>
          <p:cNvPr id="5" name="4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73ED0CC-082F-4160-86E5-0D6041F12778}" type="datetime1">
              <a:rPr lang="en-US" smtClean="0"/>
              <a:pPr/>
              <a:t>10/18/2021</a:t>
            </a:fld>
            <a:endParaRPr lang="en-US" dirty="0"/>
          </a:p>
        </p:txBody>
      </p:sp>
      <p:sp>
        <p:nvSpPr>
          <p:cNvPr id="3" name="2 Altbilgi Yer Tutucusu"/>
          <p:cNvSpPr>
            <a:spLocks noGrp="1"/>
          </p:cNvSpPr>
          <p:nvPr>
            <p:ph type="ftr" sz="quarter" idx="11"/>
          </p:nvPr>
        </p:nvSpPr>
        <p:spPr/>
        <p:txBody>
          <a:bodyPr/>
          <a:lstStyle/>
          <a:p>
            <a:endParaRPr lang="en-US" dirty="0"/>
          </a:p>
        </p:txBody>
      </p:sp>
      <p:sp>
        <p:nvSpPr>
          <p:cNvPr id="4" name="3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073ED0CC-082F-4160-86E5-0D6041F12778}" type="datetime1">
              <a:rPr lang="en-US" smtClean="0"/>
              <a:pPr/>
              <a:t>10/18/2021</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
        <p:nvSpPr>
          <p:cNvPr id="11" name="10 İçerik Yer Tutucusu"/>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073ED0CC-082F-4160-86E5-0D6041F12778}" type="datetime1">
              <a:rPr lang="en-US" smtClean="0"/>
              <a:pPr/>
              <a:t>10/18/2021</a:t>
            </a:fld>
            <a:endParaRPr lang="en-US" dirty="0"/>
          </a:p>
        </p:txBody>
      </p:sp>
      <p:sp>
        <p:nvSpPr>
          <p:cNvPr id="6" name="5 Altbilgi Yer Tutucusu"/>
          <p:cNvSpPr>
            <a:spLocks noGrp="1"/>
          </p:cNvSpPr>
          <p:nvPr>
            <p:ph type="ftr" sz="quarter" idx="11"/>
          </p:nvPr>
        </p:nvSpPr>
        <p:spPr>
          <a:xfrm>
            <a:off x="1219200" y="6172200"/>
            <a:ext cx="5181600" cy="457200"/>
          </a:xfrm>
        </p:spPr>
        <p:txBody>
          <a:bodyPr/>
          <a:lstStyle/>
          <a:p>
            <a:endParaRPr lang="en-US" dirty="0"/>
          </a:p>
        </p:txBody>
      </p:sp>
      <p:sp>
        <p:nvSpPr>
          <p:cNvPr id="7" name="6 Slayt Numarası Yer Tutucusu"/>
          <p:cNvSpPr>
            <a:spLocks noGrp="1"/>
          </p:cNvSpPr>
          <p:nvPr>
            <p:ph type="sldNum" sz="quarter" idx="12"/>
          </p:nvPr>
        </p:nvSpPr>
        <p:spPr>
          <a:xfrm>
            <a:off x="195072" y="6208776"/>
            <a:ext cx="609600" cy="457200"/>
          </a:xfrm>
        </p:spPr>
        <p:txBody>
          <a:bodyPr/>
          <a:lstStyle/>
          <a:p>
            <a:fld id="{3A98EE3D-8CD1-4C3F-BD1C-C98C9596463C}" type="slidenum">
              <a:rPr lang="en-US" smtClean="0"/>
              <a:pPr/>
              <a:t>‹#›</a:t>
            </a:fld>
            <a:endParaRPr lang="en-US" dirty="0"/>
          </a:p>
        </p:txBody>
      </p:sp>
      <p:sp>
        <p:nvSpPr>
          <p:cNvPr id="11" name="10 Dikdörtgen"/>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073ED0CC-082F-4160-86E5-0D6041F12778}" type="datetime1">
              <a:rPr lang="en-US" smtClean="0"/>
              <a:pPr/>
              <a:t>10/18/2021</a:t>
            </a:fld>
            <a:endParaRPr lang="en-US" dirty="0"/>
          </a:p>
        </p:txBody>
      </p:sp>
      <p:sp>
        <p:nvSpPr>
          <p:cNvPr id="3" name="2 Altbilgi Yer Tutucusu"/>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22 Slayt Numarası Yer Tutucusu"/>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A98EE3D-8CD1-4C3F-BD1C-C98C9596463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idx="4294967295"/>
          </p:nvPr>
        </p:nvSpPr>
        <p:spPr>
          <a:xfrm>
            <a:off x="1486042" y="3534770"/>
            <a:ext cx="9382125" cy="2674345"/>
          </a:xfrm>
        </p:spPr>
        <p:style>
          <a:lnRef idx="2">
            <a:schemeClr val="dk1"/>
          </a:lnRef>
          <a:fillRef idx="1">
            <a:schemeClr val="lt1"/>
          </a:fillRef>
          <a:effectRef idx="0">
            <a:schemeClr val="dk1"/>
          </a:effectRef>
          <a:fontRef idx="minor">
            <a:schemeClr val="dk1"/>
          </a:fontRef>
        </p:style>
        <p:txBody>
          <a:bodyPr>
            <a:noAutofit/>
          </a:bodyPr>
          <a:lstStyle/>
          <a:p>
            <a:pPr algn="ctr"/>
            <a:r>
              <a:rPr lang="tr-TR" sz="4800" b="1" dirty="0" smtClean="0">
                <a:solidFill>
                  <a:srgbClr val="FF0000"/>
                </a:solidFill>
              </a:rPr>
              <a:t>ORTAÖ</a:t>
            </a:r>
            <a:r>
              <a:rPr lang="tr-TR" sz="4400" b="1" dirty="0" smtClean="0">
                <a:solidFill>
                  <a:srgbClr val="FF0000"/>
                </a:solidFill>
              </a:rPr>
              <a:t>Ğ</a:t>
            </a:r>
            <a:r>
              <a:rPr lang="tr-TR" sz="4800" b="1" dirty="0" smtClean="0">
                <a:solidFill>
                  <a:srgbClr val="FF0000"/>
                </a:solidFill>
              </a:rPr>
              <a:t>RET</a:t>
            </a:r>
            <a:r>
              <a:rPr lang="tr-TR" sz="4400" b="1" dirty="0" smtClean="0">
                <a:solidFill>
                  <a:srgbClr val="FF0000"/>
                </a:solidFill>
              </a:rPr>
              <a:t>İ</a:t>
            </a:r>
            <a:r>
              <a:rPr lang="tr-TR" sz="4800" b="1" dirty="0" smtClean="0">
                <a:solidFill>
                  <a:srgbClr val="FF0000"/>
                </a:solidFill>
              </a:rPr>
              <a:t>M</a:t>
            </a:r>
            <a:r>
              <a:rPr lang="tr-TR" sz="6000" b="1" dirty="0" smtClean="0">
                <a:solidFill>
                  <a:srgbClr val="FF0000"/>
                </a:solidFill>
              </a:rPr>
              <a:t/>
            </a:r>
            <a:br>
              <a:rPr lang="tr-TR" sz="6000" b="1" dirty="0" smtClean="0">
                <a:solidFill>
                  <a:srgbClr val="FF0000"/>
                </a:solidFill>
              </a:rPr>
            </a:br>
            <a:r>
              <a:rPr lang="tr-TR" sz="8000" b="1" dirty="0" smtClean="0">
                <a:solidFill>
                  <a:srgbClr val="FF0000"/>
                </a:solidFill>
              </a:rPr>
              <a:t> </a:t>
            </a:r>
            <a:r>
              <a:rPr lang="tr-TR" sz="8000" b="1" dirty="0" smtClean="0">
                <a:solidFill>
                  <a:srgbClr val="FF0000"/>
                </a:solidFill>
              </a:rPr>
              <a:t>OKUL TÜRLER</a:t>
            </a:r>
            <a:r>
              <a:rPr lang="tr-TR" sz="7200" b="1" dirty="0" smtClean="0">
                <a:solidFill>
                  <a:srgbClr val="FF0000"/>
                </a:solidFill>
              </a:rPr>
              <a:t>İ</a:t>
            </a:r>
            <a:endParaRPr lang="tr-TR" sz="4400" b="1" dirty="0"/>
          </a:p>
        </p:txBody>
      </p:sp>
      <p:pic>
        <p:nvPicPr>
          <p:cNvPr id="18433" name="Picture 1"/>
          <p:cNvPicPr>
            <a:picLocks noChangeAspect="1" noChangeArrowheads="1"/>
          </p:cNvPicPr>
          <p:nvPr/>
        </p:nvPicPr>
        <p:blipFill>
          <a:blip r:embed="rId3" cstate="print"/>
          <a:srcRect/>
          <a:stretch>
            <a:fillRect/>
          </a:stretch>
        </p:blipFill>
        <p:spPr bwMode="auto">
          <a:xfrm>
            <a:off x="1844722" y="486912"/>
            <a:ext cx="2114550" cy="2114550"/>
          </a:xfrm>
          <a:prstGeom prst="rect">
            <a:avLst/>
          </a:prstGeom>
          <a:noFill/>
          <a:ln w="9525">
            <a:noFill/>
            <a:miter lim="800000"/>
            <a:headEnd/>
            <a:tailEnd/>
          </a:ln>
          <a:effectLst/>
        </p:spPr>
      </p:pic>
      <p:pic>
        <p:nvPicPr>
          <p:cNvPr id="18434" name="Picture 2"/>
          <p:cNvPicPr>
            <a:picLocks noChangeAspect="1" noChangeArrowheads="1"/>
          </p:cNvPicPr>
          <p:nvPr/>
        </p:nvPicPr>
        <p:blipFill>
          <a:blip r:embed="rId4" cstate="print"/>
          <a:srcRect/>
          <a:stretch>
            <a:fillRect/>
          </a:stretch>
        </p:blipFill>
        <p:spPr bwMode="auto">
          <a:xfrm>
            <a:off x="7983941" y="364082"/>
            <a:ext cx="3111689" cy="3102449"/>
          </a:xfrm>
          <a:prstGeom prst="rect">
            <a:avLst/>
          </a:prstGeom>
          <a:noFill/>
          <a:ln w="9525">
            <a:noFill/>
            <a:miter lim="800000"/>
            <a:headEnd/>
            <a:tailEnd/>
          </a:ln>
          <a:effectLst/>
        </p:spPr>
      </p:pic>
    </p:spTree>
    <p:extLst>
      <p:ext uri="{BB962C8B-B14F-4D97-AF65-F5344CB8AC3E}">
        <p14:creationId xmlns="" xmlns:p14="http://schemas.microsoft.com/office/powerpoint/2010/main" val="1674425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292163" y="1043584"/>
            <a:ext cx="9353090" cy="2246769"/>
          </a:xfrm>
          <a:prstGeom prst="rect">
            <a:avLst/>
          </a:prstGeom>
        </p:spPr>
        <p:txBody>
          <a:bodyPr wrap="square">
            <a:spAutoFit/>
          </a:bodyPr>
          <a:lstStyle/>
          <a:p>
            <a:pPr marL="457200" indent="-457200" algn="just">
              <a:buFont typeface="Wingdings" pitchFamily="2" charset="2"/>
              <a:buChar char="v"/>
            </a:pPr>
            <a:r>
              <a:rPr lang="pt-BR" sz="2800" b="1" dirty="0" smtClean="0">
                <a:solidFill>
                  <a:srgbClr val="FF0000"/>
                </a:solidFill>
              </a:rPr>
              <a:t>Mesleki ve Teknik Anadolu Liseleri </a:t>
            </a:r>
            <a:r>
              <a:rPr lang="tr-TR" sz="2800" dirty="0" smtClean="0"/>
              <a:t>kapsamında Anadolu Teknik ve Anadolu Meslek Programları bulunur. Anadolu Teknik Programlarına doğrudan alana öğrenci kaydı yapılır. 9.sınıfta ortak eğitim verilir. 9.sınıfın sonunda öğrenciler, Anadolu Meslek programlarında yer alan alanlara ayrılırlar.</a:t>
            </a:r>
          </a:p>
        </p:txBody>
      </p:sp>
      <p:pic>
        <p:nvPicPr>
          <p:cNvPr id="4" name="Picture 8" descr="F:\KALACAK RESİMLER\mesleki-4.jpg"/>
          <p:cNvPicPr>
            <a:picLocks noChangeAspect="1" noChangeArrowheads="1"/>
          </p:cNvPicPr>
          <p:nvPr/>
        </p:nvPicPr>
        <p:blipFill>
          <a:blip r:embed="rId2" cstate="print"/>
          <a:srcRect/>
          <a:stretch>
            <a:fillRect/>
          </a:stretch>
        </p:blipFill>
        <p:spPr bwMode="auto">
          <a:xfrm>
            <a:off x="1539971" y="3816043"/>
            <a:ext cx="3752850" cy="2016125"/>
          </a:xfrm>
          <a:prstGeom prst="rect">
            <a:avLst/>
          </a:prstGeom>
          <a:ln>
            <a:noFill/>
          </a:ln>
          <a:effectLst>
            <a:outerShdw blurRad="292100" dist="139700" dir="2700000" algn="tl" rotWithShape="0">
              <a:srgbClr val="333333">
                <a:alpha val="65000"/>
              </a:srgbClr>
            </a:outerShdw>
          </a:effectLst>
          <a:extLst/>
        </p:spPr>
      </p:pic>
      <p:pic>
        <p:nvPicPr>
          <p:cNvPr id="5" name="Picture 9" descr="F:\KALACAK RESİMLER\ev-68.jpg"/>
          <p:cNvPicPr>
            <a:picLocks noChangeAspect="1" noChangeArrowheads="1"/>
          </p:cNvPicPr>
          <p:nvPr/>
        </p:nvPicPr>
        <p:blipFill>
          <a:blip r:embed="rId3" cstate="print"/>
          <a:srcRect/>
          <a:stretch>
            <a:fillRect/>
          </a:stretch>
        </p:blipFill>
        <p:spPr bwMode="auto">
          <a:xfrm>
            <a:off x="6494463" y="3788747"/>
            <a:ext cx="3584575" cy="2016125"/>
          </a:xfrm>
          <a:prstGeom prst="rect">
            <a:avLst/>
          </a:prstGeom>
          <a:noFill/>
          <a:ln>
            <a:noFill/>
          </a:ln>
          <a:effectLst>
            <a:outerShdw blurRad="292100" dist="139700" dir="2700000" algn="tl" rotWithShape="0">
              <a:srgbClr val="333333">
                <a:alpha val="64999"/>
              </a:srgbClr>
            </a:outerShdw>
          </a:effectLst>
          <a:extLst/>
        </p:spPr>
      </p:pic>
    </p:spTree>
    <p:extLst>
      <p:ext uri="{BB962C8B-B14F-4D97-AF65-F5344CB8AC3E}">
        <p14:creationId xmlns="" xmlns:p14="http://schemas.microsoft.com/office/powerpoint/2010/main" val="3552457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251221" y="811572"/>
            <a:ext cx="9353090" cy="4832092"/>
          </a:xfrm>
          <a:prstGeom prst="rect">
            <a:avLst/>
          </a:prstGeom>
        </p:spPr>
        <p:txBody>
          <a:bodyPr wrap="square">
            <a:spAutoFit/>
          </a:bodyPr>
          <a:lstStyle/>
          <a:p>
            <a:pPr marL="457200" indent="-457200">
              <a:buFont typeface="Wingdings" panose="05000000000000000000" pitchFamily="2" charset="2"/>
              <a:buChar char="v"/>
            </a:pPr>
            <a:endParaRPr lang="tr-TR" sz="2800" b="1" dirty="0" smtClean="0"/>
          </a:p>
          <a:p>
            <a:pPr marL="457200" indent="-457200" algn="just">
              <a:buFont typeface="Wingdings" panose="05000000000000000000" pitchFamily="2" charset="2"/>
              <a:buChar char="v"/>
            </a:pPr>
            <a:r>
              <a:rPr lang="tr-TR" sz="2800" b="1" dirty="0" smtClean="0">
                <a:solidFill>
                  <a:srgbClr val="FF0000"/>
                </a:solidFill>
              </a:rPr>
              <a:t>Anadolu Meslek programında</a:t>
            </a:r>
            <a:r>
              <a:rPr lang="tr-TR" sz="2800" dirty="0" smtClean="0"/>
              <a:t>, bir mesleğe yönelik bilgi ve becerilerin yanında genel bilgi dersleri de yer almaktadır.</a:t>
            </a:r>
            <a:br>
              <a:rPr lang="tr-TR" sz="2800" dirty="0" smtClean="0"/>
            </a:br>
            <a:r>
              <a:rPr lang="tr-TR" sz="2800" b="1" dirty="0" smtClean="0">
                <a:solidFill>
                  <a:srgbClr val="FF0000"/>
                </a:solidFill>
              </a:rPr>
              <a:t>Anadolu Teknik programında </a:t>
            </a:r>
            <a:r>
              <a:rPr lang="tr-TR" sz="2800" dirty="0" smtClean="0"/>
              <a:t>ise bir mesleğe yönelik bilgi ve becerilerin yanında matematik, fizik, kimya ve biyoloji dersleri 4 yıl boyunca ağırlıklı olarak verilmektedir.</a:t>
            </a:r>
            <a:br>
              <a:rPr lang="tr-TR" sz="2800" dirty="0" smtClean="0"/>
            </a:br>
            <a:r>
              <a:rPr lang="tr-TR" sz="2800" dirty="0" smtClean="0"/>
              <a:t>Anadolu meslek programlarında 9.sınıfı tamamlayan öğrenciler 10.sınıftan itibaren meslek alanıyla ilgili öğrenim görmeye başlarlar.</a:t>
            </a:r>
          </a:p>
          <a:p>
            <a:pPr marL="457200" indent="-457200" algn="just">
              <a:buFont typeface="Wingdings" panose="05000000000000000000" pitchFamily="2" charset="2"/>
              <a:buChar char="v"/>
            </a:pPr>
            <a:r>
              <a:rPr lang="tr-TR" sz="2800" dirty="0" smtClean="0"/>
              <a:t>Her iki programda da 10.sınıfta meslekî alan eğitimi, 11 ve 12. sınıfta meslek alanına bağlı olarak dal eğitimi verilir. </a:t>
            </a:r>
          </a:p>
        </p:txBody>
      </p:sp>
    </p:spTree>
    <p:extLst>
      <p:ext uri="{BB962C8B-B14F-4D97-AF65-F5344CB8AC3E}">
        <p14:creationId xmlns="" xmlns:p14="http://schemas.microsoft.com/office/powerpoint/2010/main" val="355245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it-IT" b="1" dirty="0">
                <a:solidFill>
                  <a:srgbClr val="FF0000"/>
                </a:solidFill>
              </a:rPr>
              <a:t>Alan </a:t>
            </a:r>
            <a:r>
              <a:rPr lang="it-IT" b="1" dirty="0" smtClean="0">
                <a:solidFill>
                  <a:srgbClr val="FF0000"/>
                </a:solidFill>
              </a:rPr>
              <a:t>ve</a:t>
            </a:r>
            <a:r>
              <a:rPr lang="tr-TR" b="1" dirty="0" smtClean="0">
                <a:solidFill>
                  <a:srgbClr val="FF0000"/>
                </a:solidFill>
              </a:rPr>
              <a:t>ya</a:t>
            </a:r>
            <a:r>
              <a:rPr lang="it-IT" b="1" dirty="0" smtClean="0">
                <a:solidFill>
                  <a:srgbClr val="FF0000"/>
                </a:solidFill>
              </a:rPr>
              <a:t> dal </a:t>
            </a:r>
            <a:r>
              <a:rPr lang="it-IT" b="1" dirty="0">
                <a:solidFill>
                  <a:srgbClr val="FF0000"/>
                </a:solidFill>
              </a:rPr>
              <a:t>ne demek?</a:t>
            </a:r>
            <a:endParaRPr lang="tr-TR" b="1" dirty="0">
              <a:solidFill>
                <a:srgbClr val="FF0000"/>
              </a:solidFill>
            </a:endParaRPr>
          </a:p>
        </p:txBody>
      </p:sp>
      <p:sp>
        <p:nvSpPr>
          <p:cNvPr id="3" name="Dikdörtgen 2"/>
          <p:cNvSpPr/>
          <p:nvPr/>
        </p:nvSpPr>
        <p:spPr>
          <a:xfrm>
            <a:off x="1090249" y="1684332"/>
            <a:ext cx="10093569" cy="4770537"/>
          </a:xfrm>
          <a:prstGeom prst="rect">
            <a:avLst/>
          </a:prstGeom>
        </p:spPr>
        <p:txBody>
          <a:bodyPr wrap="square">
            <a:spAutoFit/>
          </a:bodyPr>
          <a:lstStyle/>
          <a:p>
            <a:pPr algn="just"/>
            <a:r>
              <a:rPr lang="tr-TR" sz="2400" b="1" dirty="0">
                <a:solidFill>
                  <a:srgbClr val="FF0000"/>
                </a:solidFill>
              </a:rPr>
              <a:t>Alan:</a:t>
            </a:r>
          </a:p>
          <a:p>
            <a:pPr algn="just"/>
            <a:r>
              <a:rPr lang="tr-TR" sz="2400" dirty="0"/>
              <a:t>Ortaöğretim kurumlarında ortak özelliklere sahip birden fazla meslek dalını içeren; bilgi, beceri, tutum, davranış ve istihdam imkânı sağlayan programların her birine denir.</a:t>
            </a:r>
          </a:p>
          <a:p>
            <a:pPr algn="just"/>
            <a:r>
              <a:rPr lang="tr-TR" sz="2400" dirty="0"/>
              <a:t>Örneğin; Büro Yönetimi bir alandır</a:t>
            </a:r>
            <a:r>
              <a:rPr lang="tr-TR" sz="2400" dirty="0" smtClean="0"/>
              <a:t>.</a:t>
            </a:r>
          </a:p>
          <a:p>
            <a:pPr algn="just"/>
            <a:endParaRPr lang="tr-TR" sz="2400" dirty="0"/>
          </a:p>
          <a:p>
            <a:pPr algn="just"/>
            <a:r>
              <a:rPr lang="tr-TR" sz="2400" b="1" dirty="0">
                <a:solidFill>
                  <a:srgbClr val="FF0000"/>
                </a:solidFill>
              </a:rPr>
              <a:t>Dal:</a:t>
            </a:r>
          </a:p>
          <a:p>
            <a:pPr algn="just"/>
            <a:r>
              <a:rPr lang="tr-TR" sz="2400" dirty="0"/>
              <a:t>Mesleki ve teknik ortaöğretim programlarında uygulanan bir alan altında belirli konularda uzmanlaşmaya yönelik bilgi, beceri, tutum, davranış gerektiren ve istihdam imkânı sağlayan işkollarından (meslekler) her birine denir. </a:t>
            </a:r>
            <a:r>
              <a:rPr lang="tr-TR" sz="2400" dirty="0" smtClean="0"/>
              <a:t>Örneğin</a:t>
            </a:r>
            <a:r>
              <a:rPr lang="tr-TR" sz="2400" dirty="0"/>
              <a:t>; Büro Yönetimi alanının altında Hukuk Sekreterliği, Ticaret </a:t>
            </a:r>
            <a:r>
              <a:rPr lang="tr-TR" sz="2400" dirty="0" smtClean="0"/>
              <a:t>Sekreterliği</a:t>
            </a:r>
            <a:r>
              <a:rPr lang="tr-TR" sz="2400" dirty="0"/>
              <a:t>, Yönetici Sekreterliği dalları </a:t>
            </a:r>
            <a:r>
              <a:rPr lang="tr-TR" sz="2400" dirty="0" smtClean="0"/>
              <a:t>bulunmaktadır</a:t>
            </a:r>
            <a:r>
              <a:rPr lang="tr-TR" sz="2400" dirty="0"/>
              <a:t>.</a:t>
            </a:r>
          </a:p>
          <a:p>
            <a:endParaRPr lang="tr-TR" sz="2000" dirty="0"/>
          </a:p>
          <a:p>
            <a:endParaRPr lang="tr-TR" sz="2000" dirty="0"/>
          </a:p>
        </p:txBody>
      </p:sp>
    </p:spTree>
    <p:extLst>
      <p:ext uri="{BB962C8B-B14F-4D97-AF65-F5344CB8AC3E}">
        <p14:creationId xmlns="" xmlns:p14="http://schemas.microsoft.com/office/powerpoint/2010/main" val="813665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Detaylı bilgi için..</a:t>
            </a:r>
            <a:endParaRPr lang="tr-TR" b="1" dirty="0">
              <a:solidFill>
                <a:srgbClr val="FF0000"/>
              </a:solidFill>
            </a:endParaRPr>
          </a:p>
        </p:txBody>
      </p:sp>
      <p:sp>
        <p:nvSpPr>
          <p:cNvPr id="3" name="Dikdörtgen 2"/>
          <p:cNvSpPr/>
          <p:nvPr/>
        </p:nvSpPr>
        <p:spPr>
          <a:xfrm>
            <a:off x="1090249" y="1684332"/>
            <a:ext cx="10093569" cy="3785652"/>
          </a:xfrm>
          <a:prstGeom prst="rect">
            <a:avLst/>
          </a:prstGeom>
        </p:spPr>
        <p:txBody>
          <a:bodyPr wrap="square">
            <a:spAutoFit/>
          </a:bodyPr>
          <a:lstStyle/>
          <a:p>
            <a:endParaRPr lang="tr-TR" sz="2400" dirty="0"/>
          </a:p>
          <a:p>
            <a:r>
              <a:rPr lang="tr-TR" sz="2800" dirty="0" smtClean="0"/>
              <a:t>Mesleki ve teknik ortaöğretim kurumlarında uygulanmakta olan </a:t>
            </a:r>
          </a:p>
          <a:p>
            <a:r>
              <a:rPr lang="tr-TR" sz="2800" dirty="0" smtClean="0"/>
              <a:t>meslek alanlarının Okul, Program, Alan ve Dal Tanıtım Bilgileri: </a:t>
            </a:r>
          </a:p>
          <a:p>
            <a:r>
              <a:rPr lang="tr-TR" sz="2800" b="1" u="sng" dirty="0" smtClean="0">
                <a:solidFill>
                  <a:srgbClr val="FF0000"/>
                </a:solidFill>
              </a:rPr>
              <a:t>http://mbs.meb.gov.tr </a:t>
            </a:r>
          </a:p>
          <a:p>
            <a:r>
              <a:rPr lang="tr-TR" sz="2800" b="1" u="sng" dirty="0" smtClean="0">
                <a:solidFill>
                  <a:srgbClr val="FF0000"/>
                </a:solidFill>
              </a:rPr>
              <a:t>http://www.</a:t>
            </a:r>
            <a:r>
              <a:rPr lang="tr-TR" sz="2800" b="1" u="sng" dirty="0" err="1" smtClean="0">
                <a:solidFill>
                  <a:srgbClr val="FF0000"/>
                </a:solidFill>
              </a:rPr>
              <a:t>alantercihleri</a:t>
            </a:r>
            <a:r>
              <a:rPr lang="tr-TR" sz="2800" b="1" u="sng" dirty="0" smtClean="0">
                <a:solidFill>
                  <a:srgbClr val="FF0000"/>
                </a:solidFill>
              </a:rPr>
              <a:t>.com </a:t>
            </a:r>
          </a:p>
          <a:p>
            <a:r>
              <a:rPr lang="tr-TR" sz="2800" b="1" u="sng" dirty="0" smtClean="0">
                <a:solidFill>
                  <a:srgbClr val="FF0000"/>
                </a:solidFill>
              </a:rPr>
              <a:t>http://meslekitanitim.meb.gov.tr </a:t>
            </a:r>
          </a:p>
          <a:p>
            <a:r>
              <a:rPr lang="tr-TR" sz="2800" b="1" u="sng" dirty="0" smtClean="0">
                <a:solidFill>
                  <a:srgbClr val="FF0000"/>
                </a:solidFill>
              </a:rPr>
              <a:t>https://meslegimhayatim.meb.gov.tr </a:t>
            </a:r>
          </a:p>
          <a:p>
            <a:r>
              <a:rPr lang="tr-TR" sz="2800" dirty="0" smtClean="0"/>
              <a:t>Elektronik adreslerinde yer almaktadır.</a:t>
            </a:r>
          </a:p>
          <a:p>
            <a:endParaRPr lang="tr-TR" sz="2000" dirty="0"/>
          </a:p>
        </p:txBody>
      </p:sp>
      <p:pic>
        <p:nvPicPr>
          <p:cNvPr id="4" name="Picture 2" descr="kavram ağları ile ilgili görsel sonucu"/>
          <p:cNvPicPr>
            <a:picLocks noChangeAspect="1" noChangeArrowheads="1"/>
          </p:cNvPicPr>
          <p:nvPr/>
        </p:nvPicPr>
        <p:blipFill>
          <a:blip r:embed="rId2" cstate="print"/>
          <a:srcRect/>
          <a:stretch>
            <a:fillRect/>
          </a:stretch>
        </p:blipFill>
        <p:spPr bwMode="auto">
          <a:xfrm>
            <a:off x="7380430" y="3670443"/>
            <a:ext cx="3763962" cy="2173288"/>
          </a:xfrm>
          <a:prstGeom prst="rect">
            <a:avLst/>
          </a:prstGeom>
          <a:noFill/>
          <a:ln w="9525">
            <a:noFill/>
            <a:miter lim="800000"/>
            <a:headEnd/>
            <a:tailEnd/>
          </a:ln>
        </p:spPr>
      </p:pic>
    </p:spTree>
    <p:extLst>
      <p:ext uri="{BB962C8B-B14F-4D97-AF65-F5344CB8AC3E}">
        <p14:creationId xmlns="" xmlns:p14="http://schemas.microsoft.com/office/powerpoint/2010/main" val="813665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67509" y="427029"/>
            <a:ext cx="10353763" cy="1257300"/>
          </a:xfrm>
        </p:spPr>
        <p:txBody>
          <a:bodyPr/>
          <a:lstStyle/>
          <a:p>
            <a:pPr marL="742950" indent="-742950">
              <a:buFont typeface="+mj-lt"/>
              <a:buAutoNum type="arabicPeriod" startAt="6"/>
            </a:pPr>
            <a:r>
              <a:rPr lang="pt-BR" b="1" dirty="0" smtClean="0">
                <a:solidFill>
                  <a:srgbClr val="FF0000"/>
                </a:solidFill>
              </a:rPr>
              <a:t>Güzel </a:t>
            </a:r>
            <a:r>
              <a:rPr lang="pt-BR" b="1" dirty="0" smtClean="0">
                <a:solidFill>
                  <a:srgbClr val="FF0000"/>
                </a:solidFill>
              </a:rPr>
              <a:t>Sanatlar</a:t>
            </a:r>
            <a:r>
              <a:rPr lang="tr-TR" b="1" dirty="0" smtClean="0">
                <a:solidFill>
                  <a:srgbClr val="FF0000"/>
                </a:solidFill>
              </a:rPr>
              <a:t> Lisesi</a:t>
            </a:r>
            <a:endParaRPr lang="pt-BR" b="1" dirty="0">
              <a:solidFill>
                <a:srgbClr val="FF0000"/>
              </a:solidFill>
            </a:endParaRPr>
          </a:p>
        </p:txBody>
      </p:sp>
      <p:sp>
        <p:nvSpPr>
          <p:cNvPr id="3" name="Dikdörtgen 2"/>
          <p:cNvSpPr/>
          <p:nvPr/>
        </p:nvSpPr>
        <p:spPr>
          <a:xfrm>
            <a:off x="867508" y="1957286"/>
            <a:ext cx="7151077" cy="3539430"/>
          </a:xfrm>
          <a:prstGeom prst="rect">
            <a:avLst/>
          </a:prstGeom>
        </p:spPr>
        <p:txBody>
          <a:bodyPr wrap="square">
            <a:spAutoFit/>
          </a:bodyPr>
          <a:lstStyle/>
          <a:p>
            <a:pPr marL="457200" indent="-457200" algn="just">
              <a:buFont typeface="Wingdings" panose="05000000000000000000" pitchFamily="2" charset="2"/>
              <a:buChar char="v"/>
            </a:pPr>
            <a:r>
              <a:rPr lang="tr-TR" sz="2800" dirty="0" smtClean="0"/>
              <a:t>Güzel </a:t>
            </a:r>
            <a:r>
              <a:rPr lang="tr-TR" sz="2800" dirty="0"/>
              <a:t>sanatlar liseleri, bu alanda yeteneği olan, </a:t>
            </a:r>
            <a:r>
              <a:rPr lang="tr-TR" sz="2800" dirty="0" smtClean="0">
                <a:solidFill>
                  <a:srgbClr val="FF0000"/>
                </a:solidFill>
              </a:rPr>
              <a:t>görsel sanatlar, </a:t>
            </a:r>
            <a:r>
              <a:rPr lang="tr-TR" sz="2800" dirty="0">
                <a:solidFill>
                  <a:srgbClr val="FF0000"/>
                </a:solidFill>
              </a:rPr>
              <a:t>müzik gibi </a:t>
            </a:r>
            <a:r>
              <a:rPr lang="tr-TR" sz="2800" dirty="0"/>
              <a:t>alanlarda kendisini yetiştirmek isteyen öğrenciler için kurulmuştur. </a:t>
            </a:r>
            <a:endParaRPr lang="tr-TR" sz="2800" dirty="0" smtClean="0"/>
          </a:p>
          <a:p>
            <a:pPr marL="457200" indent="-457200" algn="just">
              <a:buFont typeface="Wingdings" panose="05000000000000000000" pitchFamily="2" charset="2"/>
              <a:buChar char="v"/>
            </a:pPr>
            <a:r>
              <a:rPr lang="tr-TR" sz="2800" dirty="0" smtClean="0"/>
              <a:t>Bu </a:t>
            </a:r>
            <a:r>
              <a:rPr lang="tr-TR" sz="2800" dirty="0"/>
              <a:t>okullar </a:t>
            </a:r>
            <a:r>
              <a:rPr lang="tr-TR" sz="2800" dirty="0">
                <a:solidFill>
                  <a:srgbClr val="FF0000"/>
                </a:solidFill>
              </a:rPr>
              <a:t>yetenek sınavı ve okul başarı puanlarının </a:t>
            </a:r>
            <a:r>
              <a:rPr lang="tr-TR" sz="2800" dirty="0"/>
              <a:t>ikisini de dikkate alarak öğrenci alır</a:t>
            </a:r>
            <a:r>
              <a:rPr lang="tr-TR" sz="2800" dirty="0" smtClean="0"/>
              <a:t>.</a:t>
            </a:r>
            <a:endParaRPr lang="tr-TR" sz="2400" dirty="0"/>
          </a:p>
          <a:p>
            <a:pPr marL="457200" indent="-457200" algn="just">
              <a:buFont typeface="Wingdings" panose="05000000000000000000" pitchFamily="2" charset="2"/>
              <a:buChar char="v"/>
            </a:pPr>
            <a:r>
              <a:rPr lang="tr-TR" sz="2800" dirty="0" smtClean="0"/>
              <a:t>Öğrenim süresi dört yıl olan yatılı ve/veya gündüzlü olarak eğitim ve öğretim veren kurumlardır.</a:t>
            </a:r>
            <a:endParaRPr lang="tr-TR" sz="2400"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54305" y="2039170"/>
            <a:ext cx="3181471" cy="35018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91860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67509" y="427029"/>
            <a:ext cx="10353763" cy="1257300"/>
          </a:xfrm>
        </p:spPr>
        <p:txBody>
          <a:bodyPr/>
          <a:lstStyle/>
          <a:p>
            <a:pPr marL="742950" indent="-742950">
              <a:buFont typeface="+mj-lt"/>
              <a:buAutoNum type="arabicPeriod" startAt="7"/>
            </a:pPr>
            <a:r>
              <a:rPr lang="pt-BR" b="1" dirty="0" smtClean="0">
                <a:solidFill>
                  <a:srgbClr val="FF0000"/>
                </a:solidFill>
              </a:rPr>
              <a:t>Spor </a:t>
            </a:r>
            <a:r>
              <a:rPr lang="pt-BR" b="1" dirty="0">
                <a:solidFill>
                  <a:srgbClr val="FF0000"/>
                </a:solidFill>
              </a:rPr>
              <a:t>Liseleri</a:t>
            </a:r>
          </a:p>
        </p:txBody>
      </p:sp>
      <p:sp>
        <p:nvSpPr>
          <p:cNvPr id="3" name="Dikdörtgen 2"/>
          <p:cNvSpPr/>
          <p:nvPr/>
        </p:nvSpPr>
        <p:spPr>
          <a:xfrm>
            <a:off x="867508" y="1684331"/>
            <a:ext cx="7151077" cy="3970318"/>
          </a:xfrm>
          <a:prstGeom prst="rect">
            <a:avLst/>
          </a:prstGeom>
        </p:spPr>
        <p:txBody>
          <a:bodyPr wrap="square">
            <a:spAutoFit/>
          </a:bodyPr>
          <a:lstStyle/>
          <a:p>
            <a:pPr marL="457200" indent="-457200" algn="just">
              <a:buFont typeface="Wingdings" panose="05000000000000000000" pitchFamily="2" charset="2"/>
              <a:buChar char="v"/>
            </a:pPr>
            <a:r>
              <a:rPr lang="tr-TR" sz="2800" dirty="0" smtClean="0"/>
              <a:t>Spor Liselerinin amacı; spora ilgi duyan öğrencileri geliştirmek, öğrencileri yetenekleri doğrultusunda araştırıcı ve geliştirici çalışmalara yöneltmektir.</a:t>
            </a:r>
            <a:endParaRPr lang="tr-TR" sz="3200" dirty="0" smtClean="0"/>
          </a:p>
          <a:p>
            <a:pPr marL="457200" indent="-457200" algn="just">
              <a:buFont typeface="Wingdings" panose="05000000000000000000" pitchFamily="2" charset="2"/>
              <a:buChar char="v"/>
            </a:pPr>
            <a:r>
              <a:rPr lang="tr-TR" sz="2800" dirty="0" smtClean="0"/>
              <a:t>Bu </a:t>
            </a:r>
            <a:r>
              <a:rPr lang="tr-TR" sz="2800" dirty="0"/>
              <a:t>okullar </a:t>
            </a:r>
            <a:r>
              <a:rPr lang="tr-TR" sz="2800" dirty="0">
                <a:solidFill>
                  <a:srgbClr val="FF0000"/>
                </a:solidFill>
              </a:rPr>
              <a:t>yetenek sınavı ve okul başarı puanlarının </a:t>
            </a:r>
            <a:r>
              <a:rPr lang="tr-TR" sz="2800" dirty="0"/>
              <a:t>ikisini de dikkate alarak öğrenci alır</a:t>
            </a:r>
            <a:r>
              <a:rPr lang="tr-TR" sz="2800" dirty="0" smtClean="0"/>
              <a:t>.</a:t>
            </a:r>
            <a:endParaRPr lang="tr-TR" sz="2800" dirty="0"/>
          </a:p>
          <a:p>
            <a:pPr marL="457200" indent="-457200" algn="just">
              <a:buFont typeface="Wingdings" panose="05000000000000000000" pitchFamily="2" charset="2"/>
              <a:buChar char="v"/>
            </a:pPr>
            <a:r>
              <a:rPr lang="tr-TR" sz="2800" dirty="0" smtClean="0"/>
              <a:t>Öğrenim süresi dört yıl olan yatılı ve/veya gündüzlü olarak eğitim ve öğretim veren kurumlardır.</a:t>
            </a:r>
            <a:endParaRPr lang="tr-TR" sz="2400" dirty="0"/>
          </a:p>
        </p:txBody>
      </p:sp>
      <p:pic>
        <p:nvPicPr>
          <p:cNvPr id="5" name="Picture 9"/>
          <p:cNvPicPr>
            <a:picLocks noChangeAspect="1" noChangeArrowheads="1"/>
          </p:cNvPicPr>
          <p:nvPr/>
        </p:nvPicPr>
        <p:blipFill>
          <a:blip r:embed="rId2" cstate="print"/>
          <a:srcRect/>
          <a:stretch>
            <a:fillRect/>
          </a:stretch>
        </p:blipFill>
        <p:spPr bwMode="auto">
          <a:xfrm>
            <a:off x="8666329" y="1774209"/>
            <a:ext cx="2606722" cy="3241131"/>
          </a:xfrm>
          <a:prstGeom prst="rect">
            <a:avLst/>
          </a:prstGeom>
          <a:noFill/>
          <a:ln w="9525">
            <a:noFill/>
            <a:miter lim="800000"/>
            <a:headEnd/>
            <a:tailEnd/>
          </a:ln>
        </p:spPr>
      </p:pic>
    </p:spTree>
    <p:extLst>
      <p:ext uri="{BB962C8B-B14F-4D97-AF65-F5344CB8AC3E}">
        <p14:creationId xmlns="" xmlns:p14="http://schemas.microsoft.com/office/powerpoint/2010/main" val="239186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marL="742950" indent="-742950">
              <a:buFont typeface="+mj-lt"/>
              <a:buAutoNum type="arabicPeriod" startAt="8"/>
            </a:pPr>
            <a:r>
              <a:rPr lang="pt-BR" b="1" dirty="0" smtClean="0">
                <a:solidFill>
                  <a:srgbClr val="FF0000"/>
                </a:solidFill>
              </a:rPr>
              <a:t>Mesleki </a:t>
            </a:r>
            <a:r>
              <a:rPr lang="pt-BR" b="1" dirty="0">
                <a:solidFill>
                  <a:srgbClr val="FF0000"/>
                </a:solidFill>
              </a:rPr>
              <a:t>Eğitim Merkezleri </a:t>
            </a:r>
            <a:endParaRPr lang="tr-TR" b="1" dirty="0">
              <a:solidFill>
                <a:srgbClr val="FF0000"/>
              </a:solidFill>
            </a:endParaRPr>
          </a:p>
        </p:txBody>
      </p:sp>
      <p:sp>
        <p:nvSpPr>
          <p:cNvPr id="3" name="Dikdörtgen 2"/>
          <p:cNvSpPr/>
          <p:nvPr/>
        </p:nvSpPr>
        <p:spPr>
          <a:xfrm>
            <a:off x="750277" y="1684330"/>
            <a:ext cx="10836672" cy="3046988"/>
          </a:xfrm>
          <a:prstGeom prst="rect">
            <a:avLst/>
          </a:prstGeom>
        </p:spPr>
        <p:txBody>
          <a:bodyPr wrap="square">
            <a:spAutoFit/>
          </a:bodyPr>
          <a:lstStyle/>
          <a:p>
            <a:pPr marL="457200" indent="-457200" algn="just">
              <a:buFont typeface="Wingdings" panose="05000000000000000000" pitchFamily="2" charset="2"/>
              <a:buChar char="v"/>
            </a:pPr>
            <a:r>
              <a:rPr lang="tr-TR" sz="2400" dirty="0" smtClean="0"/>
              <a:t>Ülkemizin nitelikli iş gücü ihtiyacı çerçevesinde öğrencilerin; ilgi, istek, yetenek ve kişilik özelliklerinin ortaya çıkarılması, başarılı ve mutlu olabilecekleri bir mesleği seçmeleri için meslekler hakkında bilgilendirilmeleri, eğitim sistemi ile çalışma hayatı arasındaki ilişkinin güçlendirilmesi çerçevesinde öğrencilere </a:t>
            </a:r>
            <a:r>
              <a:rPr lang="tr-TR" sz="2400" dirty="0" smtClean="0">
                <a:solidFill>
                  <a:srgbClr val="FF0000"/>
                </a:solidFill>
              </a:rPr>
              <a:t>meslek </a:t>
            </a:r>
            <a:r>
              <a:rPr lang="tr-TR" sz="2400" dirty="0">
                <a:solidFill>
                  <a:srgbClr val="FF0000"/>
                </a:solidFill>
              </a:rPr>
              <a:t>eğitimi vermeyi ve işe </a:t>
            </a:r>
            <a:r>
              <a:rPr lang="tr-TR" sz="2400" dirty="0" smtClean="0">
                <a:solidFill>
                  <a:srgbClr val="FF0000"/>
                </a:solidFill>
              </a:rPr>
              <a:t>yerleştirmeyi </a:t>
            </a:r>
            <a:r>
              <a:rPr lang="tr-TR" sz="2400" dirty="0">
                <a:solidFill>
                  <a:srgbClr val="FF0000"/>
                </a:solidFill>
              </a:rPr>
              <a:t>amaçlayan </a:t>
            </a:r>
            <a:r>
              <a:rPr lang="tr-TR" sz="2400" dirty="0"/>
              <a:t>kurumlardır.</a:t>
            </a:r>
          </a:p>
          <a:p>
            <a:pPr marL="457200" indent="-457200" algn="just">
              <a:buFont typeface="Wingdings" panose="05000000000000000000" pitchFamily="2" charset="2"/>
              <a:buChar char="v"/>
            </a:pPr>
            <a:r>
              <a:rPr lang="tr-TR" sz="2400" dirty="0" smtClean="0"/>
              <a:t>Yapılan yeni düzenleme ile mesleki eğitim merkezi öğrencileri </a:t>
            </a:r>
            <a:r>
              <a:rPr lang="tr-TR" sz="2400" dirty="0" smtClean="0">
                <a:solidFill>
                  <a:srgbClr val="FF0000"/>
                </a:solidFill>
              </a:rPr>
              <a:t>lise diploması </a:t>
            </a:r>
            <a:r>
              <a:rPr lang="tr-TR" sz="2400" dirty="0" smtClean="0"/>
              <a:t>alabilmektedir.</a:t>
            </a:r>
          </a:p>
          <a:p>
            <a:pPr marL="457200" indent="-457200" algn="just">
              <a:buFont typeface="Wingdings" panose="05000000000000000000" pitchFamily="2" charset="2"/>
              <a:buChar char="v"/>
            </a:pPr>
            <a:r>
              <a:rPr lang="tr-TR" sz="2400" dirty="0" smtClean="0"/>
              <a:t>Mesleki eğitim merkezlerinde okuyan öğrencilere </a:t>
            </a:r>
            <a:r>
              <a:rPr lang="tr-TR" sz="2400" dirty="0" smtClean="0">
                <a:solidFill>
                  <a:srgbClr val="FF0000"/>
                </a:solidFill>
              </a:rPr>
              <a:t>11. sınıfın sonunda Kalfalık Belgesi, 12. sınıfın sonunda ise Ustalık Belgesi verilmektedir.</a:t>
            </a:r>
            <a:endParaRPr lang="tr-TR" sz="2400" dirty="0">
              <a:solidFill>
                <a:srgbClr val="FF0000"/>
              </a:solidFill>
            </a:endParaRPr>
          </a:p>
        </p:txBody>
      </p:sp>
      <p:sp>
        <p:nvSpPr>
          <p:cNvPr id="4098" name="AutoShape 2" descr="MESLEKİ EĞİTİM MERKEZLERİNİN ÖĞRENCİ SAYISI YÜZDE 62 ART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100" name="AutoShape 4" descr="MESLEKİ EĞİTİM MERKEZLERİNİN ÖĞRENCİ SAYISI YÜZDE 62 ART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102" name="AutoShape 6" descr="MESLEKİ EĞİTİM MERKEZLERİNİN ÖĞRENCİ SAYISI YÜZDE 62 ART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104" name="AutoShape 8" descr="MESLEKİ EĞİTİM MERKEZLERİNİN ÖĞRENCİ SAYISI YÜZDE 62 ART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106" name="Picture 10" descr="MESLEKİ EĞİTİM MERKEZLERİNİN ÖĞRENCİ SAYISI YÜZDE 62 ARTTI"/>
          <p:cNvPicPr>
            <a:picLocks noChangeAspect="1" noChangeArrowheads="1"/>
          </p:cNvPicPr>
          <p:nvPr/>
        </p:nvPicPr>
        <p:blipFill>
          <a:blip r:embed="rId2" cstate="print"/>
          <a:srcRect/>
          <a:stretch>
            <a:fillRect/>
          </a:stretch>
        </p:blipFill>
        <p:spPr bwMode="auto">
          <a:xfrm>
            <a:off x="6878472" y="4544705"/>
            <a:ext cx="4720162" cy="1944806"/>
          </a:xfrm>
          <a:prstGeom prst="rect">
            <a:avLst/>
          </a:prstGeom>
          <a:noFill/>
        </p:spPr>
      </p:pic>
    </p:spTree>
    <p:extLst>
      <p:ext uri="{BB962C8B-B14F-4D97-AF65-F5344CB8AC3E}">
        <p14:creationId xmlns="" xmlns:p14="http://schemas.microsoft.com/office/powerpoint/2010/main" val="3517874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marL="742950" indent="-742950">
              <a:buFont typeface="+mj-lt"/>
              <a:buAutoNum type="arabicPeriod" startAt="9"/>
            </a:pPr>
            <a:r>
              <a:rPr lang="pt-BR" b="1" dirty="0" smtClean="0">
                <a:solidFill>
                  <a:srgbClr val="FF0000"/>
                </a:solidFill>
              </a:rPr>
              <a:t>Açıköğretim </a:t>
            </a:r>
            <a:r>
              <a:rPr lang="pt-BR" b="1" dirty="0">
                <a:solidFill>
                  <a:srgbClr val="FF0000"/>
                </a:solidFill>
              </a:rPr>
              <a:t>Kurumları </a:t>
            </a:r>
            <a:endParaRPr lang="tr-TR" b="1" dirty="0">
              <a:solidFill>
                <a:srgbClr val="FF0000"/>
              </a:solidFill>
            </a:endParaRPr>
          </a:p>
        </p:txBody>
      </p:sp>
      <p:sp>
        <p:nvSpPr>
          <p:cNvPr id="3" name="Dikdörtgen 2"/>
          <p:cNvSpPr/>
          <p:nvPr/>
        </p:nvSpPr>
        <p:spPr>
          <a:xfrm>
            <a:off x="1346756" y="1899193"/>
            <a:ext cx="7455876" cy="2677656"/>
          </a:xfrm>
          <a:prstGeom prst="rect">
            <a:avLst/>
          </a:prstGeom>
        </p:spPr>
        <p:txBody>
          <a:bodyPr wrap="square">
            <a:spAutoFit/>
          </a:bodyPr>
          <a:lstStyle/>
          <a:p>
            <a:pPr marL="457200" indent="-457200" algn="just">
              <a:buFont typeface="Wingdings" panose="05000000000000000000" pitchFamily="2" charset="2"/>
              <a:buChar char="v"/>
            </a:pPr>
            <a:r>
              <a:rPr lang="tr-TR" sz="2800" dirty="0" err="1"/>
              <a:t>Açıköğretim</a:t>
            </a:r>
            <a:r>
              <a:rPr lang="tr-TR" sz="2800" dirty="0"/>
              <a:t> Lisesi ihtiyaç duyan herkese, istediği yer ve zamanda eğitimini devam ettirme imkânı sunma amacı ile kurulmuştur.</a:t>
            </a:r>
          </a:p>
          <a:p>
            <a:pPr marL="457200" indent="-457200" algn="just">
              <a:buFont typeface="Wingdings" panose="05000000000000000000" pitchFamily="2" charset="2"/>
              <a:buChar char="v"/>
            </a:pPr>
            <a:r>
              <a:rPr lang="tr-TR" sz="2800" dirty="0" smtClean="0"/>
              <a:t>Eğitim uzaktan öğretim ile gerçekleştirilmekte, mezuniyet ders geçme ve kredi sistemine dayanmaktadır </a:t>
            </a:r>
            <a:endParaRPr lang="tr-TR" sz="2800" dirty="0"/>
          </a:p>
        </p:txBody>
      </p:sp>
    </p:spTree>
    <p:extLst>
      <p:ext uri="{BB962C8B-B14F-4D97-AF65-F5344CB8AC3E}">
        <p14:creationId xmlns="" xmlns:p14="http://schemas.microsoft.com/office/powerpoint/2010/main" val="1861159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marL="742950" indent="-742950">
              <a:buFont typeface="+mj-lt"/>
              <a:buAutoNum type="arabicPeriod" startAt="10"/>
            </a:pPr>
            <a:r>
              <a:rPr lang="tr-TR" b="1" dirty="0" smtClean="0">
                <a:solidFill>
                  <a:srgbClr val="FF0000"/>
                </a:solidFill>
              </a:rPr>
              <a:t> </a:t>
            </a:r>
            <a:r>
              <a:rPr lang="pt-BR" b="1" dirty="0" smtClean="0">
                <a:solidFill>
                  <a:srgbClr val="FF0000"/>
                </a:solidFill>
              </a:rPr>
              <a:t>Özel </a:t>
            </a:r>
            <a:r>
              <a:rPr lang="pt-BR" b="1" dirty="0">
                <a:solidFill>
                  <a:srgbClr val="FF0000"/>
                </a:solidFill>
              </a:rPr>
              <a:t>Liseler</a:t>
            </a:r>
            <a:endParaRPr lang="tr-TR" b="1" dirty="0">
              <a:solidFill>
                <a:srgbClr val="FF0000"/>
              </a:solidFill>
            </a:endParaRPr>
          </a:p>
        </p:txBody>
      </p:sp>
      <p:sp>
        <p:nvSpPr>
          <p:cNvPr id="3" name="Dikdörtgen 2"/>
          <p:cNvSpPr/>
          <p:nvPr/>
        </p:nvSpPr>
        <p:spPr>
          <a:xfrm>
            <a:off x="1087449" y="1749068"/>
            <a:ext cx="5436182" cy="3108543"/>
          </a:xfrm>
          <a:prstGeom prst="rect">
            <a:avLst/>
          </a:prstGeom>
        </p:spPr>
        <p:txBody>
          <a:bodyPr wrap="square">
            <a:spAutoFit/>
          </a:bodyPr>
          <a:lstStyle/>
          <a:p>
            <a:pPr marL="457200" indent="-457200" algn="just">
              <a:buFont typeface="Wingdings" panose="05000000000000000000" pitchFamily="2" charset="2"/>
              <a:buChar char="v"/>
            </a:pPr>
            <a:r>
              <a:rPr lang="tr-TR" sz="2800" dirty="0"/>
              <a:t>Türkiye'de Milli Eğitim Bakanlığı </a:t>
            </a:r>
            <a:r>
              <a:rPr lang="tr-TR" sz="2800" dirty="0" smtClean="0"/>
              <a:t>tarafından </a:t>
            </a:r>
            <a:r>
              <a:rPr lang="tr-TR" sz="2800" dirty="0"/>
              <a:t>çeşitli ortaöğretim kurum türlerinde açılan ücretli ortaöğretim </a:t>
            </a:r>
            <a:r>
              <a:rPr lang="tr-TR" sz="2800" dirty="0" smtClean="0"/>
              <a:t>kurumlarıdır</a:t>
            </a:r>
            <a:r>
              <a:rPr lang="tr-TR" sz="2800" dirty="0"/>
              <a:t>. </a:t>
            </a:r>
            <a:endParaRPr lang="tr-TR" sz="2800" dirty="0" smtClean="0"/>
          </a:p>
          <a:p>
            <a:pPr marL="457200" indent="-457200" algn="just">
              <a:buFont typeface="Wingdings" panose="05000000000000000000" pitchFamily="2" charset="2"/>
              <a:buChar char="v"/>
            </a:pPr>
            <a:r>
              <a:rPr lang="tr-TR" sz="2800" dirty="0" smtClean="0"/>
              <a:t>Fen </a:t>
            </a:r>
            <a:r>
              <a:rPr lang="tr-TR" sz="2800" dirty="0"/>
              <a:t>liselerinden </a:t>
            </a:r>
            <a:r>
              <a:rPr lang="tr-TR" sz="2800" dirty="0" smtClean="0"/>
              <a:t>Mesleki </a:t>
            </a:r>
            <a:r>
              <a:rPr lang="tr-TR" sz="2800" dirty="0"/>
              <a:t>ve </a:t>
            </a:r>
            <a:r>
              <a:rPr lang="tr-TR" sz="2800" dirty="0" smtClean="0"/>
              <a:t>Teknik </a:t>
            </a:r>
            <a:r>
              <a:rPr lang="tr-TR" sz="2800" dirty="0"/>
              <a:t>Anadolu </a:t>
            </a:r>
            <a:r>
              <a:rPr lang="tr-TR" sz="2800" dirty="0" smtClean="0"/>
              <a:t>liselerine </a:t>
            </a:r>
            <a:r>
              <a:rPr lang="tr-TR" sz="2800" dirty="0"/>
              <a:t>kadar birçok ortaöğretim kurumlarında açılabilir.</a:t>
            </a:r>
          </a:p>
        </p:txBody>
      </p:sp>
      <p:pic>
        <p:nvPicPr>
          <p:cNvPr id="2050" name="Picture 2" descr="Sınavla öğrenci alan liseler hazırlık sınıfı açabilecek"/>
          <p:cNvPicPr>
            <a:picLocks noChangeAspect="1" noChangeArrowheads="1"/>
          </p:cNvPicPr>
          <p:nvPr/>
        </p:nvPicPr>
        <p:blipFill>
          <a:blip r:embed="rId2" cstate="print"/>
          <a:srcRect/>
          <a:stretch>
            <a:fillRect/>
          </a:stretch>
        </p:blipFill>
        <p:spPr bwMode="auto">
          <a:xfrm>
            <a:off x="6851176" y="1937984"/>
            <a:ext cx="4394579" cy="2715903"/>
          </a:xfrm>
          <a:prstGeom prst="rect">
            <a:avLst/>
          </a:prstGeom>
          <a:noFill/>
        </p:spPr>
      </p:pic>
    </p:spTree>
    <p:extLst>
      <p:ext uri="{BB962C8B-B14F-4D97-AF65-F5344CB8AC3E}">
        <p14:creationId xmlns="" xmlns:p14="http://schemas.microsoft.com/office/powerpoint/2010/main" val="506441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46496" y="4914877"/>
            <a:ext cx="10363200" cy="1143000"/>
          </a:xfrm>
          <a:solidFill>
            <a:schemeClr val="accent1">
              <a:lumMod val="60000"/>
              <a:lumOff val="40000"/>
            </a:schemeClr>
          </a:solidFill>
        </p:spPr>
        <p:txBody>
          <a:bodyPr/>
          <a:lstStyle/>
          <a:p>
            <a:r>
              <a:rPr lang="tr-TR" dirty="0" smtClean="0">
                <a:solidFill>
                  <a:schemeClr val="tx1"/>
                </a:solidFill>
              </a:rPr>
              <a:t>Dinlediğiniz için teşekkürler…</a:t>
            </a:r>
            <a:endParaRPr lang="tr-TR"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742950" indent="-742950">
              <a:buFont typeface="+mj-lt"/>
              <a:buAutoNum type="arabicPeriod"/>
            </a:pPr>
            <a:r>
              <a:rPr lang="tr-TR" b="1" dirty="0" smtClean="0">
                <a:solidFill>
                  <a:srgbClr val="FF0000"/>
                </a:solidFill>
              </a:rPr>
              <a:t>Fen </a:t>
            </a:r>
            <a:r>
              <a:rPr lang="tr-TR" b="1" dirty="0">
                <a:solidFill>
                  <a:srgbClr val="FF0000"/>
                </a:solidFill>
              </a:rPr>
              <a:t>Liseleri</a:t>
            </a:r>
          </a:p>
        </p:txBody>
      </p:sp>
      <p:sp>
        <p:nvSpPr>
          <p:cNvPr id="3" name="Dikdörtgen 2"/>
          <p:cNvSpPr/>
          <p:nvPr/>
        </p:nvSpPr>
        <p:spPr>
          <a:xfrm>
            <a:off x="1278516" y="1562199"/>
            <a:ext cx="7169448" cy="4832092"/>
          </a:xfrm>
          <a:prstGeom prst="rect">
            <a:avLst/>
          </a:prstGeom>
        </p:spPr>
        <p:txBody>
          <a:bodyPr wrap="square">
            <a:spAutoFit/>
          </a:bodyPr>
          <a:lstStyle/>
          <a:p>
            <a:pPr marL="457200" indent="-457200" algn="just">
              <a:buFont typeface="Wingdings" panose="05000000000000000000" pitchFamily="2" charset="2"/>
              <a:buChar char="v"/>
            </a:pPr>
            <a:r>
              <a:rPr lang="tr-TR" sz="2800" dirty="0"/>
              <a:t>Fen ve </a:t>
            </a:r>
            <a:r>
              <a:rPr lang="tr-TR" sz="2800" dirty="0" smtClean="0"/>
              <a:t>matematik alanlarında yüksek yeteneğe sahip öğrencileri bu alanlarda yükseköğrenime hazırlamayı amaçlar. </a:t>
            </a:r>
            <a:endParaRPr lang="tr-TR" sz="2800" dirty="0"/>
          </a:p>
          <a:p>
            <a:pPr marL="457200" indent="-457200" algn="just">
              <a:buFont typeface="Wingdings" panose="05000000000000000000" pitchFamily="2" charset="2"/>
              <a:buChar char="v"/>
            </a:pPr>
            <a:r>
              <a:rPr lang="tr-TR" sz="2800" dirty="0" smtClean="0"/>
              <a:t>Merkezi sınav puanı ile öğrenci alan fen liselerinde yalnızca sayısal (Matematik- Fen) bölümünde öğretim yapılmakta olup öğrenim süresi 4 yıldır. Genellikle yatılı ve karma okullardır.</a:t>
            </a:r>
          </a:p>
          <a:p>
            <a:pPr marL="457200" indent="-457200" algn="just">
              <a:buFont typeface="Wingdings" panose="05000000000000000000" pitchFamily="2" charset="2"/>
              <a:buChar char="v"/>
            </a:pPr>
            <a:r>
              <a:rPr lang="tr-TR" sz="2800" dirty="0" smtClean="0"/>
              <a:t> Fen liselerinden mezun olan öğrenciler genellikle tıp, eczacılık, diş hekimliği, mühendislik gibi sayısal meslek alanlarında yükseköğrenime devam ederler. </a:t>
            </a:r>
            <a:endParaRPr lang="tr-TR" sz="2800" dirty="0"/>
          </a:p>
        </p:txBody>
      </p:sp>
      <p:sp>
        <p:nvSpPr>
          <p:cNvPr id="17410" name="AutoShape 2" descr="İyi de Bu Benim Ne İşime Yarayacak? - REHBERLİK SERVİ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2" name="AutoShape 4" descr="İyi de Bu Benim Ne İşime Yarayacak? - REHBERLİK SERVİ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4" name="AutoShape 6" descr="İyi de Bu Benim Ne İşime Yarayacak? - REHBERLİK SERVİ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7416" name="Picture 8" descr="Blog - Rehberlik - Uzaktan Eğitim Sınavlara Hazırlık Online Sorubankası"/>
          <p:cNvPicPr>
            <a:picLocks noChangeAspect="1" noChangeArrowheads="1"/>
          </p:cNvPicPr>
          <p:nvPr/>
        </p:nvPicPr>
        <p:blipFill>
          <a:blip r:embed="rId2" cstate="print"/>
          <a:srcRect/>
          <a:stretch>
            <a:fillRect/>
          </a:stretch>
        </p:blipFill>
        <p:spPr bwMode="auto">
          <a:xfrm>
            <a:off x="8630835" y="1728146"/>
            <a:ext cx="2724102" cy="3894731"/>
          </a:xfrm>
          <a:prstGeom prst="rect">
            <a:avLst/>
          </a:prstGeom>
          <a:noFill/>
        </p:spPr>
      </p:pic>
    </p:spTree>
    <p:extLst>
      <p:ext uri="{BB962C8B-B14F-4D97-AF65-F5344CB8AC3E}">
        <p14:creationId xmlns="" xmlns:p14="http://schemas.microsoft.com/office/powerpoint/2010/main" val="3552457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742950" indent="-742950">
              <a:buFont typeface="+mj-lt"/>
              <a:buAutoNum type="arabicPeriod" startAt="2"/>
            </a:pPr>
            <a:r>
              <a:rPr lang="tr-TR" b="1" dirty="0" smtClean="0">
                <a:solidFill>
                  <a:srgbClr val="FF0000"/>
                </a:solidFill>
              </a:rPr>
              <a:t>Sosyal </a:t>
            </a:r>
            <a:r>
              <a:rPr lang="tr-TR" b="1" dirty="0" smtClean="0">
                <a:solidFill>
                  <a:srgbClr val="FF0000"/>
                </a:solidFill>
              </a:rPr>
              <a:t>Bilimler </a:t>
            </a:r>
            <a:r>
              <a:rPr lang="tr-TR" b="1" dirty="0">
                <a:solidFill>
                  <a:srgbClr val="FF0000"/>
                </a:solidFill>
              </a:rPr>
              <a:t>Liseleri</a:t>
            </a:r>
          </a:p>
        </p:txBody>
      </p:sp>
      <p:sp>
        <p:nvSpPr>
          <p:cNvPr id="3" name="Dikdörtgen 2"/>
          <p:cNvSpPr/>
          <p:nvPr/>
        </p:nvSpPr>
        <p:spPr>
          <a:xfrm>
            <a:off x="1278516" y="1562199"/>
            <a:ext cx="7169448" cy="3539430"/>
          </a:xfrm>
          <a:prstGeom prst="rect">
            <a:avLst/>
          </a:prstGeom>
        </p:spPr>
        <p:txBody>
          <a:bodyPr wrap="square">
            <a:spAutoFit/>
          </a:bodyPr>
          <a:lstStyle/>
          <a:p>
            <a:pPr marL="457200" indent="-457200" algn="just">
              <a:buFont typeface="Wingdings" panose="05000000000000000000" pitchFamily="2" charset="2"/>
              <a:buChar char="v"/>
            </a:pPr>
            <a:r>
              <a:rPr lang="tr-TR" sz="2800" dirty="0" smtClean="0"/>
              <a:t>Edebiyat ve sosyal bilimler alanlarında ilgi ve yetenekleri üst düzeyde olan öğrencileri bu alanda yüksek öğretime hazırlamayı amaçlar. </a:t>
            </a:r>
          </a:p>
          <a:p>
            <a:pPr algn="just"/>
            <a:endParaRPr lang="tr-TR" sz="2800" dirty="0" smtClean="0"/>
          </a:p>
          <a:p>
            <a:pPr marL="457200" indent="-457200" algn="just">
              <a:buFont typeface="Wingdings" panose="05000000000000000000" pitchFamily="2" charset="2"/>
              <a:buChar char="v"/>
            </a:pPr>
            <a:r>
              <a:rPr lang="tr-TR" sz="2800" dirty="0" smtClean="0"/>
              <a:t>Bu okullarda öğretim süresi 1 yılı hazırlık olmak üzere 5 yıldır.</a:t>
            </a:r>
          </a:p>
          <a:p>
            <a:pPr marL="457200" indent="-457200" algn="just">
              <a:buFont typeface="Wingdings" panose="05000000000000000000" pitchFamily="2" charset="2"/>
              <a:buChar char="v"/>
            </a:pPr>
            <a:endParaRPr lang="tr-TR" sz="2800" dirty="0" smtClean="0"/>
          </a:p>
          <a:p>
            <a:pPr marL="457200" indent="-457200" algn="just">
              <a:buFont typeface="Wingdings" panose="05000000000000000000" pitchFamily="2" charset="2"/>
              <a:buChar char="v"/>
            </a:pPr>
            <a:r>
              <a:rPr lang="tr-TR" sz="2800" dirty="0" smtClean="0"/>
              <a:t>Merkezi sınav puanı ile öğrenci almaktadır.</a:t>
            </a:r>
            <a:endParaRPr lang="tr-TR" sz="2800" dirty="0"/>
          </a:p>
        </p:txBody>
      </p:sp>
      <p:pic>
        <p:nvPicPr>
          <p:cNvPr id="4" name="Picture 2" descr="kitap ile ilgili görsel sonucu"/>
          <p:cNvPicPr>
            <a:picLocks noChangeAspect="1" noChangeArrowheads="1"/>
          </p:cNvPicPr>
          <p:nvPr/>
        </p:nvPicPr>
        <p:blipFill rotWithShape="1">
          <a:blip r:embed="rId2" cstate="print">
            <a:extLst/>
          </a:blip>
          <a:srcRect l="26680" t="23295"/>
          <a:stretch/>
        </p:blipFill>
        <p:spPr bwMode="auto">
          <a:xfrm>
            <a:off x="8570794" y="3889611"/>
            <a:ext cx="2448492" cy="2483893"/>
          </a:xfrm>
          <a:prstGeom prst="rect">
            <a:avLst/>
          </a:prstGeom>
          <a:noFill/>
          <a:effectLst>
            <a:softEdge rad="317500"/>
          </a:effectLst>
          <a:extLst/>
        </p:spPr>
      </p:pic>
      <p:sp>
        <p:nvSpPr>
          <p:cNvPr id="16386" name="AutoShape 2" descr="https://www.rehberlikservisi.net/wp-content/uploads/51392114_506774133180992_2155469070240055296_n-1024x739.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 xmlns:p14="http://schemas.microsoft.com/office/powerpoint/2010/main" val="355245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742950" indent="-742950">
              <a:buFont typeface="+mj-lt"/>
              <a:buAutoNum type="arabicPeriod" startAt="3"/>
            </a:pPr>
            <a:r>
              <a:rPr lang="tr-TR" b="1" dirty="0" smtClean="0">
                <a:solidFill>
                  <a:srgbClr val="FF0000"/>
                </a:solidFill>
              </a:rPr>
              <a:t>Anadolu </a:t>
            </a:r>
            <a:r>
              <a:rPr lang="tr-TR" b="1" dirty="0" smtClean="0">
                <a:solidFill>
                  <a:srgbClr val="FF0000"/>
                </a:solidFill>
              </a:rPr>
              <a:t>Liseleri</a:t>
            </a:r>
            <a:endParaRPr lang="tr-TR" b="1" dirty="0">
              <a:solidFill>
                <a:srgbClr val="FF0000"/>
              </a:solidFill>
            </a:endParaRPr>
          </a:p>
        </p:txBody>
      </p:sp>
      <p:sp>
        <p:nvSpPr>
          <p:cNvPr id="3" name="Dikdörtgen 2"/>
          <p:cNvSpPr/>
          <p:nvPr/>
        </p:nvSpPr>
        <p:spPr>
          <a:xfrm>
            <a:off x="1251220" y="1548552"/>
            <a:ext cx="10008183" cy="4401205"/>
          </a:xfrm>
          <a:prstGeom prst="rect">
            <a:avLst/>
          </a:prstGeom>
        </p:spPr>
        <p:txBody>
          <a:bodyPr wrap="square">
            <a:spAutoFit/>
          </a:bodyPr>
          <a:lstStyle/>
          <a:p>
            <a:pPr marL="342900" indent="-342900" algn="just">
              <a:buFont typeface="Wingdings" panose="05000000000000000000" pitchFamily="2" charset="2"/>
              <a:buChar char="v"/>
            </a:pPr>
            <a:r>
              <a:rPr lang="tr-TR" sz="2800" dirty="0" smtClean="0"/>
              <a:t>Öğrencileri, ilgi, yetenek ve başarılarına göre yükseköğretim programlarına hazırlamayı amaçlar.</a:t>
            </a:r>
          </a:p>
          <a:p>
            <a:pPr marL="342900" indent="-342900" algn="just">
              <a:buFont typeface="Wingdings" panose="05000000000000000000" pitchFamily="2" charset="2"/>
              <a:buChar char="v"/>
            </a:pPr>
            <a:r>
              <a:rPr lang="tr-TR" sz="2800" dirty="0" smtClean="0"/>
              <a:t>Sayısal (Matematik - Fen), Sözel (Türkçe - Sosyal), Eşit Ağırlık (Türkçe - Matematik), Yabancı Dil bölümlerinde öğretim yapılmakta olup öğrenim süresi 4 yıldır.</a:t>
            </a:r>
          </a:p>
          <a:p>
            <a:pPr marL="342900" indent="-342900" algn="just">
              <a:buFont typeface="Wingdings" panose="05000000000000000000" pitchFamily="2" charset="2"/>
              <a:buChar char="v"/>
            </a:pPr>
            <a:r>
              <a:rPr lang="tr-TR" sz="2800" dirty="0" smtClean="0"/>
              <a:t>Yatılı ve/veya gündüzlü olarak </a:t>
            </a:r>
          </a:p>
          <a:p>
            <a:pPr marL="342900" indent="-342900" algn="just"/>
            <a:r>
              <a:rPr lang="tr-TR" sz="2800" dirty="0" smtClean="0"/>
              <a:t>eğitim ve öğretim veren kurumlardır.</a:t>
            </a:r>
          </a:p>
          <a:p>
            <a:pPr marL="342900" indent="-342900" algn="just">
              <a:buFont typeface="Wingdings" panose="05000000000000000000" pitchFamily="2" charset="2"/>
              <a:buChar char="v"/>
            </a:pPr>
            <a:r>
              <a:rPr lang="tr-TR" sz="2800" dirty="0" smtClean="0"/>
              <a:t>Merkezi Sınav Puanı ve </a:t>
            </a:r>
          </a:p>
          <a:p>
            <a:pPr marL="342900" indent="-342900" algn="just"/>
            <a:r>
              <a:rPr lang="tr-TR" sz="2800" dirty="0" smtClean="0"/>
              <a:t>yerel yerleştirme ile öğrenci alınmaktadır.</a:t>
            </a:r>
          </a:p>
          <a:p>
            <a:endParaRPr lang="tr-TR" sz="2800" dirty="0" smtClean="0"/>
          </a:p>
        </p:txBody>
      </p:sp>
      <p:pic>
        <p:nvPicPr>
          <p:cNvPr id="15362" name="Picture 2" descr="35 bin öğretmen ilk yardım eğitimi aldı"/>
          <p:cNvPicPr>
            <a:picLocks noChangeAspect="1" noChangeArrowheads="1"/>
          </p:cNvPicPr>
          <p:nvPr/>
        </p:nvPicPr>
        <p:blipFill>
          <a:blip r:embed="rId2" cstate="print"/>
          <a:srcRect/>
          <a:stretch>
            <a:fillRect/>
          </a:stretch>
        </p:blipFill>
        <p:spPr bwMode="auto">
          <a:xfrm>
            <a:off x="6951497" y="3589362"/>
            <a:ext cx="4335202" cy="2593074"/>
          </a:xfrm>
          <a:prstGeom prst="rect">
            <a:avLst/>
          </a:prstGeom>
          <a:noFill/>
        </p:spPr>
      </p:pic>
    </p:spTree>
    <p:extLst>
      <p:ext uri="{BB962C8B-B14F-4D97-AF65-F5344CB8AC3E}">
        <p14:creationId xmlns="" xmlns:p14="http://schemas.microsoft.com/office/powerpoint/2010/main" val="355245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742950" indent="-742950">
              <a:buFont typeface="+mj-lt"/>
              <a:buAutoNum type="arabicPeriod" startAt="4"/>
            </a:pPr>
            <a:r>
              <a:rPr lang="pt-BR" b="1" dirty="0" smtClean="0">
                <a:solidFill>
                  <a:srgbClr val="FF0000"/>
                </a:solidFill>
              </a:rPr>
              <a:t>Anadolu </a:t>
            </a:r>
            <a:r>
              <a:rPr lang="pt-BR" b="1" dirty="0" smtClean="0">
                <a:solidFill>
                  <a:srgbClr val="FF0000"/>
                </a:solidFill>
              </a:rPr>
              <a:t>İmam Hatip Liseleri</a:t>
            </a:r>
            <a:endParaRPr lang="tr-TR" b="1" dirty="0">
              <a:solidFill>
                <a:srgbClr val="FF0000"/>
              </a:solidFill>
            </a:endParaRPr>
          </a:p>
        </p:txBody>
      </p:sp>
      <p:sp>
        <p:nvSpPr>
          <p:cNvPr id="3" name="Dikdörtgen 2"/>
          <p:cNvSpPr/>
          <p:nvPr/>
        </p:nvSpPr>
        <p:spPr>
          <a:xfrm>
            <a:off x="1278516" y="1562199"/>
            <a:ext cx="7169448" cy="4401205"/>
          </a:xfrm>
          <a:prstGeom prst="rect">
            <a:avLst/>
          </a:prstGeom>
        </p:spPr>
        <p:txBody>
          <a:bodyPr wrap="square">
            <a:spAutoFit/>
          </a:bodyPr>
          <a:lstStyle/>
          <a:p>
            <a:pPr marL="457200" indent="-457200" algn="just">
              <a:buFont typeface="Wingdings" panose="05000000000000000000" pitchFamily="2" charset="2"/>
              <a:buChar char="v"/>
            </a:pPr>
            <a:r>
              <a:rPr lang="tr-TR" sz="2800" dirty="0" smtClean="0"/>
              <a:t>İmamlık, hatiplik ve kuran kursu öğreticiliği gibi dini hizmetlerin yerine getirilmesine kaynaklık edecek gerekli bilgi ve becerilerin kazandırılmasını amaçlar.</a:t>
            </a:r>
          </a:p>
          <a:p>
            <a:pPr marL="457200" indent="-457200" algn="just"/>
            <a:endParaRPr lang="tr-TR" sz="2800" dirty="0" smtClean="0"/>
          </a:p>
          <a:p>
            <a:pPr marL="457200" indent="-457200" algn="just">
              <a:buFont typeface="Wingdings" panose="05000000000000000000" pitchFamily="2" charset="2"/>
              <a:buChar char="v"/>
            </a:pPr>
            <a:r>
              <a:rPr lang="tr-TR" sz="2800" dirty="0" smtClean="0"/>
              <a:t>Merkezi sınav puanı veya yerel yerleştirme ile öğrenci alan bu okullarda öğrenim süresi 4 yıldır.</a:t>
            </a:r>
          </a:p>
          <a:p>
            <a:pPr marL="457200" indent="-457200" algn="just"/>
            <a:r>
              <a:rPr lang="tr-TR" sz="2800" dirty="0" smtClean="0"/>
              <a:t> </a:t>
            </a:r>
          </a:p>
          <a:p>
            <a:pPr marL="457200" indent="-457200" algn="just">
              <a:buFont typeface="Wingdings" panose="05000000000000000000" pitchFamily="2" charset="2"/>
              <a:buChar char="v"/>
            </a:pPr>
            <a:r>
              <a:rPr lang="tr-TR" sz="2800" dirty="0" smtClean="0"/>
              <a:t>Mezunlar ilahiyat fakültelerinin yanı sıra diğer lisans bölümlerini de tercih etmektedir.</a:t>
            </a:r>
          </a:p>
        </p:txBody>
      </p:sp>
    </p:spTree>
    <p:extLst>
      <p:ext uri="{BB962C8B-B14F-4D97-AF65-F5344CB8AC3E}">
        <p14:creationId xmlns="" xmlns:p14="http://schemas.microsoft.com/office/powerpoint/2010/main" val="355245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742950" indent="-742950">
              <a:buFont typeface="+mj-lt"/>
              <a:buAutoNum type="arabicPeriod" startAt="5"/>
            </a:pPr>
            <a:r>
              <a:rPr lang="pt-BR" b="1" dirty="0" smtClean="0">
                <a:solidFill>
                  <a:srgbClr val="FF0000"/>
                </a:solidFill>
              </a:rPr>
              <a:t>Mesleki </a:t>
            </a:r>
            <a:r>
              <a:rPr lang="pt-BR" b="1" dirty="0" smtClean="0">
                <a:solidFill>
                  <a:srgbClr val="FF0000"/>
                </a:solidFill>
              </a:rPr>
              <a:t>ve Teknik Anadolu Liseleri</a:t>
            </a:r>
            <a:endParaRPr lang="tr-TR" b="1" dirty="0">
              <a:solidFill>
                <a:srgbClr val="FF0000"/>
              </a:solidFill>
            </a:endParaRPr>
          </a:p>
        </p:txBody>
      </p:sp>
      <p:sp>
        <p:nvSpPr>
          <p:cNvPr id="3" name="Dikdörtgen 2"/>
          <p:cNvSpPr/>
          <p:nvPr/>
        </p:nvSpPr>
        <p:spPr>
          <a:xfrm>
            <a:off x="1278515" y="1562199"/>
            <a:ext cx="9612397" cy="2677656"/>
          </a:xfrm>
          <a:prstGeom prst="rect">
            <a:avLst/>
          </a:prstGeom>
        </p:spPr>
        <p:txBody>
          <a:bodyPr wrap="square">
            <a:spAutoFit/>
          </a:bodyPr>
          <a:lstStyle/>
          <a:p>
            <a:pPr marL="457200" indent="-457200" algn="just">
              <a:buFont typeface="Wingdings" panose="05000000000000000000" pitchFamily="2" charset="2"/>
              <a:buChar char="v"/>
            </a:pPr>
            <a:endParaRPr lang="tr-TR" sz="2800" dirty="0" smtClean="0"/>
          </a:p>
          <a:p>
            <a:pPr marL="457200" indent="-457200" algn="just">
              <a:buFont typeface="Wingdings" panose="05000000000000000000" pitchFamily="2" charset="2"/>
              <a:buChar char="v"/>
            </a:pPr>
            <a:r>
              <a:rPr lang="tr-TR" sz="2800" dirty="0" smtClean="0"/>
              <a:t>4 yıllık eğitim sonunda </a:t>
            </a:r>
            <a:r>
              <a:rPr lang="tr-TR" sz="2800" dirty="0" smtClean="0">
                <a:solidFill>
                  <a:srgbClr val="FF0000"/>
                </a:solidFill>
              </a:rPr>
              <a:t>meslek kazandıran</a:t>
            </a:r>
            <a:r>
              <a:rPr lang="tr-TR" sz="2800" dirty="0" smtClean="0"/>
              <a:t>, ülke ekonomisine katkı sağlayacak ara eleman yetiştiren ortaöğretim kurumlarıdır. </a:t>
            </a:r>
          </a:p>
          <a:p>
            <a:pPr marL="457200" indent="-457200"/>
            <a:endParaRPr lang="tr-TR" sz="2800" dirty="0" smtClean="0"/>
          </a:p>
          <a:p>
            <a:pPr marL="457200" indent="-457200">
              <a:buFont typeface="Wingdings" panose="05000000000000000000" pitchFamily="2" charset="2"/>
              <a:buChar char="v"/>
            </a:pPr>
            <a:endParaRPr lang="tr-TR" sz="2800" dirty="0" smtClean="0"/>
          </a:p>
          <a:p>
            <a:pPr marL="457200" indent="-457200"/>
            <a:endParaRPr lang="tr-TR" sz="2800" dirty="0" smtClean="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32376" y="3548418"/>
            <a:ext cx="5918811" cy="23671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5245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742950" indent="-742950">
              <a:buFont typeface="+mj-lt"/>
              <a:buAutoNum type="arabicPeriod" startAt="5"/>
            </a:pPr>
            <a:r>
              <a:rPr lang="pt-BR" b="1" dirty="0" smtClean="0">
                <a:solidFill>
                  <a:srgbClr val="FF0000"/>
                </a:solidFill>
              </a:rPr>
              <a:t>Mesleki </a:t>
            </a:r>
            <a:r>
              <a:rPr lang="pt-BR" b="1" dirty="0" smtClean="0">
                <a:solidFill>
                  <a:srgbClr val="FF0000"/>
                </a:solidFill>
              </a:rPr>
              <a:t>ve Teknik Anadolu Liseleri</a:t>
            </a:r>
            <a:endParaRPr lang="tr-TR" b="1" dirty="0">
              <a:solidFill>
                <a:srgbClr val="FF0000"/>
              </a:solidFill>
            </a:endParaRPr>
          </a:p>
        </p:txBody>
      </p:sp>
      <p:sp>
        <p:nvSpPr>
          <p:cNvPr id="3" name="Dikdörtgen 2"/>
          <p:cNvSpPr/>
          <p:nvPr/>
        </p:nvSpPr>
        <p:spPr>
          <a:xfrm>
            <a:off x="1278515" y="1562199"/>
            <a:ext cx="9612397" cy="5262979"/>
          </a:xfrm>
          <a:prstGeom prst="rect">
            <a:avLst/>
          </a:prstGeom>
        </p:spPr>
        <p:txBody>
          <a:bodyPr wrap="square">
            <a:spAutoFit/>
          </a:bodyPr>
          <a:lstStyle/>
          <a:p>
            <a:pPr marL="457200" indent="-457200" algn="just">
              <a:buFont typeface="Wingdings" panose="05000000000000000000" pitchFamily="2" charset="2"/>
              <a:buChar char="v"/>
            </a:pPr>
            <a:r>
              <a:rPr lang="tr-TR" sz="2800" dirty="0" smtClean="0"/>
              <a:t>Mesleki ve teknik eğitim okullarından mezun olan öğrenciler, Yükseköğretime Geçiş Sistemi sınavını kazanmaları halinde ön lisans (2 yıllık) ya da lisans (4 yıllık) programlarına yerleşebilirler. Üniversiteye geçiş sınav sonucuna göre alanının devamı niteliğinde bir </a:t>
            </a:r>
            <a:r>
              <a:rPr lang="tr-TR" sz="2800" dirty="0" smtClean="0">
                <a:solidFill>
                  <a:srgbClr val="C00000"/>
                </a:solidFill>
              </a:rPr>
              <a:t>meslek yüksekokulunda eğitim almak isteyen öğrencilere geçişte ek puan </a:t>
            </a:r>
            <a:r>
              <a:rPr lang="tr-TR" sz="2800" dirty="0" smtClean="0"/>
              <a:t>verilir. </a:t>
            </a:r>
          </a:p>
          <a:p>
            <a:pPr marL="457200" indent="-457200" algn="just">
              <a:buFont typeface="Wingdings" panose="05000000000000000000" pitchFamily="2" charset="2"/>
              <a:buChar char="v"/>
            </a:pPr>
            <a:r>
              <a:rPr lang="tr-TR" sz="2800" dirty="0" smtClean="0"/>
              <a:t>Ayrıca mezun olan öğrenciler, eğitim gördükleri alan ve dalda hem diploma hem de </a:t>
            </a:r>
            <a:r>
              <a:rPr lang="tr-TR" sz="2800" dirty="0" smtClean="0">
                <a:solidFill>
                  <a:srgbClr val="C00000"/>
                </a:solidFill>
              </a:rPr>
              <a:t>işyeri açma belgesi </a:t>
            </a:r>
            <a:r>
              <a:rPr lang="tr-TR" sz="2800" dirty="0" smtClean="0"/>
              <a:t>alırlar. Eğitimini aldıkları alanda </a:t>
            </a:r>
            <a:r>
              <a:rPr lang="tr-TR" sz="2800" dirty="0" smtClean="0">
                <a:solidFill>
                  <a:srgbClr val="C00000"/>
                </a:solidFill>
              </a:rPr>
              <a:t>teknisyenlik</a:t>
            </a:r>
            <a:r>
              <a:rPr lang="tr-TR" sz="2800" dirty="0" smtClean="0"/>
              <a:t> unvanı kazanırlar.</a:t>
            </a:r>
          </a:p>
          <a:p>
            <a:pPr marL="457200" indent="-457200">
              <a:buFont typeface="Wingdings" panose="05000000000000000000" pitchFamily="2" charset="2"/>
              <a:buChar char="v"/>
            </a:pPr>
            <a:endParaRPr lang="tr-TR" sz="2800" dirty="0" smtClean="0"/>
          </a:p>
          <a:p>
            <a:pPr marL="457200" indent="-457200">
              <a:buFont typeface="Wingdings" panose="05000000000000000000" pitchFamily="2" charset="2"/>
              <a:buChar char="v"/>
            </a:pPr>
            <a:endParaRPr lang="tr-TR" sz="2800" dirty="0" smtClean="0"/>
          </a:p>
          <a:p>
            <a:pPr marL="457200" indent="-457200"/>
            <a:endParaRPr lang="tr-TR" sz="2800" dirty="0" smtClean="0"/>
          </a:p>
        </p:txBody>
      </p:sp>
    </p:spTree>
    <p:extLst>
      <p:ext uri="{BB962C8B-B14F-4D97-AF65-F5344CB8AC3E}">
        <p14:creationId xmlns="" xmlns:p14="http://schemas.microsoft.com/office/powerpoint/2010/main" val="355245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meslekieğitim2.png"/>
          <p:cNvPicPr>
            <a:picLocks noChangeAspect="1" noChangeArrowheads="1"/>
          </p:cNvPicPr>
          <p:nvPr/>
        </p:nvPicPr>
        <p:blipFill>
          <a:blip r:embed="rId2" cstate="print"/>
          <a:srcRect/>
          <a:stretch>
            <a:fillRect/>
          </a:stretch>
        </p:blipFill>
        <p:spPr bwMode="auto">
          <a:xfrm>
            <a:off x="1556982" y="464023"/>
            <a:ext cx="8382375" cy="600501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mesleki eğitim1.png"/>
          <p:cNvPicPr>
            <a:picLocks noChangeAspect="1" noChangeArrowheads="1"/>
          </p:cNvPicPr>
          <p:nvPr/>
        </p:nvPicPr>
        <p:blipFill>
          <a:blip r:embed="rId2" cstate="print"/>
          <a:srcRect/>
          <a:stretch>
            <a:fillRect/>
          </a:stretch>
        </p:blipFill>
        <p:spPr bwMode="auto">
          <a:xfrm>
            <a:off x="641350" y="764275"/>
            <a:ext cx="10907713" cy="5865125"/>
          </a:xfrm>
          <a:prstGeom prst="rect">
            <a:avLst/>
          </a:prstGeom>
          <a:noFill/>
        </p:spPr>
      </p:pic>
      <p:sp>
        <p:nvSpPr>
          <p:cNvPr id="5" name="4 Metin kutusu"/>
          <p:cNvSpPr txBox="1"/>
          <p:nvPr/>
        </p:nvSpPr>
        <p:spPr>
          <a:xfrm>
            <a:off x="1023582" y="477672"/>
            <a:ext cx="10426890" cy="461665"/>
          </a:xfrm>
          <a:prstGeom prst="rect">
            <a:avLst/>
          </a:prstGeom>
          <a:noFill/>
        </p:spPr>
        <p:txBody>
          <a:bodyPr wrap="square" rtlCol="0">
            <a:spAutoFit/>
          </a:bodyPr>
          <a:lstStyle/>
          <a:p>
            <a:pPr algn="ctr"/>
            <a:r>
              <a:rPr lang="tr-TR" sz="2400" b="1" u="sng" dirty="0" smtClean="0">
                <a:solidFill>
                  <a:srgbClr val="C00000"/>
                </a:solidFill>
                <a:latin typeface="Arial Narrow" pitchFamily="34" charset="0"/>
              </a:rPr>
              <a:t>Mesleki ve Teknik Eğitim Genel Müdürlüğüne Bağlı Okullara Yerleşim Süreci</a:t>
            </a:r>
            <a:endParaRPr lang="tr-TR" sz="2400" b="1" u="sng" dirty="0">
              <a:solidFill>
                <a:srgbClr val="C00000"/>
              </a:solidFill>
              <a:latin typeface="Arial Narrow"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7320035</TotalTime>
  <Words>783</Words>
  <Application>Microsoft Office PowerPoint</Application>
  <PresentationFormat>Özel</PresentationFormat>
  <Paragraphs>72</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Hisse Senedi</vt:lpstr>
      <vt:lpstr>ORTAÖĞRETİM  OKUL TÜRLERİ</vt:lpstr>
      <vt:lpstr>Fen Liseleri</vt:lpstr>
      <vt:lpstr>Sosyal Bilimler Liseleri</vt:lpstr>
      <vt:lpstr>Anadolu Liseleri</vt:lpstr>
      <vt:lpstr>Anadolu İmam Hatip Liseleri</vt:lpstr>
      <vt:lpstr>Mesleki ve Teknik Anadolu Liseleri</vt:lpstr>
      <vt:lpstr>Mesleki ve Teknik Anadolu Liseleri</vt:lpstr>
      <vt:lpstr>Slayt 8</vt:lpstr>
      <vt:lpstr>Slayt 9</vt:lpstr>
      <vt:lpstr>Slayt 10</vt:lpstr>
      <vt:lpstr>Slayt 11</vt:lpstr>
      <vt:lpstr>Alan veya dal ne demek?</vt:lpstr>
      <vt:lpstr>Detaylı bilgi için..</vt:lpstr>
      <vt:lpstr>Güzel Sanatlar Lisesi</vt:lpstr>
      <vt:lpstr>Spor Liseleri</vt:lpstr>
      <vt:lpstr>Mesleki Eğitim Merkezleri </vt:lpstr>
      <vt:lpstr>Açıköğretim Kurumları </vt:lpstr>
      <vt:lpstr> Özel Liseler</vt:lpstr>
      <vt:lpstr>Dinlediğiniz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972</cp:revision>
  <dcterms:created xsi:type="dcterms:W3CDTF">2020-11-01T16:35:44Z</dcterms:created>
  <dcterms:modified xsi:type="dcterms:W3CDTF">2021-10-18T11:02:55Z</dcterms:modified>
</cp:coreProperties>
</file>