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7"/>
  </p:notesMasterIdLst>
  <p:sldIdLst>
    <p:sldId id="256" r:id="rId2"/>
    <p:sldId id="280" r:id="rId3"/>
    <p:sldId id="257" r:id="rId4"/>
    <p:sldId id="282" r:id="rId5"/>
    <p:sldId id="286" r:id="rId6"/>
    <p:sldId id="289" r:id="rId7"/>
    <p:sldId id="281" r:id="rId8"/>
    <p:sldId id="265" r:id="rId9"/>
    <p:sldId id="266" r:id="rId10"/>
    <p:sldId id="283" r:id="rId11"/>
    <p:sldId id="284" r:id="rId12"/>
    <p:sldId id="288" r:id="rId13"/>
    <p:sldId id="268" r:id="rId14"/>
    <p:sldId id="269" r:id="rId15"/>
    <p:sldId id="270" r:id="rId16"/>
    <p:sldId id="271" r:id="rId17"/>
    <p:sldId id="272" r:id="rId18"/>
    <p:sldId id="273" r:id="rId19"/>
    <p:sldId id="287" r:id="rId20"/>
    <p:sldId id="274" r:id="rId21"/>
    <p:sldId id="275" r:id="rId22"/>
    <p:sldId id="285" r:id="rId23"/>
    <p:sldId id="277" r:id="rId24"/>
    <p:sldId id="278" r:id="rId25"/>
    <p:sldId id="29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813BD-1673-47AF-B6EF-BF42ED6997EE}" type="datetimeFigureOut">
              <a:rPr lang="tr-TR" smtClean="0"/>
              <a:t>14.10.2021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D0A8E-76C7-4CAB-AC8E-3A47E08AD083}" type="slidenum">
              <a:rPr lang="tr-TR" smtClean="0"/>
              <a:t>‹#›</a:t>
            </a:fld>
            <a:endParaRPr lang="tr-TR"/>
          </a:p>
        </p:txBody>
      </p:sp>
    </p:spTree>
    <p:extLst>
      <p:ext uri="{BB962C8B-B14F-4D97-AF65-F5344CB8AC3E}">
        <p14:creationId xmlns:p14="http://schemas.microsoft.com/office/powerpoint/2010/main" val="172587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Just rotate the needle</a:t>
            </a:r>
            <a:r>
              <a:rPr lang="id-ID" dirty="0" smtClean="0">
                <a:sym typeface="Wingdings" panose="05000000000000000000" pitchFamily="2" charset="2"/>
              </a:rPr>
              <a:t>, and insert any indicator into the gauge</a:t>
            </a:r>
            <a:r>
              <a:rPr lang="id-ID" baseline="0" dirty="0" smtClean="0">
                <a:sym typeface="Wingdings" panose="05000000000000000000" pitchFamily="2" charset="2"/>
              </a:rPr>
              <a:t> </a:t>
            </a:r>
            <a:endParaRPr lang="id-ID" dirty="0"/>
          </a:p>
        </p:txBody>
      </p:sp>
      <p:sp>
        <p:nvSpPr>
          <p:cNvPr id="4" name="Slide Number Placeholder 3"/>
          <p:cNvSpPr>
            <a:spLocks noGrp="1"/>
          </p:cNvSpPr>
          <p:nvPr>
            <p:ph type="sldNum" sz="quarter" idx="10"/>
          </p:nvPr>
        </p:nvSpPr>
        <p:spPr/>
        <p:txBody>
          <a:bodyPr/>
          <a:lstStyle/>
          <a:p>
            <a:fld id="{E225346E-21C3-4022-BB21-0A02FE7E0A36}" type="slidenum">
              <a:rPr lang="id-ID" smtClean="0"/>
              <a:pPr/>
              <a:t>4</a:t>
            </a:fld>
            <a:endParaRPr lang="id-ID"/>
          </a:p>
        </p:txBody>
      </p:sp>
    </p:spTree>
    <p:extLst>
      <p:ext uri="{BB962C8B-B14F-4D97-AF65-F5344CB8AC3E}">
        <p14:creationId xmlns:p14="http://schemas.microsoft.com/office/powerpoint/2010/main" val="118489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5057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9385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5319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3515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14.10.2021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0332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584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14.10.2021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7201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14.10.2021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0881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14.10.2021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6588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1532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14.10.2021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0441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14.10.2021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85112730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SINAV KAYGISI</a:t>
            </a:r>
            <a:endParaRPr lang="tr-TR" dirty="0"/>
          </a:p>
        </p:txBody>
      </p:sp>
      <p:sp>
        <p:nvSpPr>
          <p:cNvPr id="4" name="Alt Başlık 3"/>
          <p:cNvSpPr>
            <a:spLocks noGrp="1"/>
          </p:cNvSpPr>
          <p:nvPr>
            <p:ph type="subTitle" idx="1"/>
          </p:nvPr>
        </p:nvSpPr>
        <p:spPr/>
        <p:txBody>
          <a:bodyPr/>
          <a:lstStyle/>
          <a:p>
            <a:endParaRPr lang="tr-TR"/>
          </a:p>
        </p:txBody>
      </p:sp>
      <p:pic>
        <p:nvPicPr>
          <p:cNvPr id="1026" name="Picture 2" descr="C:\Users\Ayşe\Desktop\k_06153555_KAY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7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tr-TR" b="1" dirty="0" smtClean="0"/>
              <a:t/>
            </a:r>
            <a:br>
              <a:rPr lang="tr-TR" b="1" dirty="0" smtClean="0"/>
            </a:br>
            <a:r>
              <a:rPr lang="tr-TR" b="1" dirty="0" smtClean="0">
                <a:solidFill>
                  <a:srgbClr val="C00000"/>
                </a:solidFill>
              </a:rPr>
              <a:t>Davranışsal Belirtiler </a:t>
            </a:r>
            <a:r>
              <a:rPr lang="tr-TR" b="1" dirty="0" smtClean="0"/>
              <a:t/>
            </a:r>
            <a:br>
              <a:rPr lang="tr-TR" b="1" dirty="0" smtClean="0"/>
            </a:br>
            <a:endParaRPr lang="tr-TR" dirty="0"/>
          </a:p>
        </p:txBody>
      </p:sp>
      <p:sp>
        <p:nvSpPr>
          <p:cNvPr id="3" name="İçerik Yer Tutucusu 2"/>
          <p:cNvSpPr>
            <a:spLocks noGrp="1"/>
          </p:cNvSpPr>
          <p:nvPr>
            <p:ph idx="1"/>
          </p:nvPr>
        </p:nvSpPr>
        <p:spPr>
          <a:xfrm>
            <a:off x="0" y="1412776"/>
            <a:ext cx="5580112" cy="544522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tr-TR" dirty="0" smtClean="0"/>
              <a:t>*İlginin dağılması ve ders dışı faaliyetlere yoğunlaşması</a:t>
            </a:r>
          </a:p>
          <a:p>
            <a:pPr marL="0" indent="0">
              <a:buNone/>
            </a:pPr>
            <a:r>
              <a:rPr lang="tr-TR" dirty="0" smtClean="0"/>
              <a:t>*Koordinasyonu bozuk hareketler sendeleme, tökezleme</a:t>
            </a:r>
          </a:p>
          <a:p>
            <a:pPr marL="0" indent="0">
              <a:buNone/>
            </a:pPr>
            <a:r>
              <a:rPr lang="tr-TR" dirty="0" smtClean="0"/>
              <a:t>*Konsantrasyon güçlüğü</a:t>
            </a:r>
          </a:p>
          <a:p>
            <a:pPr marL="0" indent="0">
              <a:buNone/>
            </a:pPr>
            <a:r>
              <a:rPr lang="tr-TR" dirty="0" smtClean="0"/>
              <a:t>*Uykusuzluk</a:t>
            </a:r>
          </a:p>
          <a:p>
            <a:pPr marL="0" indent="0">
              <a:buNone/>
            </a:pPr>
            <a:r>
              <a:rPr lang="tr-TR" dirty="0" smtClean="0"/>
              <a:t>*Kıpırdanma, yerinde duramama, </a:t>
            </a:r>
          </a:p>
          <a:p>
            <a:pPr marL="0" indent="0">
              <a:buNone/>
            </a:pPr>
            <a:r>
              <a:rPr lang="tr-TR" dirty="0" smtClean="0"/>
              <a:t>*Tırnak yeme</a:t>
            </a:r>
          </a:p>
          <a:p>
            <a:pPr marL="0" indent="0">
              <a:buNone/>
            </a:pPr>
            <a:endParaRPr lang="tr-TR" dirty="0"/>
          </a:p>
        </p:txBody>
      </p:sp>
      <p:pic>
        <p:nvPicPr>
          <p:cNvPr id="7170" name="Picture 2" descr="C:\Users\Ayşe\Desktop\cocuklarda-tirnak-yeme-aliskanlig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12776"/>
            <a:ext cx="3563888"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9912" y="0"/>
            <a:ext cx="5364088"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tr-TR" sz="2800" dirty="0" smtClean="0"/>
          </a:p>
          <a:p>
            <a:pPr marL="0" indent="0">
              <a:buNone/>
            </a:pPr>
            <a:r>
              <a:rPr lang="tr-TR" sz="2800" dirty="0" smtClean="0"/>
              <a:t>*</a:t>
            </a:r>
            <a:r>
              <a:rPr lang="tr-TR" sz="2800" dirty="0" smtClean="0"/>
              <a:t>Çok fazla yemek yeme ya da  yemek yiyememe</a:t>
            </a:r>
          </a:p>
          <a:p>
            <a:pPr marL="0" indent="0">
              <a:buNone/>
            </a:pPr>
            <a:r>
              <a:rPr lang="tr-TR" sz="2800" dirty="0" smtClean="0"/>
              <a:t>*Sosyal geri çekilme</a:t>
            </a:r>
          </a:p>
          <a:p>
            <a:pPr marL="0" indent="0">
              <a:buNone/>
            </a:pPr>
            <a:r>
              <a:rPr lang="tr-TR" sz="2800" dirty="0" smtClean="0"/>
              <a:t>*Aileden ve arkadaşlardan uzaklaşma</a:t>
            </a:r>
          </a:p>
          <a:p>
            <a:pPr marL="0" indent="0">
              <a:buNone/>
            </a:pPr>
            <a:r>
              <a:rPr lang="tr-TR" sz="2800" dirty="0" smtClean="0"/>
              <a:t>*Başkalarına tahammülsüzlük, (bazen en yakın olunan kişilere bile)</a:t>
            </a:r>
          </a:p>
          <a:p>
            <a:pPr marL="0" indent="0">
              <a:buNone/>
            </a:pPr>
            <a:r>
              <a:rPr lang="tr-TR" sz="2800" dirty="0" smtClean="0"/>
              <a:t>*Sigara, alkol tüketiminde artış</a:t>
            </a:r>
          </a:p>
          <a:p>
            <a:pPr marL="0" indent="0">
              <a:buNone/>
            </a:pPr>
            <a:r>
              <a:rPr lang="tr-TR" sz="2800" dirty="0" smtClean="0"/>
              <a:t>*İshal ya da normalden daha sık idrara çıkma</a:t>
            </a:r>
          </a:p>
          <a:p>
            <a:pPr marL="0" indent="0">
              <a:buNone/>
            </a:pPr>
            <a:r>
              <a:rPr lang="tr-TR" sz="2800" dirty="0" smtClean="0"/>
              <a:t>*Kendine küfretme</a:t>
            </a:r>
          </a:p>
          <a:p>
            <a:endParaRPr lang="tr-TR" dirty="0"/>
          </a:p>
        </p:txBody>
      </p:sp>
      <p:pic>
        <p:nvPicPr>
          <p:cNvPr id="8194" name="Picture 2" descr="C:\Users\Ayşe\Desktop\5fdb0266d3806c01a0b658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6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endParaRPr lang="tr-TR" sz="4800" b="1" i="1" dirty="0" smtClean="0">
              <a:solidFill>
                <a:srgbClr val="C00000"/>
              </a:solidFill>
            </a:endParaRPr>
          </a:p>
          <a:p>
            <a:endParaRPr lang="tr-TR" sz="4800" b="1" i="1" dirty="0" smtClean="0">
              <a:solidFill>
                <a:srgbClr val="C00000"/>
              </a:solidFill>
            </a:endParaRPr>
          </a:p>
          <a:p>
            <a:endParaRPr lang="tr-TR" sz="4800" b="1" i="1" dirty="0">
              <a:solidFill>
                <a:srgbClr val="C00000"/>
              </a:solidFill>
            </a:endParaRPr>
          </a:p>
          <a:p>
            <a:pPr marL="0" indent="0">
              <a:buNone/>
            </a:pPr>
            <a:r>
              <a:rPr lang="tr-TR" sz="4800" b="1" i="1" dirty="0" smtClean="0">
                <a:solidFill>
                  <a:srgbClr val="C00000"/>
                </a:solidFill>
              </a:rPr>
              <a:t>  SINAV KAYGISININ NEDENLERİ</a:t>
            </a:r>
            <a:endParaRPr lang="tr-TR" sz="4800" i="1" dirty="0"/>
          </a:p>
        </p:txBody>
      </p:sp>
    </p:spTree>
    <p:extLst>
      <p:ext uri="{BB962C8B-B14F-4D97-AF65-F5344CB8AC3E}">
        <p14:creationId xmlns:p14="http://schemas.microsoft.com/office/powerpoint/2010/main" val="3221340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371703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b="1" dirty="0">
                <a:solidFill>
                  <a:srgbClr val="C00000"/>
                </a:solidFill>
              </a:rPr>
              <a:t>1-Zamanı Etkin </a:t>
            </a:r>
            <a:r>
              <a:rPr lang="tr-TR" b="1" dirty="0" smtClean="0">
                <a:solidFill>
                  <a:srgbClr val="C00000"/>
                </a:solidFill>
              </a:rPr>
              <a:t>Kullanamama</a:t>
            </a:r>
            <a:endParaRPr lang="tr-TR" dirty="0">
              <a:solidFill>
                <a:srgbClr val="C00000"/>
              </a:solidFill>
            </a:endParaRPr>
          </a:p>
          <a:p>
            <a:pPr marL="0" indent="0">
              <a:buNone/>
            </a:pPr>
            <a:r>
              <a:rPr lang="tr-TR" dirty="0"/>
              <a:t>Sınava çalışmaya geç başlama konuların yetiştirilememesi veya erken başlanmasına karşın zamanı etkin kullanılması nedeniyle konuların yetiştirilememesi, konu tekrarın yapılamaması kaygıyı artırır.</a:t>
            </a:r>
          </a:p>
          <a:p>
            <a:endParaRPr lang="tr-TR" dirty="0"/>
          </a:p>
        </p:txBody>
      </p:sp>
      <p:pic>
        <p:nvPicPr>
          <p:cNvPr id="9218" name="Picture 2" descr="C:\Users\Ayşe\Desktop\2650452-scaled-e1594929451860-768x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9144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9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65212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b="1" dirty="0">
                <a:solidFill>
                  <a:srgbClr val="C00000"/>
                </a:solidFill>
              </a:rPr>
              <a:t>2-Yanlış Ders Çalışma </a:t>
            </a:r>
            <a:r>
              <a:rPr lang="tr-TR" b="1" dirty="0" smtClean="0">
                <a:solidFill>
                  <a:srgbClr val="C00000"/>
                </a:solidFill>
              </a:rPr>
              <a:t>Alışkanlıkları</a:t>
            </a:r>
            <a:endParaRPr lang="tr-TR" dirty="0">
              <a:solidFill>
                <a:srgbClr val="C00000"/>
              </a:solidFill>
            </a:endParaRPr>
          </a:p>
          <a:p>
            <a:pPr marL="0" indent="0">
              <a:buNone/>
            </a:pPr>
            <a:r>
              <a:rPr lang="tr-TR" dirty="0" smtClean="0"/>
              <a:t>*Plansız </a:t>
            </a:r>
            <a:r>
              <a:rPr lang="tr-TR" dirty="0"/>
              <a:t>ve programsız ders </a:t>
            </a:r>
            <a:r>
              <a:rPr lang="tr-TR" dirty="0" smtClean="0"/>
              <a:t>çalışmak</a:t>
            </a:r>
          </a:p>
          <a:p>
            <a:pPr marL="0" indent="0">
              <a:buNone/>
            </a:pPr>
            <a:r>
              <a:rPr lang="tr-TR" dirty="0" smtClean="0"/>
              <a:t>*Amaçsız Çalışma</a:t>
            </a:r>
          </a:p>
          <a:p>
            <a:pPr marL="0" indent="0">
              <a:buNone/>
            </a:pPr>
            <a:r>
              <a:rPr lang="tr-TR" dirty="0" smtClean="0"/>
              <a:t>*Yatarak uzanarak çalışma</a:t>
            </a:r>
          </a:p>
          <a:p>
            <a:pPr marL="0" indent="0">
              <a:buNone/>
            </a:pPr>
            <a:r>
              <a:rPr lang="tr-TR" dirty="0" smtClean="0"/>
              <a:t>*Müzik dinleyerek veya televizyon başında ders çalışmak</a:t>
            </a:r>
          </a:p>
          <a:p>
            <a:pPr marL="0" indent="0">
              <a:buNone/>
            </a:pPr>
            <a:r>
              <a:rPr lang="tr-TR" dirty="0" smtClean="0"/>
              <a:t>*Kaynaklardan yararlanmama</a:t>
            </a:r>
          </a:p>
          <a:p>
            <a:pPr marL="0" indent="0">
              <a:buNone/>
            </a:pPr>
            <a:r>
              <a:rPr lang="tr-TR" dirty="0" smtClean="0"/>
              <a:t>*Sadece konu çalışarak yada soru çözerek çalışma</a:t>
            </a:r>
          </a:p>
          <a:p>
            <a:pPr marL="0" indent="0">
              <a:buNone/>
            </a:pPr>
            <a:r>
              <a:rPr lang="tr-TR" dirty="0" smtClean="0"/>
              <a:t> </a:t>
            </a:r>
            <a:endParaRPr lang="tr-TR" dirty="0"/>
          </a:p>
          <a:p>
            <a:endParaRPr lang="tr-TR" dirty="0"/>
          </a:p>
        </p:txBody>
      </p:sp>
      <p:pic>
        <p:nvPicPr>
          <p:cNvPr id="10242" name="Picture 2" descr="C:\Users\Ayşe\Desktop\19094549_verimli_ders_calisma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0"/>
            <a:ext cx="3419872" cy="335699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yşe\Desktop\19094547_verimli_ders_calism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56992"/>
            <a:ext cx="3419872"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4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3212977"/>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tr-TR" b="1" dirty="0" smtClean="0"/>
          </a:p>
          <a:p>
            <a:pPr marL="0" indent="0">
              <a:buNone/>
            </a:pPr>
            <a:r>
              <a:rPr lang="tr-TR" b="1" dirty="0" smtClean="0">
                <a:solidFill>
                  <a:srgbClr val="C00000"/>
                </a:solidFill>
              </a:rPr>
              <a:t>3-Mükemmeliyetçilik Düşüncesi</a:t>
            </a:r>
            <a:endParaRPr lang="tr-TR" b="1" dirty="0">
              <a:solidFill>
                <a:srgbClr val="C00000"/>
              </a:solidFill>
            </a:endParaRPr>
          </a:p>
          <a:p>
            <a:pPr marL="0" indent="0">
              <a:buNone/>
            </a:pPr>
            <a:r>
              <a:rPr lang="tr-TR" dirty="0"/>
              <a:t>Yaptıklarının, en iyisi ve hiç hatasız olması gerektiğine inanan kişinin kaygı düzeyi yükselir.</a:t>
            </a:r>
          </a:p>
          <a:p>
            <a:endParaRPr lang="tr-TR" dirty="0"/>
          </a:p>
        </p:txBody>
      </p:sp>
      <p:pic>
        <p:nvPicPr>
          <p:cNvPr id="11266" name="Picture 2" descr="C:\Users\Ayşe\Desktop\mükemmeliyetçilik-tedavisi-terapisi-kon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984"/>
            <a:ext cx="9144000"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6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68960"/>
            <a:ext cx="9144000" cy="3789040"/>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tr-TR" b="1" dirty="0">
                <a:solidFill>
                  <a:srgbClr val="C00000"/>
                </a:solidFill>
              </a:rPr>
              <a:t>4-Başarısızlık </a:t>
            </a:r>
            <a:r>
              <a:rPr lang="tr-TR" b="1" dirty="0" smtClean="0">
                <a:solidFill>
                  <a:srgbClr val="C00000"/>
                </a:solidFill>
              </a:rPr>
              <a:t>Korkusu</a:t>
            </a:r>
            <a:endParaRPr lang="tr-TR" dirty="0">
              <a:solidFill>
                <a:srgbClr val="C00000"/>
              </a:solidFill>
            </a:endParaRPr>
          </a:p>
          <a:p>
            <a:pPr marL="0" indent="0">
              <a:buNone/>
            </a:pPr>
            <a:r>
              <a:rPr lang="tr-TR" dirty="0"/>
              <a:t>Başarısız olma korkusunu yoğun yaşayan bireylerin, kendilerine olan güvenleri azalır ve kaygı düzeyi yükselir.</a:t>
            </a:r>
          </a:p>
          <a:p>
            <a:endParaRPr lang="tr-TR" dirty="0"/>
          </a:p>
        </p:txBody>
      </p:sp>
      <p:pic>
        <p:nvPicPr>
          <p:cNvPr id="12290" name="Picture 2" descr="C:\Users\Ayşe\Desktop\basarisiz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8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solidFill>
                  <a:srgbClr val="C00000"/>
                </a:solidFill>
              </a:rPr>
              <a:t>5- </a:t>
            </a:r>
            <a:r>
              <a:rPr lang="tr-TR" b="1" dirty="0">
                <a:solidFill>
                  <a:srgbClr val="C00000"/>
                </a:solidFill>
              </a:rPr>
              <a:t>Sınava Çok Fazla Anlam </a:t>
            </a:r>
            <a:r>
              <a:rPr lang="tr-TR" b="1" dirty="0" smtClean="0">
                <a:solidFill>
                  <a:srgbClr val="C00000"/>
                </a:solidFill>
              </a:rPr>
              <a:t>Yüklenmesi</a:t>
            </a:r>
            <a:endParaRPr lang="tr-TR" dirty="0">
              <a:solidFill>
                <a:srgbClr val="C00000"/>
              </a:solidFill>
            </a:endParaRPr>
          </a:p>
          <a:p>
            <a:pPr marL="0" indent="0">
              <a:buNone/>
            </a:pPr>
            <a:r>
              <a:rPr lang="tr-TR" dirty="0"/>
              <a:t>Kişinin potansiyellerine uygun olmayan amaç belirlemesi ya da sınavı </a:t>
            </a:r>
            <a:r>
              <a:rPr lang="tr-TR" dirty="0" smtClean="0"/>
              <a:t>kendini kanıtlayacağı </a:t>
            </a:r>
            <a:r>
              <a:rPr lang="tr-TR" dirty="0"/>
              <a:t>bir platforma dönüştürmesi de kaygı düzeyini yükseltir.</a:t>
            </a:r>
          </a:p>
          <a:p>
            <a:endParaRPr lang="tr-TR" dirty="0"/>
          </a:p>
        </p:txBody>
      </p:sp>
    </p:spTree>
    <p:extLst>
      <p:ext uri="{BB962C8B-B14F-4D97-AF65-F5344CB8AC3E}">
        <p14:creationId xmlns:p14="http://schemas.microsoft.com/office/powerpoint/2010/main" val="258442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3501007"/>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tr-TR" b="1" dirty="0" smtClean="0"/>
          </a:p>
          <a:p>
            <a:pPr marL="0" indent="0">
              <a:buNone/>
            </a:pPr>
            <a:r>
              <a:rPr lang="tr-TR" b="1" dirty="0" smtClean="0">
                <a:solidFill>
                  <a:srgbClr val="C00000"/>
                </a:solidFill>
              </a:rPr>
              <a:t>6- </a:t>
            </a:r>
            <a:r>
              <a:rPr lang="tr-TR" b="1" dirty="0">
                <a:solidFill>
                  <a:srgbClr val="C00000"/>
                </a:solidFill>
              </a:rPr>
              <a:t>Aile </a:t>
            </a:r>
            <a:r>
              <a:rPr lang="tr-TR" b="1" dirty="0" smtClean="0">
                <a:solidFill>
                  <a:srgbClr val="C00000"/>
                </a:solidFill>
              </a:rPr>
              <a:t>Baskısı</a:t>
            </a:r>
            <a:endParaRPr lang="tr-TR" dirty="0">
              <a:solidFill>
                <a:srgbClr val="C00000"/>
              </a:solidFill>
            </a:endParaRPr>
          </a:p>
          <a:p>
            <a:pPr marL="0" indent="0">
              <a:buNone/>
            </a:pPr>
            <a:r>
              <a:rPr lang="tr-TR" dirty="0" smtClean="0"/>
              <a:t>Ailelerin </a:t>
            </a:r>
            <a:r>
              <a:rPr lang="tr-TR" dirty="0"/>
              <a:t>çocuklarından çok fazla beklentisinin olması ve çocuğun </a:t>
            </a:r>
            <a:r>
              <a:rPr lang="tr-TR" dirty="0" smtClean="0"/>
              <a:t>bunları gerçekleştiremeyeceği </a:t>
            </a:r>
            <a:r>
              <a:rPr lang="tr-TR" dirty="0"/>
              <a:t>düşüncesi de kaygı </a:t>
            </a:r>
            <a:r>
              <a:rPr lang="tr-TR" dirty="0" smtClean="0"/>
              <a:t>düzeyini  yükseltir.   -</a:t>
            </a:r>
            <a:r>
              <a:rPr lang="tr-TR" b="1" dirty="0"/>
              <a:t>                                                             </a:t>
            </a:r>
            <a:endParaRPr lang="tr-TR" dirty="0"/>
          </a:p>
          <a:p>
            <a:endParaRPr lang="tr-TR" dirty="0"/>
          </a:p>
        </p:txBody>
      </p:sp>
      <p:pic>
        <p:nvPicPr>
          <p:cNvPr id="16386" name="Picture 2" descr="C:\Users\Ayşe\Desktop\unnam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6717"/>
            <a:ext cx="5004048" cy="3304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enova\Desktop\baskın-an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546717"/>
            <a:ext cx="4139952" cy="331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8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tr-TR" sz="4800" i="1" dirty="0" smtClean="0">
              <a:solidFill>
                <a:srgbClr val="C00000"/>
              </a:solidFill>
            </a:endParaRPr>
          </a:p>
          <a:p>
            <a:pPr marL="0" indent="0" algn="ctr">
              <a:buNone/>
            </a:pPr>
            <a:endParaRPr lang="tr-TR" sz="4800" i="1" dirty="0">
              <a:solidFill>
                <a:srgbClr val="C00000"/>
              </a:solidFill>
            </a:endParaRPr>
          </a:p>
          <a:p>
            <a:pPr marL="0" indent="0" algn="ctr">
              <a:buNone/>
            </a:pPr>
            <a:endParaRPr lang="tr-TR" sz="4800" i="1" dirty="0">
              <a:solidFill>
                <a:srgbClr val="C00000"/>
              </a:solidFill>
            </a:endParaRPr>
          </a:p>
          <a:p>
            <a:pPr marL="0" indent="0" algn="ctr">
              <a:buNone/>
            </a:pPr>
            <a:r>
              <a:rPr lang="tr-TR" sz="4800" i="1" dirty="0" smtClean="0">
                <a:solidFill>
                  <a:srgbClr val="C00000"/>
                </a:solidFill>
              </a:rPr>
              <a:t>SINAV KAYGISI İLE BAŞ ETME YOLLARI</a:t>
            </a:r>
            <a:endParaRPr lang="tr-TR" sz="4800" i="1" dirty="0">
              <a:solidFill>
                <a:srgbClr val="C00000"/>
              </a:solidFill>
            </a:endParaRPr>
          </a:p>
        </p:txBody>
      </p:sp>
      <p:sp>
        <p:nvSpPr>
          <p:cNvPr id="4" name="Başlık 1"/>
          <p:cNvSpPr>
            <a:spLocks noGrp="1"/>
          </p:cNvSpPr>
          <p:nvPr>
            <p:ph type="title"/>
          </p:nvPr>
        </p:nvSpPr>
        <p:spPr/>
        <p:txBody>
          <a:bodyPr>
            <a:normAutofit fontScale="90000"/>
          </a:bodyPr>
          <a:lstStyle/>
          <a:p>
            <a:r>
              <a:rPr lang="tr-TR" b="1" dirty="0" smtClean="0"/>
              <a:t/>
            </a:r>
            <a:br>
              <a:rPr lang="tr-TR" b="1" dirty="0" smtClean="0"/>
            </a:br>
            <a:r>
              <a:rPr lang="tr-TR" dirty="0"/>
              <a:t/>
            </a:r>
            <a:br>
              <a:rPr lang="tr-TR" dirty="0"/>
            </a:br>
            <a:endParaRPr lang="tr-TR" dirty="0"/>
          </a:p>
        </p:txBody>
      </p:sp>
      <p:sp>
        <p:nvSpPr>
          <p:cNvPr id="5" name="Başlık 1"/>
          <p:cNvSpPr txBox="1">
            <a:spLocks/>
          </p:cNvSpPr>
          <p:nvPr/>
        </p:nvSpPr>
        <p:spPr>
          <a:xfrm>
            <a:off x="609600" y="427038"/>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smtClean="0"/>
              <a:t/>
            </a:r>
            <a:br>
              <a:rPr lang="tr-TR" b="1" smtClean="0"/>
            </a:br>
            <a:r>
              <a:rPr lang="tr-TR" smtClean="0"/>
              <a:t/>
            </a:r>
            <a:br>
              <a:rPr lang="tr-TR" smtClean="0"/>
            </a:br>
            <a:endParaRPr lang="tr-TR" dirty="0"/>
          </a:p>
        </p:txBody>
      </p:sp>
    </p:spTree>
    <p:extLst>
      <p:ext uri="{BB962C8B-B14F-4D97-AF65-F5344CB8AC3E}">
        <p14:creationId xmlns:p14="http://schemas.microsoft.com/office/powerpoint/2010/main" val="3628879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3600" dirty="0" smtClean="0"/>
          </a:p>
          <a:p>
            <a:pPr marL="0" indent="0">
              <a:buNone/>
            </a:pPr>
            <a:r>
              <a:rPr lang="tr-TR" sz="4800" dirty="0" smtClean="0">
                <a:solidFill>
                  <a:srgbClr val="C00000"/>
                </a:solidFill>
              </a:rPr>
              <a:t>SUNU İÇERİĞİ</a:t>
            </a:r>
            <a:endParaRPr lang="tr-TR" sz="3600" dirty="0">
              <a:solidFill>
                <a:srgbClr val="C00000"/>
              </a:solidFill>
            </a:endParaRPr>
          </a:p>
          <a:p>
            <a:r>
              <a:rPr lang="tr-TR" sz="4000" dirty="0" smtClean="0"/>
              <a:t>Sınav </a:t>
            </a:r>
            <a:r>
              <a:rPr lang="tr-TR" sz="4000" dirty="0" smtClean="0"/>
              <a:t>k</a:t>
            </a:r>
            <a:r>
              <a:rPr lang="tr-TR" sz="4000" dirty="0" smtClean="0"/>
              <a:t>aygısı nedir?</a:t>
            </a:r>
            <a:endParaRPr lang="tr-TR" sz="4000" dirty="0" smtClean="0"/>
          </a:p>
          <a:p>
            <a:r>
              <a:rPr lang="tr-TR" sz="4000" dirty="0" smtClean="0"/>
              <a:t>Sınav kaygısının belirtileri</a:t>
            </a:r>
          </a:p>
          <a:p>
            <a:r>
              <a:rPr lang="tr-TR" sz="4000" dirty="0" smtClean="0"/>
              <a:t>Sınav kaygısının nedenleri</a:t>
            </a:r>
          </a:p>
          <a:p>
            <a:r>
              <a:rPr lang="tr-TR" sz="4000" dirty="0" smtClean="0"/>
              <a:t>Sınav kaygısı ile baş etme yolları</a:t>
            </a:r>
          </a:p>
          <a:p>
            <a:endParaRPr lang="tr-TR" dirty="0"/>
          </a:p>
        </p:txBody>
      </p:sp>
    </p:spTree>
    <p:extLst>
      <p:ext uri="{BB962C8B-B14F-4D97-AF65-F5344CB8AC3E}">
        <p14:creationId xmlns:p14="http://schemas.microsoft.com/office/powerpoint/2010/main" val="177587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b="1" dirty="0"/>
              <a:t> </a:t>
            </a:r>
            <a:endParaRPr lang="tr-TR" b="1" dirty="0" smtClean="0"/>
          </a:p>
          <a:p>
            <a:pPr marL="0" indent="0">
              <a:buNone/>
            </a:pPr>
            <a:endParaRPr lang="tr-TR" b="1" dirty="0" smtClean="0"/>
          </a:p>
          <a:p>
            <a:pPr marL="0" indent="0">
              <a:buNone/>
            </a:pPr>
            <a:r>
              <a:rPr lang="tr-TR" b="1" dirty="0" smtClean="0">
                <a:solidFill>
                  <a:srgbClr val="C00000"/>
                </a:solidFill>
              </a:rPr>
              <a:t>1</a:t>
            </a:r>
            <a:r>
              <a:rPr lang="tr-TR" b="1" dirty="0">
                <a:solidFill>
                  <a:srgbClr val="C00000"/>
                </a:solidFill>
              </a:rPr>
              <a:t>) Sınava planlı programlı </a:t>
            </a:r>
            <a:r>
              <a:rPr lang="tr-TR" b="1" dirty="0" smtClean="0">
                <a:solidFill>
                  <a:srgbClr val="C00000"/>
                </a:solidFill>
              </a:rPr>
              <a:t>çalışma</a:t>
            </a:r>
            <a:endParaRPr lang="tr-TR" dirty="0">
              <a:solidFill>
                <a:srgbClr val="C00000"/>
              </a:solidFill>
            </a:endParaRPr>
          </a:p>
          <a:p>
            <a:pPr marL="0" indent="0">
              <a:buNone/>
            </a:pPr>
            <a:r>
              <a:rPr lang="tr-TR" dirty="0"/>
              <a:t>Planlı ve programlı ders çalışma sınava yeterince ve zamanında çalışmanızı </a:t>
            </a:r>
            <a:r>
              <a:rPr lang="tr-TR" dirty="0" smtClean="0"/>
              <a:t>sağlar</a:t>
            </a:r>
          </a:p>
          <a:p>
            <a:pPr marL="0" indent="0">
              <a:buNone/>
            </a:pPr>
            <a:endParaRPr lang="tr-TR" dirty="0" smtClean="0"/>
          </a:p>
          <a:p>
            <a:pPr marL="0" indent="0">
              <a:buNone/>
            </a:pPr>
            <a:r>
              <a:rPr lang="tr-TR" b="1" dirty="0">
                <a:solidFill>
                  <a:srgbClr val="C00000"/>
                </a:solidFill>
              </a:rPr>
              <a:t>2) Sınav Zamanına Kadar Ders </a:t>
            </a:r>
            <a:r>
              <a:rPr lang="tr-TR" b="1" dirty="0" smtClean="0">
                <a:solidFill>
                  <a:srgbClr val="C00000"/>
                </a:solidFill>
              </a:rPr>
              <a:t>Çalışma</a:t>
            </a:r>
            <a:endParaRPr lang="tr-TR" dirty="0">
              <a:solidFill>
                <a:srgbClr val="C00000"/>
              </a:solidFill>
            </a:endParaRPr>
          </a:p>
          <a:p>
            <a:pPr marL="0" indent="0">
              <a:buNone/>
            </a:pPr>
            <a:r>
              <a:rPr lang="tr-TR" dirty="0"/>
              <a:t>Son ana kadar ders çalışmak öğrenilenlerin karışmasına neden olacağından sınavdan bir iki gün önce ders çalışmayı bırakmak gerekir.</a:t>
            </a:r>
          </a:p>
          <a:p>
            <a:endParaRPr lang="tr-TR" dirty="0"/>
          </a:p>
        </p:txBody>
      </p:sp>
    </p:spTree>
    <p:extLst>
      <p:ext uri="{BB962C8B-B14F-4D97-AF65-F5344CB8AC3E}">
        <p14:creationId xmlns:p14="http://schemas.microsoft.com/office/powerpoint/2010/main" val="2926977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580112" cy="6858000"/>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tr-TR" b="1" dirty="0" smtClean="0"/>
          </a:p>
          <a:p>
            <a:pPr marL="0" indent="0">
              <a:buNone/>
            </a:pPr>
            <a:endParaRPr lang="tr-TR" b="1" dirty="0"/>
          </a:p>
          <a:p>
            <a:pPr marL="0" indent="0">
              <a:buNone/>
            </a:pPr>
            <a:r>
              <a:rPr lang="tr-TR" b="1" dirty="0" smtClean="0">
                <a:solidFill>
                  <a:srgbClr val="C00000"/>
                </a:solidFill>
              </a:rPr>
              <a:t>3</a:t>
            </a:r>
            <a:r>
              <a:rPr lang="tr-TR" b="1" dirty="0">
                <a:solidFill>
                  <a:srgbClr val="C00000"/>
                </a:solidFill>
              </a:rPr>
              <a:t>) Uyku, Dinlenme ve Beslenme</a:t>
            </a:r>
            <a:endParaRPr lang="tr-TR" dirty="0">
              <a:solidFill>
                <a:srgbClr val="C00000"/>
              </a:solidFill>
            </a:endParaRPr>
          </a:p>
          <a:p>
            <a:pPr marL="0" indent="0">
              <a:buNone/>
            </a:pPr>
            <a:r>
              <a:rPr lang="tr-TR" dirty="0" smtClean="0"/>
              <a:t>*Sınav </a:t>
            </a:r>
            <a:r>
              <a:rPr lang="tr-TR" dirty="0"/>
              <a:t>gecesi yeterince uyumaya çalışın.</a:t>
            </a:r>
          </a:p>
          <a:p>
            <a:pPr marL="0" indent="0">
              <a:buNone/>
            </a:pPr>
            <a:r>
              <a:rPr lang="tr-TR" dirty="0" smtClean="0"/>
              <a:t>*Sınavdan </a:t>
            </a:r>
            <a:r>
              <a:rPr lang="tr-TR" dirty="0"/>
              <a:t>önce iyice dinlenin ve </a:t>
            </a:r>
            <a:r>
              <a:rPr lang="tr-TR" dirty="0" smtClean="0"/>
              <a:t>sınavı düşünmemeye </a:t>
            </a:r>
            <a:r>
              <a:rPr lang="tr-TR" dirty="0"/>
              <a:t>çalışın.</a:t>
            </a:r>
          </a:p>
          <a:p>
            <a:pPr marL="0" indent="0">
              <a:buNone/>
            </a:pPr>
            <a:r>
              <a:rPr lang="tr-TR" dirty="0" smtClean="0"/>
              <a:t>*Sınavdan </a:t>
            </a:r>
            <a:r>
              <a:rPr lang="tr-TR" dirty="0"/>
              <a:t>önce fazla ve dokunacak yiyeceklerden uzak durun.</a:t>
            </a:r>
          </a:p>
          <a:p>
            <a:endParaRPr lang="tr-TR" dirty="0"/>
          </a:p>
        </p:txBody>
      </p:sp>
      <p:pic>
        <p:nvPicPr>
          <p:cNvPr id="15362" name="Picture 2" descr="C:\Users\Ayşe\Desktop\5481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0"/>
            <a:ext cx="3532058" cy="350100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yşe\Desktop\5efd19c645d2a04258b78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01008"/>
            <a:ext cx="3532058"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5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980728"/>
          </a:xfrm>
        </p:spPr>
        <p:style>
          <a:lnRef idx="1">
            <a:schemeClr val="accent1"/>
          </a:lnRef>
          <a:fillRef idx="2">
            <a:schemeClr val="accent1"/>
          </a:fillRef>
          <a:effectRef idx="1">
            <a:schemeClr val="accent1"/>
          </a:effectRef>
          <a:fontRef idx="minor">
            <a:schemeClr val="dk1"/>
          </a:fontRef>
        </p:style>
        <p:txBody>
          <a:bodyPr>
            <a:normAutofit/>
          </a:bodyPr>
          <a:lstStyle/>
          <a:p>
            <a:r>
              <a:rPr lang="tr-TR" dirty="0" smtClean="0">
                <a:solidFill>
                  <a:srgbClr val="C00000"/>
                </a:solidFill>
              </a:rPr>
              <a:t>Düşüncelerini Değiştir</a:t>
            </a:r>
            <a:endParaRPr lang="tr-TR" dirty="0">
              <a:solidFill>
                <a:srgbClr val="C00000"/>
              </a:solidFill>
            </a:endParaRPr>
          </a:p>
        </p:txBody>
      </p:sp>
      <p:sp>
        <p:nvSpPr>
          <p:cNvPr id="7" name="Rectangle 1"/>
          <p:cNvSpPr>
            <a:spLocks noChangeArrowheads="1"/>
          </p:cNvSpPr>
          <p:nvPr/>
        </p:nvSpPr>
        <p:spPr bwMode="auto">
          <a:xfrm>
            <a:off x="1477963" y="280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286766585"/>
              </p:ext>
            </p:extLst>
          </p:nvPr>
        </p:nvGraphicFramePr>
        <p:xfrm>
          <a:off x="0" y="1052736"/>
          <a:ext cx="9108504" cy="5805263"/>
        </p:xfrm>
        <a:graphic>
          <a:graphicData uri="http://schemas.openxmlformats.org/drawingml/2006/table">
            <a:tbl>
              <a:tblPr firstRow="1" firstCol="1" bandRow="1">
                <a:tableStyleId>{5C22544A-7EE6-4342-B048-85BDC9FD1C3A}</a:tableStyleId>
              </a:tblPr>
              <a:tblGrid>
                <a:gridCol w="4270245"/>
                <a:gridCol w="4838259"/>
              </a:tblGrid>
              <a:tr h="725658">
                <a:tc>
                  <a:txBody>
                    <a:bodyPr/>
                    <a:lstStyle/>
                    <a:p>
                      <a:pPr>
                        <a:lnSpc>
                          <a:spcPct val="115000"/>
                        </a:lnSpc>
                        <a:spcAft>
                          <a:spcPts val="0"/>
                        </a:spcAft>
                      </a:pPr>
                      <a:r>
                        <a:rPr lang="tr-TR" sz="1600" dirty="0" smtClean="0">
                          <a:solidFill>
                            <a:schemeClr val="bg1"/>
                          </a:solidFill>
                          <a:effectLst/>
                        </a:rPr>
                        <a:t>Sınavda </a:t>
                      </a:r>
                      <a:r>
                        <a:rPr lang="tr-TR" sz="1600" dirty="0">
                          <a:solidFill>
                            <a:schemeClr val="bg1"/>
                          </a:solidFill>
                          <a:effectLst/>
                        </a:rPr>
                        <a:t>başarısız olacağım</a:t>
                      </a:r>
                      <a:endParaRPr lang="tr-TR" sz="16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dirty="0">
                          <a:solidFill>
                            <a:schemeClr val="tx1"/>
                          </a:solidFill>
                          <a:effectLst/>
                        </a:rPr>
                        <a:t>Sınavda elimden gelenin en iyisini yapacağım.</a:t>
                      </a:r>
                      <a:endParaRPr lang="tr-TR" sz="1600" dirty="0">
                        <a:solidFill>
                          <a:schemeClr val="tx1"/>
                        </a:solidFill>
                        <a:effectLst/>
                        <a:latin typeface="Calibri"/>
                        <a:ea typeface="Calibri"/>
                        <a:cs typeface="Times New Roman"/>
                      </a:endParaRPr>
                    </a:p>
                  </a:txBody>
                  <a:tcPr marL="68580" marR="68580" marT="0" marB="0"/>
                </a:tc>
              </a:tr>
              <a:tr h="725658">
                <a:tc>
                  <a:txBody>
                    <a:bodyPr/>
                    <a:lstStyle/>
                    <a:p>
                      <a:pPr>
                        <a:lnSpc>
                          <a:spcPct val="115000"/>
                        </a:lnSpc>
                        <a:spcAft>
                          <a:spcPts val="0"/>
                        </a:spcAft>
                      </a:pPr>
                      <a:r>
                        <a:rPr lang="tr-TR" sz="1600" dirty="0">
                          <a:solidFill>
                            <a:schemeClr val="bg1"/>
                          </a:solidFill>
                          <a:effectLst/>
                        </a:rPr>
                        <a:t>Sınav zor olacak,</a:t>
                      </a:r>
                      <a:endParaRPr lang="tr-TR" sz="16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dirty="0">
                          <a:solidFill>
                            <a:schemeClr val="tx1"/>
                          </a:solidFill>
                          <a:effectLst/>
                        </a:rPr>
                        <a:t>Sınavın zor yada kolay olacağını bilemem</a:t>
                      </a:r>
                      <a:endParaRPr lang="tr-TR" sz="1600" dirty="0">
                        <a:solidFill>
                          <a:schemeClr val="tx1"/>
                        </a:solidFill>
                        <a:effectLst/>
                        <a:latin typeface="Calibri"/>
                        <a:ea typeface="Calibri"/>
                        <a:cs typeface="Times New Roman"/>
                      </a:endParaRPr>
                    </a:p>
                  </a:txBody>
                  <a:tcPr marL="68580" marR="68580" marT="0" marB="0"/>
                </a:tc>
              </a:tr>
              <a:tr h="1451315">
                <a:tc>
                  <a:txBody>
                    <a:bodyPr/>
                    <a:lstStyle/>
                    <a:p>
                      <a:pPr>
                        <a:lnSpc>
                          <a:spcPct val="115000"/>
                        </a:lnSpc>
                        <a:spcAft>
                          <a:spcPts val="0"/>
                        </a:spcAft>
                      </a:pPr>
                      <a:r>
                        <a:rPr lang="tr-TR" sz="1600" dirty="0">
                          <a:solidFill>
                            <a:schemeClr val="bg1"/>
                          </a:solidFill>
                          <a:effectLst/>
                        </a:rPr>
                        <a:t>Annem-babam üzülür ve hayal kırıklığı yaşar</a:t>
                      </a:r>
                      <a:endParaRPr lang="tr-TR" sz="16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dirty="0">
                          <a:solidFill>
                            <a:schemeClr val="tx1"/>
                          </a:solidFill>
                          <a:effectLst/>
                        </a:rPr>
                        <a:t>Annem-babam benim çalıştığımı biliyorlar. Biraz üzülebilirler ama bu çok büyük sorun olmayacaktır.</a:t>
                      </a:r>
                      <a:endParaRPr lang="tr-TR" sz="1600" dirty="0">
                        <a:solidFill>
                          <a:schemeClr val="tx1"/>
                        </a:solidFill>
                        <a:effectLst/>
                        <a:latin typeface="Calibri"/>
                        <a:ea typeface="Calibri"/>
                        <a:cs typeface="Times New Roman"/>
                      </a:endParaRPr>
                    </a:p>
                  </a:txBody>
                  <a:tcPr marL="68580" marR="68580" marT="0" marB="0"/>
                </a:tc>
              </a:tr>
              <a:tr h="725658">
                <a:tc>
                  <a:txBody>
                    <a:bodyPr/>
                    <a:lstStyle/>
                    <a:p>
                      <a:pPr>
                        <a:lnSpc>
                          <a:spcPct val="115000"/>
                        </a:lnSpc>
                        <a:spcAft>
                          <a:spcPts val="0"/>
                        </a:spcAft>
                      </a:pPr>
                      <a:r>
                        <a:rPr lang="tr-TR" sz="1600" dirty="0">
                          <a:solidFill>
                            <a:schemeClr val="bg1"/>
                          </a:solidFill>
                          <a:effectLst/>
                        </a:rPr>
                        <a:t>Ortalamam düşecek</a:t>
                      </a:r>
                      <a:endParaRPr lang="tr-TR" sz="16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a:solidFill>
                            <a:schemeClr val="tx1"/>
                          </a:solidFill>
                          <a:effectLst/>
                        </a:rPr>
                        <a:t>Tek bir sınavdan düşük almam ortalamamı çok etkilemez</a:t>
                      </a:r>
                      <a:endParaRPr lang="tr-TR" sz="1600">
                        <a:solidFill>
                          <a:schemeClr val="tx1"/>
                        </a:solidFill>
                        <a:effectLst/>
                        <a:latin typeface="Calibri"/>
                        <a:ea typeface="Calibri"/>
                        <a:cs typeface="Times New Roman"/>
                      </a:endParaRPr>
                    </a:p>
                  </a:txBody>
                  <a:tcPr marL="68580" marR="68580" marT="0" marB="0"/>
                </a:tc>
              </a:tr>
              <a:tr h="725658">
                <a:tc>
                  <a:txBody>
                    <a:bodyPr/>
                    <a:lstStyle/>
                    <a:p>
                      <a:pPr>
                        <a:lnSpc>
                          <a:spcPct val="115000"/>
                        </a:lnSpc>
                        <a:spcAft>
                          <a:spcPts val="0"/>
                        </a:spcAft>
                      </a:pPr>
                      <a:r>
                        <a:rPr lang="tr-TR" sz="1600">
                          <a:solidFill>
                            <a:schemeClr val="bg1"/>
                          </a:solidFill>
                          <a:effectLst/>
                        </a:rPr>
                        <a:t>İyi bir liseye gidemeyeceğim.</a:t>
                      </a:r>
                      <a:endParaRPr lang="tr-TR" sz="160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dirty="0">
                          <a:solidFill>
                            <a:schemeClr val="tx1"/>
                          </a:solidFill>
                          <a:effectLst/>
                        </a:rPr>
                        <a:t>Ben çalıştığım sürece her lisede başarılı olabilirim</a:t>
                      </a:r>
                      <a:endParaRPr lang="tr-TR" sz="1600" dirty="0">
                        <a:solidFill>
                          <a:schemeClr val="tx1"/>
                        </a:solidFill>
                        <a:effectLst/>
                        <a:latin typeface="Calibri"/>
                        <a:ea typeface="Calibri"/>
                        <a:cs typeface="Times New Roman"/>
                      </a:endParaRPr>
                    </a:p>
                  </a:txBody>
                  <a:tcPr marL="68580" marR="68580" marT="0" marB="0"/>
                </a:tc>
              </a:tr>
              <a:tr h="725658">
                <a:tc>
                  <a:txBody>
                    <a:bodyPr/>
                    <a:lstStyle/>
                    <a:p>
                      <a:pPr>
                        <a:lnSpc>
                          <a:spcPct val="115000"/>
                        </a:lnSpc>
                        <a:spcAft>
                          <a:spcPts val="0"/>
                        </a:spcAft>
                      </a:pPr>
                      <a:r>
                        <a:rPr lang="tr-TR" sz="1600">
                          <a:solidFill>
                            <a:schemeClr val="bg1"/>
                          </a:solidFill>
                          <a:effectLst/>
                        </a:rPr>
                        <a:t>Sınavda heyecanlanacağım, dikkatsizlikten hata yapacağım.</a:t>
                      </a:r>
                      <a:endParaRPr lang="tr-TR" sz="160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a:solidFill>
                            <a:schemeClr val="tx1"/>
                          </a:solidFill>
                          <a:effectLst/>
                        </a:rPr>
                        <a:t>Heyecanımı kontrol edebilirim ve dikkatli olabilirim</a:t>
                      </a:r>
                      <a:endParaRPr lang="tr-TR" sz="1600">
                        <a:solidFill>
                          <a:schemeClr val="tx1"/>
                        </a:solidFill>
                        <a:effectLst/>
                        <a:latin typeface="Calibri"/>
                        <a:ea typeface="Calibri"/>
                        <a:cs typeface="Times New Roman"/>
                      </a:endParaRPr>
                    </a:p>
                  </a:txBody>
                  <a:tcPr marL="68580" marR="68580" marT="0" marB="0"/>
                </a:tc>
              </a:tr>
              <a:tr h="725658">
                <a:tc>
                  <a:txBody>
                    <a:bodyPr/>
                    <a:lstStyle/>
                    <a:p>
                      <a:pPr>
                        <a:lnSpc>
                          <a:spcPct val="115000"/>
                        </a:lnSpc>
                        <a:spcAft>
                          <a:spcPts val="0"/>
                        </a:spcAft>
                      </a:pPr>
                      <a:r>
                        <a:rPr lang="tr-TR" sz="1600" dirty="0">
                          <a:solidFill>
                            <a:schemeClr val="bg1"/>
                          </a:solidFill>
                          <a:effectLst/>
                        </a:rPr>
                        <a:t>Sınav geleceğimi belirleyecek</a:t>
                      </a:r>
                      <a:endParaRPr lang="tr-TR" sz="16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600" dirty="0">
                          <a:solidFill>
                            <a:schemeClr val="tx1"/>
                          </a:solidFill>
                          <a:effectLst/>
                        </a:rPr>
                        <a:t>Sınav önemli fakat geleceğimi belirlemeyecek</a:t>
                      </a:r>
                      <a:endParaRPr lang="tr-TR" sz="1600" dirty="0">
                        <a:solidFill>
                          <a:schemeClr val="tx1"/>
                        </a:solidFill>
                        <a:effectLst/>
                        <a:latin typeface="Calibri"/>
                        <a:ea typeface="Calibri"/>
                        <a:cs typeface="Times New Roman"/>
                      </a:endParaRPr>
                    </a:p>
                  </a:txBody>
                  <a:tcPr marL="68580" marR="68580" marT="0" marB="0"/>
                </a:tc>
              </a:tr>
            </a:tbl>
          </a:graphicData>
        </a:graphic>
      </p:graphicFrame>
      <p:sp>
        <p:nvSpPr>
          <p:cNvPr id="10" name="Rectangle 2"/>
          <p:cNvSpPr>
            <a:spLocks noChangeArrowheads="1"/>
          </p:cNvSpPr>
          <p:nvPr/>
        </p:nvSpPr>
        <p:spPr bwMode="auto">
          <a:xfrm>
            <a:off x="1477963" y="280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239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788024"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b="1" dirty="0">
                <a:solidFill>
                  <a:srgbClr val="C00000"/>
                </a:solidFill>
              </a:rPr>
              <a:t>5)Doğru Nefes Alma ve Gevşeme</a:t>
            </a:r>
            <a:endParaRPr lang="tr-TR" dirty="0">
              <a:solidFill>
                <a:srgbClr val="C00000"/>
              </a:solidFill>
            </a:endParaRPr>
          </a:p>
          <a:p>
            <a:pPr marL="0" indent="0">
              <a:buNone/>
            </a:pPr>
            <a:r>
              <a:rPr lang="tr-TR" dirty="0"/>
              <a:t>Sınav girmeden ya da sınav sırasında kaygı düzeyinizin artarsa, birkaç kez derin nefes alın. Ayrıca birkaç dakika gözlerinizi kapatarak sizi mutlu eden bir anıyı ya da bir yeri hayal edin. Bu rahatlamanıza ve düşünce odağınızın değişmesine yardımcı olacaktır.</a:t>
            </a:r>
          </a:p>
          <a:p>
            <a:endParaRPr lang="tr-TR" dirty="0"/>
          </a:p>
        </p:txBody>
      </p:sp>
      <p:pic>
        <p:nvPicPr>
          <p:cNvPr id="14338" name="Picture 2" descr="C:\Users\Ayşe\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285" y="0"/>
            <a:ext cx="435597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0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tr-TR" b="1" dirty="0" smtClean="0">
              <a:solidFill>
                <a:srgbClr val="C00000"/>
              </a:solidFill>
            </a:endParaRPr>
          </a:p>
          <a:p>
            <a:pPr marL="0" indent="0">
              <a:buNone/>
            </a:pPr>
            <a:r>
              <a:rPr lang="tr-TR" b="1" dirty="0" smtClean="0">
                <a:solidFill>
                  <a:srgbClr val="C00000"/>
                </a:solidFill>
              </a:rPr>
              <a:t>Son </a:t>
            </a:r>
            <a:r>
              <a:rPr lang="tr-TR" b="1" dirty="0" smtClean="0">
                <a:solidFill>
                  <a:srgbClr val="C00000"/>
                </a:solidFill>
              </a:rPr>
              <a:t>Olarak</a:t>
            </a:r>
            <a:endParaRPr lang="tr-TR" dirty="0">
              <a:solidFill>
                <a:srgbClr val="C00000"/>
              </a:solidFill>
            </a:endParaRPr>
          </a:p>
          <a:p>
            <a:pPr marL="0" indent="0">
              <a:buNone/>
            </a:pPr>
            <a:r>
              <a:rPr lang="tr-TR" dirty="0" smtClean="0"/>
              <a:t>*Sınava </a:t>
            </a:r>
            <a:r>
              <a:rPr lang="tr-TR" dirty="0"/>
              <a:t>en iyi yapabildiğiniz bölümden başlayın.</a:t>
            </a:r>
          </a:p>
          <a:p>
            <a:pPr marL="0" indent="0">
              <a:buNone/>
            </a:pPr>
            <a:r>
              <a:rPr lang="tr-TR" dirty="0" smtClean="0"/>
              <a:t>*Yapamadığınız </a:t>
            </a:r>
            <a:r>
              <a:rPr lang="tr-TR" dirty="0"/>
              <a:t>sorulara çok zaman ayırmayın. Onları sona bırakın.</a:t>
            </a:r>
          </a:p>
          <a:p>
            <a:pPr marL="0" indent="0">
              <a:buNone/>
            </a:pPr>
            <a:r>
              <a:rPr lang="tr-TR" dirty="0" smtClean="0"/>
              <a:t>*Soruları</a:t>
            </a:r>
            <a:r>
              <a:rPr lang="tr-TR" dirty="0"/>
              <a:t>, dikkatlice okuyun. Özellikle en sondaki soru cümleciğine dikkat edin.</a:t>
            </a:r>
          </a:p>
          <a:p>
            <a:pPr marL="0" indent="0">
              <a:buNone/>
            </a:pPr>
            <a:r>
              <a:rPr lang="tr-TR" dirty="0" smtClean="0"/>
              <a:t>*Üst </a:t>
            </a:r>
            <a:r>
              <a:rPr lang="tr-TR" dirty="0"/>
              <a:t>üste birkaç soruyu yapamıyorsanız ya da dikkatinizin </a:t>
            </a:r>
            <a:r>
              <a:rPr lang="tr-TR" dirty="0" smtClean="0"/>
              <a:t>dağıldığını düşünüyorsanız</a:t>
            </a:r>
            <a:r>
              <a:rPr lang="tr-TR" dirty="0"/>
              <a:t>, biraz mola verin.</a:t>
            </a:r>
          </a:p>
          <a:p>
            <a:endParaRPr lang="tr-TR" dirty="0"/>
          </a:p>
        </p:txBody>
      </p:sp>
    </p:spTree>
    <p:extLst>
      <p:ext uri="{BB962C8B-B14F-4D97-AF65-F5344CB8AC3E}">
        <p14:creationId xmlns:p14="http://schemas.microsoft.com/office/powerpoint/2010/main" val="1465355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tr-TR" sz="4400" b="1" dirty="0" smtClean="0">
              <a:solidFill>
                <a:schemeClr val="tx1"/>
              </a:solidFill>
            </a:endParaRPr>
          </a:p>
          <a:p>
            <a:pPr marL="0" indent="0" algn="ctr">
              <a:buNone/>
            </a:pPr>
            <a:endParaRPr lang="tr-TR" sz="4400" b="1" dirty="0">
              <a:solidFill>
                <a:schemeClr val="tx1"/>
              </a:solidFill>
            </a:endParaRPr>
          </a:p>
          <a:p>
            <a:pPr marL="0" indent="0" algn="ctr">
              <a:buNone/>
            </a:pPr>
            <a:endParaRPr lang="tr-TR" sz="4400" b="1" dirty="0" smtClean="0">
              <a:solidFill>
                <a:srgbClr val="C00000"/>
              </a:solidFill>
            </a:endParaRPr>
          </a:p>
          <a:p>
            <a:pPr marL="0" indent="0" algn="ctr">
              <a:buNone/>
            </a:pPr>
            <a:r>
              <a:rPr lang="tr-TR" sz="4400" b="1" dirty="0" smtClean="0">
                <a:solidFill>
                  <a:srgbClr val="C00000"/>
                </a:solidFill>
              </a:rPr>
              <a:t>ADANA </a:t>
            </a:r>
            <a:r>
              <a:rPr lang="tr-TR" sz="4400" b="1" dirty="0" smtClean="0">
                <a:solidFill>
                  <a:srgbClr val="C00000"/>
                </a:solidFill>
              </a:rPr>
              <a:t>İL MİLLİ EĞİTİM </a:t>
            </a:r>
          </a:p>
          <a:p>
            <a:pPr marL="0" indent="0" algn="ctr">
              <a:buNone/>
            </a:pPr>
            <a:r>
              <a:rPr lang="tr-TR" sz="4400" b="1" dirty="0" smtClean="0">
                <a:solidFill>
                  <a:srgbClr val="C00000"/>
                </a:solidFill>
              </a:rPr>
              <a:t>MÜDÜRLÜĞÜ</a:t>
            </a:r>
          </a:p>
          <a:p>
            <a:pPr marL="0" indent="0" algn="ctr">
              <a:buNone/>
            </a:pPr>
            <a:endParaRPr lang="tr-TR" sz="4400" b="1" dirty="0">
              <a:solidFill>
                <a:schemeClr val="tx1"/>
              </a:solidFill>
            </a:endParaRPr>
          </a:p>
          <a:p>
            <a:pPr marL="0" indent="0" algn="ctr">
              <a:buNone/>
            </a:pPr>
            <a:r>
              <a:rPr lang="tr-TR" sz="4400" b="1" dirty="0" smtClean="0">
                <a:solidFill>
                  <a:schemeClr val="tx1"/>
                </a:solidFill>
              </a:rPr>
              <a:t>BENİ DİNLEDİĞİNİZ İÇİN TEŞEKKÜRLER</a:t>
            </a:r>
          </a:p>
          <a:p>
            <a:pPr marL="0" indent="0" algn="ctr">
              <a:buNone/>
            </a:pPr>
            <a:endParaRPr lang="tr-TR" sz="4400" b="1" dirty="0" smtClean="0">
              <a:solidFill>
                <a:schemeClr val="tx1"/>
              </a:solidFill>
            </a:endParaRPr>
          </a:p>
        </p:txBody>
      </p:sp>
      <p:pic>
        <p:nvPicPr>
          <p:cNvPr id="4" name="Picture 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6672"/>
            <a:ext cx="2448272" cy="1944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663300"/>
                </a:solidFill>
                <a:miter lim="800000"/>
                <a:headEnd/>
                <a:tailEnd/>
              </a14:hiddenLine>
            </a:ext>
            <a:ext uri="{AF507438-7753-43E0-B8FC-AC1667EBCBE1}">
              <a14:hiddenEffects xmlns:a14="http://schemas.microsoft.com/office/drawing/2010/main">
                <a:effectLst>
                  <a:outerShdw dist="35921" dir="2700000" algn="ctr" rotWithShape="0">
                    <a:srgbClr val="E0D6CC"/>
                  </a:outerShdw>
                </a:effectLst>
              </a14:hiddenEffects>
            </a:ext>
          </a:extLst>
        </p:spPr>
      </p:pic>
    </p:spTree>
    <p:extLst>
      <p:ext uri="{BB962C8B-B14F-4D97-AF65-F5344CB8AC3E}">
        <p14:creationId xmlns:p14="http://schemas.microsoft.com/office/powerpoint/2010/main" val="253943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lstStyle/>
          <a:p>
            <a:r>
              <a:rPr lang="tr-TR" dirty="0" smtClean="0">
                <a:solidFill>
                  <a:srgbClr val="C00000"/>
                </a:solidFill>
              </a:rPr>
              <a:t>SINAV KAYGISI NEDİR?</a:t>
            </a:r>
            <a:endParaRPr lang="tr-TR" dirty="0">
              <a:solidFill>
                <a:srgbClr val="C00000"/>
              </a:solidFill>
            </a:endParaRPr>
          </a:p>
        </p:txBody>
      </p:sp>
      <p:sp>
        <p:nvSpPr>
          <p:cNvPr id="3" name="İçerik Yer Tutucusu 2"/>
          <p:cNvSpPr>
            <a:spLocks noGrp="1"/>
          </p:cNvSpPr>
          <p:nvPr>
            <p:ph idx="1"/>
          </p:nvPr>
        </p:nvSpPr>
        <p:spPr>
          <a:xfrm>
            <a:off x="0" y="1412776"/>
            <a:ext cx="5436096" cy="5445224"/>
          </a:xfrm>
        </p:spPr>
        <p:style>
          <a:lnRef idx="1">
            <a:schemeClr val="accent1"/>
          </a:lnRef>
          <a:fillRef idx="2">
            <a:schemeClr val="accent1"/>
          </a:fillRef>
          <a:effectRef idx="1">
            <a:schemeClr val="accent1"/>
          </a:effectRef>
          <a:fontRef idx="minor">
            <a:schemeClr val="dk1"/>
          </a:fontRef>
        </p:style>
        <p:txBody>
          <a:bodyPr>
            <a:normAutofit/>
          </a:bodyPr>
          <a:lstStyle/>
          <a:p>
            <a:r>
              <a:rPr lang="tr-TR" sz="3000" dirty="0"/>
              <a:t>Kişinin sınav sonucunda elde edeceğini düşündüğü akademik başarısızlığı genelleyerek bunu kişiliğinin başarısızlığı olarak algılamasından kaynaklanan, dolayısıyla öğrenilen bilginin sınav sırasında etkili bir biçimde kullanılmasını engelleyen ve başarının </a:t>
            </a:r>
            <a:r>
              <a:rPr lang="tr-TR" sz="3000" dirty="0" smtClean="0"/>
              <a:t>düşmesine yol </a:t>
            </a:r>
            <a:r>
              <a:rPr lang="tr-TR" sz="3000" dirty="0"/>
              <a:t>açan </a:t>
            </a:r>
            <a:r>
              <a:rPr lang="tr-TR" sz="3000" b="1" dirty="0"/>
              <a:t>yoğun kaygı durumudur.</a:t>
            </a:r>
            <a:endParaRPr lang="tr-TR" sz="3000" dirty="0"/>
          </a:p>
          <a:p>
            <a:pPr marL="0" indent="0">
              <a:buNone/>
            </a:pPr>
            <a:endParaRPr lang="tr-TR" dirty="0"/>
          </a:p>
        </p:txBody>
      </p:sp>
      <p:pic>
        <p:nvPicPr>
          <p:cNvPr id="2050" name="Picture 2" descr="C:\Users\Ayşe\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84784"/>
            <a:ext cx="370790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9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380"/>
            <a:ext cx="9144000" cy="943431"/>
          </a:xfrm>
        </p:spPr>
        <p:style>
          <a:lnRef idx="1">
            <a:schemeClr val="accent1"/>
          </a:lnRef>
          <a:fillRef idx="2">
            <a:schemeClr val="accent1"/>
          </a:fillRef>
          <a:effectRef idx="1">
            <a:schemeClr val="accent1"/>
          </a:effectRef>
          <a:fontRef idx="minor">
            <a:schemeClr val="dk1"/>
          </a:fontRef>
        </p:style>
        <p:txBody>
          <a:bodyPr/>
          <a:lstStyle/>
          <a:p>
            <a:pPr algn="ctr"/>
            <a:r>
              <a:rPr lang="tr-TR" b="1" dirty="0" smtClean="0">
                <a:solidFill>
                  <a:schemeClr val="tx1">
                    <a:lumMod val="95000"/>
                    <a:lumOff val="5000"/>
                  </a:schemeClr>
                </a:solidFill>
              </a:rPr>
              <a:t>Kaygı Düzeyi</a:t>
            </a:r>
            <a:endParaRPr lang="id-ID" dirty="0">
              <a:solidFill>
                <a:schemeClr val="tx1">
                  <a:lumMod val="95000"/>
                  <a:lumOff val="5000"/>
                </a:schemeClr>
              </a:solidFill>
            </a:endParaRPr>
          </a:p>
        </p:txBody>
      </p:sp>
      <p:sp>
        <p:nvSpPr>
          <p:cNvPr id="7" name="Freeform 5"/>
          <p:cNvSpPr>
            <a:spLocks/>
          </p:cNvSpPr>
          <p:nvPr/>
        </p:nvSpPr>
        <p:spPr bwMode="auto">
          <a:xfrm>
            <a:off x="5026819" y="2574645"/>
            <a:ext cx="866775" cy="1252538"/>
          </a:xfrm>
          <a:custGeom>
            <a:avLst/>
            <a:gdLst>
              <a:gd name="T0" fmla="*/ 0 w 308"/>
              <a:gd name="T1" fmla="*/ 269 h 333"/>
              <a:gd name="T2" fmla="*/ 131 w 308"/>
              <a:gd name="T3" fmla="*/ 333 h 333"/>
              <a:gd name="T4" fmla="*/ 308 w 308"/>
              <a:gd name="T5" fmla="*/ 108 h 333"/>
              <a:gd name="T6" fmla="*/ 94 w 308"/>
              <a:gd name="T7" fmla="*/ 0 h 333"/>
              <a:gd name="T8" fmla="*/ 0 w 308"/>
              <a:gd name="T9" fmla="*/ 269 h 333"/>
            </a:gdLst>
            <a:ahLst/>
            <a:cxnLst>
              <a:cxn ang="0">
                <a:pos x="T0" y="T1"/>
              </a:cxn>
              <a:cxn ang="0">
                <a:pos x="T2" y="T3"/>
              </a:cxn>
              <a:cxn ang="0">
                <a:pos x="T4" y="T5"/>
              </a:cxn>
              <a:cxn ang="0">
                <a:pos x="T6" y="T7"/>
              </a:cxn>
              <a:cxn ang="0">
                <a:pos x="T8" y="T9"/>
              </a:cxn>
            </a:cxnLst>
            <a:rect l="0" t="0" r="r" b="b"/>
            <a:pathLst>
              <a:path w="308" h="333">
                <a:moveTo>
                  <a:pt x="0" y="269"/>
                </a:moveTo>
                <a:cubicBezTo>
                  <a:pt x="47" y="285"/>
                  <a:pt x="91" y="306"/>
                  <a:pt x="131" y="333"/>
                </a:cubicBezTo>
                <a:cubicBezTo>
                  <a:pt x="308" y="108"/>
                  <a:pt x="308" y="108"/>
                  <a:pt x="308" y="108"/>
                </a:cubicBezTo>
                <a:cubicBezTo>
                  <a:pt x="243" y="62"/>
                  <a:pt x="171" y="25"/>
                  <a:pt x="94" y="0"/>
                </a:cubicBezTo>
                <a:lnTo>
                  <a:pt x="0" y="2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4587478" y="2417483"/>
            <a:ext cx="672704" cy="1157288"/>
          </a:xfrm>
          <a:custGeom>
            <a:avLst/>
            <a:gdLst>
              <a:gd name="T0" fmla="*/ 0 w 239"/>
              <a:gd name="T1" fmla="*/ 286 h 308"/>
              <a:gd name="T2" fmla="*/ 144 w 239"/>
              <a:gd name="T3" fmla="*/ 308 h 308"/>
              <a:gd name="T4" fmla="*/ 239 w 239"/>
              <a:gd name="T5" fmla="*/ 38 h 308"/>
              <a:gd name="T6" fmla="*/ 0 w 239"/>
              <a:gd name="T7" fmla="*/ 0 h 308"/>
              <a:gd name="T8" fmla="*/ 0 w 239"/>
              <a:gd name="T9" fmla="*/ 286 h 308"/>
            </a:gdLst>
            <a:ahLst/>
            <a:cxnLst>
              <a:cxn ang="0">
                <a:pos x="T0" y="T1"/>
              </a:cxn>
              <a:cxn ang="0">
                <a:pos x="T2" y="T3"/>
              </a:cxn>
              <a:cxn ang="0">
                <a:pos x="T4" y="T5"/>
              </a:cxn>
              <a:cxn ang="0">
                <a:pos x="T6" y="T7"/>
              </a:cxn>
              <a:cxn ang="0">
                <a:pos x="T8" y="T9"/>
              </a:cxn>
            </a:cxnLst>
            <a:rect l="0" t="0" r="r" b="b"/>
            <a:pathLst>
              <a:path w="239" h="308">
                <a:moveTo>
                  <a:pt x="0" y="286"/>
                </a:moveTo>
                <a:cubicBezTo>
                  <a:pt x="50" y="286"/>
                  <a:pt x="99" y="294"/>
                  <a:pt x="144" y="308"/>
                </a:cubicBezTo>
                <a:cubicBezTo>
                  <a:pt x="239" y="38"/>
                  <a:pt x="239" y="38"/>
                  <a:pt x="239" y="38"/>
                </a:cubicBezTo>
                <a:cubicBezTo>
                  <a:pt x="163" y="14"/>
                  <a:pt x="83" y="1"/>
                  <a:pt x="0" y="0"/>
                </a:cubicBezTo>
                <a:lnTo>
                  <a:pt x="0" y="28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7"/>
          <p:cNvSpPr>
            <a:spLocks/>
          </p:cNvSpPr>
          <p:nvPr/>
        </p:nvSpPr>
        <p:spPr bwMode="auto">
          <a:xfrm>
            <a:off x="3883819" y="2417483"/>
            <a:ext cx="670322" cy="1157288"/>
          </a:xfrm>
          <a:custGeom>
            <a:avLst/>
            <a:gdLst>
              <a:gd name="T0" fmla="*/ 94 w 238"/>
              <a:gd name="T1" fmla="*/ 308 h 308"/>
              <a:gd name="T2" fmla="*/ 238 w 238"/>
              <a:gd name="T3" fmla="*/ 286 h 308"/>
              <a:gd name="T4" fmla="*/ 238 w 238"/>
              <a:gd name="T5" fmla="*/ 0 h 308"/>
              <a:gd name="T6" fmla="*/ 0 w 238"/>
              <a:gd name="T7" fmla="*/ 38 h 308"/>
              <a:gd name="T8" fmla="*/ 94 w 238"/>
              <a:gd name="T9" fmla="*/ 308 h 308"/>
            </a:gdLst>
            <a:ahLst/>
            <a:cxnLst>
              <a:cxn ang="0">
                <a:pos x="T0" y="T1"/>
              </a:cxn>
              <a:cxn ang="0">
                <a:pos x="T2" y="T3"/>
              </a:cxn>
              <a:cxn ang="0">
                <a:pos x="T4" y="T5"/>
              </a:cxn>
              <a:cxn ang="0">
                <a:pos x="T6" y="T7"/>
              </a:cxn>
              <a:cxn ang="0">
                <a:pos x="T8" y="T9"/>
              </a:cxn>
            </a:cxnLst>
            <a:rect l="0" t="0" r="r" b="b"/>
            <a:pathLst>
              <a:path w="238" h="308">
                <a:moveTo>
                  <a:pt x="94" y="308"/>
                </a:moveTo>
                <a:cubicBezTo>
                  <a:pt x="140" y="294"/>
                  <a:pt x="188" y="286"/>
                  <a:pt x="238" y="286"/>
                </a:cubicBezTo>
                <a:cubicBezTo>
                  <a:pt x="238" y="0"/>
                  <a:pt x="238" y="0"/>
                  <a:pt x="238" y="0"/>
                </a:cubicBezTo>
                <a:cubicBezTo>
                  <a:pt x="155" y="1"/>
                  <a:pt x="75" y="14"/>
                  <a:pt x="0" y="38"/>
                </a:cubicBezTo>
                <a:lnTo>
                  <a:pt x="94" y="3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p:cNvSpPr>
            <a:spLocks/>
          </p:cNvSpPr>
          <p:nvPr/>
        </p:nvSpPr>
        <p:spPr bwMode="auto">
          <a:xfrm>
            <a:off x="5420917" y="3006445"/>
            <a:ext cx="975122" cy="1227138"/>
          </a:xfrm>
          <a:custGeom>
            <a:avLst/>
            <a:gdLst>
              <a:gd name="T0" fmla="*/ 106 w 346"/>
              <a:gd name="T1" fmla="*/ 326 h 326"/>
              <a:gd name="T2" fmla="*/ 346 w 346"/>
              <a:gd name="T3" fmla="*/ 168 h 326"/>
              <a:gd name="T4" fmla="*/ 177 w 346"/>
              <a:gd name="T5" fmla="*/ 0 h 326"/>
              <a:gd name="T6" fmla="*/ 0 w 346"/>
              <a:gd name="T7" fmla="*/ 225 h 326"/>
              <a:gd name="T8" fmla="*/ 106 w 346"/>
              <a:gd name="T9" fmla="*/ 326 h 326"/>
            </a:gdLst>
            <a:ahLst/>
            <a:cxnLst>
              <a:cxn ang="0">
                <a:pos x="T0" y="T1"/>
              </a:cxn>
              <a:cxn ang="0">
                <a:pos x="T2" y="T3"/>
              </a:cxn>
              <a:cxn ang="0">
                <a:pos x="T4" y="T5"/>
              </a:cxn>
              <a:cxn ang="0">
                <a:pos x="T6" y="T7"/>
              </a:cxn>
              <a:cxn ang="0">
                <a:pos x="T8" y="T9"/>
              </a:cxn>
            </a:cxnLst>
            <a:rect l="0" t="0" r="r" b="b"/>
            <a:pathLst>
              <a:path w="346" h="326">
                <a:moveTo>
                  <a:pt x="106" y="326"/>
                </a:moveTo>
                <a:cubicBezTo>
                  <a:pt x="346" y="168"/>
                  <a:pt x="346" y="168"/>
                  <a:pt x="346" y="168"/>
                </a:cubicBezTo>
                <a:cubicBezTo>
                  <a:pt x="298" y="104"/>
                  <a:pt x="241" y="48"/>
                  <a:pt x="177" y="0"/>
                </a:cubicBezTo>
                <a:cubicBezTo>
                  <a:pt x="0" y="225"/>
                  <a:pt x="0" y="225"/>
                  <a:pt x="0" y="225"/>
                </a:cubicBezTo>
                <a:cubicBezTo>
                  <a:pt x="40" y="254"/>
                  <a:pt x="76" y="288"/>
                  <a:pt x="106" y="3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9"/>
          <p:cNvSpPr>
            <a:spLocks/>
          </p:cNvSpPr>
          <p:nvPr/>
        </p:nvSpPr>
        <p:spPr bwMode="auto">
          <a:xfrm>
            <a:off x="2743201" y="3003271"/>
            <a:ext cx="984647" cy="1241425"/>
          </a:xfrm>
          <a:custGeom>
            <a:avLst/>
            <a:gdLst>
              <a:gd name="T0" fmla="*/ 240 w 350"/>
              <a:gd name="T1" fmla="*/ 330 h 330"/>
              <a:gd name="T2" fmla="*/ 350 w 350"/>
              <a:gd name="T3" fmla="*/ 225 h 330"/>
              <a:gd name="T4" fmla="*/ 173 w 350"/>
              <a:gd name="T5" fmla="*/ 0 h 330"/>
              <a:gd name="T6" fmla="*/ 0 w 350"/>
              <a:gd name="T7" fmla="*/ 172 h 330"/>
              <a:gd name="T8" fmla="*/ 240 w 350"/>
              <a:gd name="T9" fmla="*/ 330 h 330"/>
            </a:gdLst>
            <a:ahLst/>
            <a:cxnLst>
              <a:cxn ang="0">
                <a:pos x="T0" y="T1"/>
              </a:cxn>
              <a:cxn ang="0">
                <a:pos x="T2" y="T3"/>
              </a:cxn>
              <a:cxn ang="0">
                <a:pos x="T4" y="T5"/>
              </a:cxn>
              <a:cxn ang="0">
                <a:pos x="T6" y="T7"/>
              </a:cxn>
              <a:cxn ang="0">
                <a:pos x="T8" y="T9"/>
              </a:cxn>
            </a:cxnLst>
            <a:rect l="0" t="0" r="r" b="b"/>
            <a:pathLst>
              <a:path w="350" h="330">
                <a:moveTo>
                  <a:pt x="240" y="330"/>
                </a:moveTo>
                <a:cubicBezTo>
                  <a:pt x="271" y="289"/>
                  <a:pt x="308" y="254"/>
                  <a:pt x="350" y="225"/>
                </a:cubicBezTo>
                <a:cubicBezTo>
                  <a:pt x="173" y="0"/>
                  <a:pt x="173" y="0"/>
                  <a:pt x="173" y="0"/>
                </a:cubicBezTo>
                <a:cubicBezTo>
                  <a:pt x="107" y="48"/>
                  <a:pt x="49" y="106"/>
                  <a:pt x="0" y="172"/>
                </a:cubicBezTo>
                <a:lnTo>
                  <a:pt x="240" y="33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0"/>
          <p:cNvSpPr>
            <a:spLocks/>
          </p:cNvSpPr>
          <p:nvPr/>
        </p:nvSpPr>
        <p:spPr bwMode="auto">
          <a:xfrm>
            <a:off x="2297906" y="4481233"/>
            <a:ext cx="881063" cy="914400"/>
          </a:xfrm>
          <a:custGeom>
            <a:avLst/>
            <a:gdLst>
              <a:gd name="T0" fmla="*/ 42 w 313"/>
              <a:gd name="T1" fmla="*/ 0 h 243"/>
              <a:gd name="T2" fmla="*/ 0 w 313"/>
              <a:gd name="T3" fmla="*/ 243 h 243"/>
              <a:gd name="T4" fmla="*/ 288 w 313"/>
              <a:gd name="T5" fmla="*/ 243 h 243"/>
              <a:gd name="T6" fmla="*/ 313 w 313"/>
              <a:gd name="T7" fmla="*/ 94 h 243"/>
              <a:gd name="T8" fmla="*/ 42 w 313"/>
              <a:gd name="T9" fmla="*/ 0 h 243"/>
            </a:gdLst>
            <a:ahLst/>
            <a:cxnLst>
              <a:cxn ang="0">
                <a:pos x="T0" y="T1"/>
              </a:cxn>
              <a:cxn ang="0">
                <a:pos x="T2" y="T3"/>
              </a:cxn>
              <a:cxn ang="0">
                <a:pos x="T4" y="T5"/>
              </a:cxn>
              <a:cxn ang="0">
                <a:pos x="T6" y="T7"/>
              </a:cxn>
              <a:cxn ang="0">
                <a:pos x="T8" y="T9"/>
              </a:cxn>
            </a:cxnLst>
            <a:rect l="0" t="0" r="r" b="b"/>
            <a:pathLst>
              <a:path w="313" h="243">
                <a:moveTo>
                  <a:pt x="42" y="0"/>
                </a:moveTo>
                <a:cubicBezTo>
                  <a:pt x="16" y="76"/>
                  <a:pt x="1" y="158"/>
                  <a:pt x="0" y="243"/>
                </a:cubicBezTo>
                <a:cubicBezTo>
                  <a:pt x="288" y="243"/>
                  <a:pt x="288" y="243"/>
                  <a:pt x="288" y="243"/>
                </a:cubicBezTo>
                <a:cubicBezTo>
                  <a:pt x="289" y="191"/>
                  <a:pt x="298" y="141"/>
                  <a:pt x="313" y="94"/>
                </a:cubicBezTo>
                <a:lnTo>
                  <a:pt x="42"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1"/>
          <p:cNvSpPr>
            <a:spLocks/>
          </p:cNvSpPr>
          <p:nvPr/>
        </p:nvSpPr>
        <p:spPr bwMode="auto">
          <a:xfrm>
            <a:off x="3257551" y="2574646"/>
            <a:ext cx="859631" cy="1249363"/>
          </a:xfrm>
          <a:custGeom>
            <a:avLst/>
            <a:gdLst>
              <a:gd name="T0" fmla="*/ 177 w 305"/>
              <a:gd name="T1" fmla="*/ 332 h 332"/>
              <a:gd name="T2" fmla="*/ 305 w 305"/>
              <a:gd name="T3" fmla="*/ 269 h 332"/>
              <a:gd name="T4" fmla="*/ 211 w 305"/>
              <a:gd name="T5" fmla="*/ 0 h 332"/>
              <a:gd name="T6" fmla="*/ 0 w 305"/>
              <a:gd name="T7" fmla="*/ 107 h 332"/>
              <a:gd name="T8" fmla="*/ 177 w 305"/>
              <a:gd name="T9" fmla="*/ 332 h 332"/>
            </a:gdLst>
            <a:ahLst/>
            <a:cxnLst>
              <a:cxn ang="0">
                <a:pos x="T0" y="T1"/>
              </a:cxn>
              <a:cxn ang="0">
                <a:pos x="T2" y="T3"/>
              </a:cxn>
              <a:cxn ang="0">
                <a:pos x="T4" y="T5"/>
              </a:cxn>
              <a:cxn ang="0">
                <a:pos x="T6" y="T7"/>
              </a:cxn>
              <a:cxn ang="0">
                <a:pos x="T8" y="T9"/>
              </a:cxn>
            </a:cxnLst>
            <a:rect l="0" t="0" r="r" b="b"/>
            <a:pathLst>
              <a:path w="305" h="332">
                <a:moveTo>
                  <a:pt x="177" y="332"/>
                </a:moveTo>
                <a:cubicBezTo>
                  <a:pt x="216" y="305"/>
                  <a:pt x="259" y="284"/>
                  <a:pt x="305" y="269"/>
                </a:cubicBezTo>
                <a:cubicBezTo>
                  <a:pt x="211" y="0"/>
                  <a:pt x="211" y="0"/>
                  <a:pt x="211" y="0"/>
                </a:cubicBezTo>
                <a:cubicBezTo>
                  <a:pt x="135" y="25"/>
                  <a:pt x="64" y="61"/>
                  <a:pt x="0" y="107"/>
                </a:cubicBezTo>
                <a:lnTo>
                  <a:pt x="177" y="332"/>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2"/>
          <p:cNvSpPr>
            <a:spLocks/>
          </p:cNvSpPr>
          <p:nvPr/>
        </p:nvSpPr>
        <p:spPr bwMode="auto">
          <a:xfrm>
            <a:off x="5961460" y="4473295"/>
            <a:ext cx="884635" cy="922338"/>
          </a:xfrm>
          <a:custGeom>
            <a:avLst/>
            <a:gdLst>
              <a:gd name="T0" fmla="*/ 0 w 314"/>
              <a:gd name="T1" fmla="*/ 95 h 245"/>
              <a:gd name="T2" fmla="*/ 26 w 314"/>
              <a:gd name="T3" fmla="*/ 245 h 245"/>
              <a:gd name="T4" fmla="*/ 314 w 314"/>
              <a:gd name="T5" fmla="*/ 245 h 245"/>
              <a:gd name="T6" fmla="*/ 271 w 314"/>
              <a:gd name="T7" fmla="*/ 0 h 245"/>
              <a:gd name="T8" fmla="*/ 0 w 314"/>
              <a:gd name="T9" fmla="*/ 95 h 245"/>
            </a:gdLst>
            <a:ahLst/>
            <a:cxnLst>
              <a:cxn ang="0">
                <a:pos x="T0" y="T1"/>
              </a:cxn>
              <a:cxn ang="0">
                <a:pos x="T2" y="T3"/>
              </a:cxn>
              <a:cxn ang="0">
                <a:pos x="T4" y="T5"/>
              </a:cxn>
              <a:cxn ang="0">
                <a:pos x="T6" y="T7"/>
              </a:cxn>
              <a:cxn ang="0">
                <a:pos x="T8" y="T9"/>
              </a:cxn>
            </a:cxnLst>
            <a:rect l="0" t="0" r="r" b="b"/>
            <a:pathLst>
              <a:path w="314" h="245">
                <a:moveTo>
                  <a:pt x="0" y="95"/>
                </a:moveTo>
                <a:cubicBezTo>
                  <a:pt x="16" y="142"/>
                  <a:pt x="25" y="193"/>
                  <a:pt x="26" y="245"/>
                </a:cubicBezTo>
                <a:cubicBezTo>
                  <a:pt x="314" y="245"/>
                  <a:pt x="314" y="245"/>
                  <a:pt x="314" y="245"/>
                </a:cubicBezTo>
                <a:cubicBezTo>
                  <a:pt x="313" y="160"/>
                  <a:pt x="297" y="77"/>
                  <a:pt x="271" y="0"/>
                </a:cubicBezTo>
                <a:lnTo>
                  <a:pt x="0" y="95"/>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3"/>
          <p:cNvSpPr>
            <a:spLocks/>
          </p:cNvSpPr>
          <p:nvPr/>
        </p:nvSpPr>
        <p:spPr bwMode="auto">
          <a:xfrm>
            <a:off x="2427685" y="3684309"/>
            <a:ext cx="967979" cy="1109663"/>
          </a:xfrm>
          <a:custGeom>
            <a:avLst/>
            <a:gdLst>
              <a:gd name="T0" fmla="*/ 271 w 344"/>
              <a:gd name="T1" fmla="*/ 295 h 295"/>
              <a:gd name="T2" fmla="*/ 344 w 344"/>
              <a:gd name="T3" fmla="*/ 158 h 295"/>
              <a:gd name="T4" fmla="*/ 105 w 344"/>
              <a:gd name="T5" fmla="*/ 0 h 295"/>
              <a:gd name="T6" fmla="*/ 0 w 344"/>
              <a:gd name="T7" fmla="*/ 200 h 295"/>
              <a:gd name="T8" fmla="*/ 271 w 344"/>
              <a:gd name="T9" fmla="*/ 295 h 295"/>
            </a:gdLst>
            <a:ahLst/>
            <a:cxnLst>
              <a:cxn ang="0">
                <a:pos x="T0" y="T1"/>
              </a:cxn>
              <a:cxn ang="0">
                <a:pos x="T2" y="T3"/>
              </a:cxn>
              <a:cxn ang="0">
                <a:pos x="T4" y="T5"/>
              </a:cxn>
              <a:cxn ang="0">
                <a:pos x="T6" y="T7"/>
              </a:cxn>
              <a:cxn ang="0">
                <a:pos x="T8" y="T9"/>
              </a:cxn>
            </a:cxnLst>
            <a:rect l="0" t="0" r="r" b="b"/>
            <a:pathLst>
              <a:path w="344" h="295">
                <a:moveTo>
                  <a:pt x="271" y="295"/>
                </a:moveTo>
                <a:cubicBezTo>
                  <a:pt x="289" y="246"/>
                  <a:pt x="313" y="199"/>
                  <a:pt x="344" y="158"/>
                </a:cubicBezTo>
                <a:cubicBezTo>
                  <a:pt x="105" y="0"/>
                  <a:pt x="105" y="0"/>
                  <a:pt x="105" y="0"/>
                </a:cubicBezTo>
                <a:cubicBezTo>
                  <a:pt x="61" y="61"/>
                  <a:pt x="26" y="128"/>
                  <a:pt x="0" y="200"/>
                </a:cubicBezTo>
                <a:lnTo>
                  <a:pt x="271" y="2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4"/>
          <p:cNvSpPr>
            <a:spLocks/>
          </p:cNvSpPr>
          <p:nvPr/>
        </p:nvSpPr>
        <p:spPr bwMode="auto">
          <a:xfrm>
            <a:off x="5742385" y="3676371"/>
            <a:ext cx="971550" cy="1109663"/>
          </a:xfrm>
          <a:custGeom>
            <a:avLst/>
            <a:gdLst>
              <a:gd name="T0" fmla="*/ 239 w 345"/>
              <a:gd name="T1" fmla="*/ 0 h 295"/>
              <a:gd name="T2" fmla="*/ 0 w 345"/>
              <a:gd name="T3" fmla="*/ 158 h 295"/>
              <a:gd name="T4" fmla="*/ 74 w 345"/>
              <a:gd name="T5" fmla="*/ 295 h 295"/>
              <a:gd name="T6" fmla="*/ 345 w 345"/>
              <a:gd name="T7" fmla="*/ 201 h 295"/>
              <a:gd name="T8" fmla="*/ 239 w 345"/>
              <a:gd name="T9" fmla="*/ 0 h 295"/>
            </a:gdLst>
            <a:ahLst/>
            <a:cxnLst>
              <a:cxn ang="0">
                <a:pos x="T0" y="T1"/>
              </a:cxn>
              <a:cxn ang="0">
                <a:pos x="T2" y="T3"/>
              </a:cxn>
              <a:cxn ang="0">
                <a:pos x="T4" y="T5"/>
              </a:cxn>
              <a:cxn ang="0">
                <a:pos x="T6" y="T7"/>
              </a:cxn>
              <a:cxn ang="0">
                <a:pos x="T8" y="T9"/>
              </a:cxn>
            </a:cxnLst>
            <a:rect l="0" t="0" r="r" b="b"/>
            <a:pathLst>
              <a:path w="345" h="295">
                <a:moveTo>
                  <a:pt x="239" y="0"/>
                </a:moveTo>
                <a:cubicBezTo>
                  <a:pt x="0" y="158"/>
                  <a:pt x="0" y="158"/>
                  <a:pt x="0" y="158"/>
                </a:cubicBezTo>
                <a:cubicBezTo>
                  <a:pt x="31" y="199"/>
                  <a:pt x="56" y="246"/>
                  <a:pt x="74" y="295"/>
                </a:cubicBezTo>
                <a:cubicBezTo>
                  <a:pt x="345" y="201"/>
                  <a:pt x="345" y="201"/>
                  <a:pt x="345" y="201"/>
                </a:cubicBezTo>
                <a:cubicBezTo>
                  <a:pt x="319" y="128"/>
                  <a:pt x="283" y="61"/>
                  <a:pt x="239"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 name="Group 32"/>
          <p:cNvGrpSpPr/>
          <p:nvPr/>
        </p:nvGrpSpPr>
        <p:grpSpPr>
          <a:xfrm>
            <a:off x="4361721" y="2961058"/>
            <a:ext cx="464344" cy="2601913"/>
            <a:chOff x="5786438" y="2946401"/>
            <a:chExt cx="619125" cy="2601913"/>
          </a:xfrm>
        </p:grpSpPr>
        <p:sp>
          <p:nvSpPr>
            <p:cNvPr id="27" name="Freeform 25"/>
            <p:cNvSpPr>
              <a:spLocks/>
            </p:cNvSpPr>
            <p:nvPr/>
          </p:nvSpPr>
          <p:spPr bwMode="auto">
            <a:xfrm>
              <a:off x="6082381" y="2946401"/>
              <a:ext cx="138113" cy="2601913"/>
            </a:xfrm>
            <a:custGeom>
              <a:avLst/>
              <a:gdLst>
                <a:gd name="T0" fmla="*/ 87 w 87"/>
                <a:gd name="T1" fmla="*/ 1639 h 1639"/>
                <a:gd name="T2" fmla="*/ 87 w 87"/>
                <a:gd name="T3" fmla="*/ 130 h 1639"/>
                <a:gd name="T4" fmla="*/ 0 w 87"/>
                <a:gd name="T5" fmla="*/ 0 h 1639"/>
                <a:gd name="T6" fmla="*/ 0 w 87"/>
                <a:gd name="T7" fmla="*/ 1639 h 1639"/>
                <a:gd name="T8" fmla="*/ 87 w 87"/>
                <a:gd name="T9" fmla="*/ 1639 h 1639"/>
              </a:gdLst>
              <a:ahLst/>
              <a:cxnLst>
                <a:cxn ang="0">
                  <a:pos x="T0" y="T1"/>
                </a:cxn>
                <a:cxn ang="0">
                  <a:pos x="T2" y="T3"/>
                </a:cxn>
                <a:cxn ang="0">
                  <a:pos x="T4" y="T5"/>
                </a:cxn>
                <a:cxn ang="0">
                  <a:pos x="T6" y="T7"/>
                </a:cxn>
                <a:cxn ang="0">
                  <a:pos x="T8" y="T9"/>
                </a:cxn>
              </a:cxnLst>
              <a:rect l="0" t="0" r="r" b="b"/>
              <a:pathLst>
                <a:path w="87" h="1639">
                  <a:moveTo>
                    <a:pt x="87" y="1639"/>
                  </a:moveTo>
                  <a:lnTo>
                    <a:pt x="87" y="130"/>
                  </a:lnTo>
                  <a:lnTo>
                    <a:pt x="0" y="0"/>
                  </a:lnTo>
                  <a:lnTo>
                    <a:pt x="0" y="1639"/>
                  </a:lnTo>
                  <a:lnTo>
                    <a:pt x="87" y="1639"/>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6"/>
            <p:cNvSpPr>
              <a:spLocks/>
            </p:cNvSpPr>
            <p:nvPr/>
          </p:nvSpPr>
          <p:spPr bwMode="auto">
            <a:xfrm>
              <a:off x="5953793" y="2946401"/>
              <a:ext cx="128588" cy="2601913"/>
            </a:xfrm>
            <a:custGeom>
              <a:avLst/>
              <a:gdLst>
                <a:gd name="T0" fmla="*/ 81 w 81"/>
                <a:gd name="T1" fmla="*/ 0 h 1639"/>
                <a:gd name="T2" fmla="*/ 0 w 81"/>
                <a:gd name="T3" fmla="*/ 130 h 1639"/>
                <a:gd name="T4" fmla="*/ 0 w 81"/>
                <a:gd name="T5" fmla="*/ 1639 h 1639"/>
                <a:gd name="T6" fmla="*/ 81 w 81"/>
                <a:gd name="T7" fmla="*/ 1639 h 1639"/>
                <a:gd name="T8" fmla="*/ 81 w 81"/>
                <a:gd name="T9" fmla="*/ 0 h 1639"/>
              </a:gdLst>
              <a:ahLst/>
              <a:cxnLst>
                <a:cxn ang="0">
                  <a:pos x="T0" y="T1"/>
                </a:cxn>
                <a:cxn ang="0">
                  <a:pos x="T2" y="T3"/>
                </a:cxn>
                <a:cxn ang="0">
                  <a:pos x="T4" y="T5"/>
                </a:cxn>
                <a:cxn ang="0">
                  <a:pos x="T6" y="T7"/>
                </a:cxn>
                <a:cxn ang="0">
                  <a:pos x="T8" y="T9"/>
                </a:cxn>
              </a:cxnLst>
              <a:rect l="0" t="0" r="r" b="b"/>
              <a:pathLst>
                <a:path w="81" h="1639">
                  <a:moveTo>
                    <a:pt x="81" y="0"/>
                  </a:moveTo>
                  <a:lnTo>
                    <a:pt x="0" y="130"/>
                  </a:lnTo>
                  <a:lnTo>
                    <a:pt x="0" y="1639"/>
                  </a:lnTo>
                  <a:lnTo>
                    <a:pt x="81" y="1639"/>
                  </a:lnTo>
                  <a:lnTo>
                    <a:pt x="8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7"/>
            <p:cNvSpPr>
              <a:spLocks/>
            </p:cNvSpPr>
            <p:nvPr/>
          </p:nvSpPr>
          <p:spPr bwMode="auto">
            <a:xfrm>
              <a:off x="5786438" y="4743451"/>
              <a:ext cx="307975" cy="620713"/>
            </a:xfrm>
            <a:custGeom>
              <a:avLst/>
              <a:gdLst>
                <a:gd name="T0" fmla="*/ 82 w 82"/>
                <a:gd name="T1" fmla="*/ 0 h 165"/>
                <a:gd name="T2" fmla="*/ 0 w 82"/>
                <a:gd name="T3" fmla="*/ 83 h 165"/>
                <a:gd name="T4" fmla="*/ 82 w 82"/>
                <a:gd name="T5" fmla="*/ 165 h 165"/>
                <a:gd name="T6" fmla="*/ 82 w 82"/>
                <a:gd name="T7" fmla="*/ 0 h 165"/>
              </a:gdLst>
              <a:ahLst/>
              <a:cxnLst>
                <a:cxn ang="0">
                  <a:pos x="T0" y="T1"/>
                </a:cxn>
                <a:cxn ang="0">
                  <a:pos x="T2" y="T3"/>
                </a:cxn>
                <a:cxn ang="0">
                  <a:pos x="T4" y="T5"/>
                </a:cxn>
                <a:cxn ang="0">
                  <a:pos x="T6" y="T7"/>
                </a:cxn>
              </a:cxnLst>
              <a:rect l="0" t="0" r="r" b="b"/>
              <a:pathLst>
                <a:path w="82" h="165">
                  <a:moveTo>
                    <a:pt x="82" y="0"/>
                  </a:moveTo>
                  <a:cubicBezTo>
                    <a:pt x="37" y="0"/>
                    <a:pt x="0" y="37"/>
                    <a:pt x="0" y="83"/>
                  </a:cubicBezTo>
                  <a:cubicBezTo>
                    <a:pt x="0" y="128"/>
                    <a:pt x="37" y="165"/>
                    <a:pt x="82" y="165"/>
                  </a:cubicBezTo>
                  <a:lnTo>
                    <a:pt x="82"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8"/>
            <p:cNvSpPr>
              <a:spLocks/>
            </p:cNvSpPr>
            <p:nvPr/>
          </p:nvSpPr>
          <p:spPr bwMode="auto">
            <a:xfrm>
              <a:off x="6094413" y="4743451"/>
              <a:ext cx="311150" cy="620713"/>
            </a:xfrm>
            <a:custGeom>
              <a:avLst/>
              <a:gdLst>
                <a:gd name="T0" fmla="*/ 83 w 83"/>
                <a:gd name="T1" fmla="*/ 83 h 165"/>
                <a:gd name="T2" fmla="*/ 0 w 83"/>
                <a:gd name="T3" fmla="*/ 0 h 165"/>
                <a:gd name="T4" fmla="*/ 0 w 83"/>
                <a:gd name="T5" fmla="*/ 165 h 165"/>
                <a:gd name="T6" fmla="*/ 83 w 83"/>
                <a:gd name="T7" fmla="*/ 83 h 165"/>
              </a:gdLst>
              <a:ahLst/>
              <a:cxnLst>
                <a:cxn ang="0">
                  <a:pos x="T0" y="T1"/>
                </a:cxn>
                <a:cxn ang="0">
                  <a:pos x="T2" y="T3"/>
                </a:cxn>
                <a:cxn ang="0">
                  <a:pos x="T4" y="T5"/>
                </a:cxn>
                <a:cxn ang="0">
                  <a:pos x="T6" y="T7"/>
                </a:cxn>
              </a:cxnLst>
              <a:rect l="0" t="0" r="r" b="b"/>
              <a:pathLst>
                <a:path w="83" h="165">
                  <a:moveTo>
                    <a:pt x="83" y="83"/>
                  </a:moveTo>
                  <a:cubicBezTo>
                    <a:pt x="83" y="37"/>
                    <a:pt x="46" y="0"/>
                    <a:pt x="0" y="0"/>
                  </a:cubicBezTo>
                  <a:cubicBezTo>
                    <a:pt x="0" y="165"/>
                    <a:pt x="0" y="165"/>
                    <a:pt x="0" y="165"/>
                  </a:cubicBezTo>
                  <a:cubicBezTo>
                    <a:pt x="46" y="165"/>
                    <a:pt x="83" y="128"/>
                    <a:pt x="83" y="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29"/>
            <p:cNvSpPr>
              <a:spLocks/>
            </p:cNvSpPr>
            <p:nvPr/>
          </p:nvSpPr>
          <p:spPr bwMode="auto">
            <a:xfrm>
              <a:off x="5918200" y="4875213"/>
              <a:ext cx="176213" cy="357188"/>
            </a:xfrm>
            <a:custGeom>
              <a:avLst/>
              <a:gdLst>
                <a:gd name="T0" fmla="*/ 47 w 47"/>
                <a:gd name="T1" fmla="*/ 0 h 95"/>
                <a:gd name="T2" fmla="*/ 0 w 47"/>
                <a:gd name="T3" fmla="*/ 48 h 95"/>
                <a:gd name="T4" fmla="*/ 47 w 47"/>
                <a:gd name="T5" fmla="*/ 95 h 95"/>
                <a:gd name="T6" fmla="*/ 47 w 47"/>
                <a:gd name="T7" fmla="*/ 0 h 95"/>
              </a:gdLst>
              <a:ahLst/>
              <a:cxnLst>
                <a:cxn ang="0">
                  <a:pos x="T0" y="T1"/>
                </a:cxn>
                <a:cxn ang="0">
                  <a:pos x="T2" y="T3"/>
                </a:cxn>
                <a:cxn ang="0">
                  <a:pos x="T4" y="T5"/>
                </a:cxn>
                <a:cxn ang="0">
                  <a:pos x="T6" y="T7"/>
                </a:cxn>
              </a:cxnLst>
              <a:rect l="0" t="0" r="r" b="b"/>
              <a:pathLst>
                <a:path w="47" h="95">
                  <a:moveTo>
                    <a:pt x="47" y="0"/>
                  </a:moveTo>
                  <a:cubicBezTo>
                    <a:pt x="21" y="0"/>
                    <a:pt x="0" y="21"/>
                    <a:pt x="0" y="48"/>
                  </a:cubicBezTo>
                  <a:cubicBezTo>
                    <a:pt x="0" y="74"/>
                    <a:pt x="21" y="95"/>
                    <a:pt x="47" y="95"/>
                  </a:cubicBezTo>
                  <a:lnTo>
                    <a:pt x="4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0"/>
            <p:cNvSpPr>
              <a:spLocks/>
            </p:cNvSpPr>
            <p:nvPr/>
          </p:nvSpPr>
          <p:spPr bwMode="auto">
            <a:xfrm>
              <a:off x="6094413" y="4875213"/>
              <a:ext cx="179388" cy="357188"/>
            </a:xfrm>
            <a:custGeom>
              <a:avLst/>
              <a:gdLst>
                <a:gd name="T0" fmla="*/ 48 w 48"/>
                <a:gd name="T1" fmla="*/ 48 h 95"/>
                <a:gd name="T2" fmla="*/ 0 w 48"/>
                <a:gd name="T3" fmla="*/ 0 h 95"/>
                <a:gd name="T4" fmla="*/ 0 w 48"/>
                <a:gd name="T5" fmla="*/ 95 h 95"/>
                <a:gd name="T6" fmla="*/ 48 w 48"/>
                <a:gd name="T7" fmla="*/ 48 h 95"/>
              </a:gdLst>
              <a:ahLst/>
              <a:cxnLst>
                <a:cxn ang="0">
                  <a:pos x="T0" y="T1"/>
                </a:cxn>
                <a:cxn ang="0">
                  <a:pos x="T2" y="T3"/>
                </a:cxn>
                <a:cxn ang="0">
                  <a:pos x="T4" y="T5"/>
                </a:cxn>
                <a:cxn ang="0">
                  <a:pos x="T6" y="T7"/>
                </a:cxn>
              </a:cxnLst>
              <a:rect l="0" t="0" r="r" b="b"/>
              <a:pathLst>
                <a:path w="48" h="95">
                  <a:moveTo>
                    <a:pt x="48" y="48"/>
                  </a:moveTo>
                  <a:cubicBezTo>
                    <a:pt x="48" y="21"/>
                    <a:pt x="27" y="0"/>
                    <a:pt x="0" y="0"/>
                  </a:cubicBezTo>
                  <a:cubicBezTo>
                    <a:pt x="0" y="95"/>
                    <a:pt x="0" y="95"/>
                    <a:pt x="0" y="95"/>
                  </a:cubicBezTo>
                  <a:cubicBezTo>
                    <a:pt x="27" y="95"/>
                    <a:pt x="48" y="74"/>
                    <a:pt x="48" y="48"/>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Group 3"/>
          <p:cNvGrpSpPr/>
          <p:nvPr/>
        </p:nvGrpSpPr>
        <p:grpSpPr>
          <a:xfrm>
            <a:off x="1897857" y="4305021"/>
            <a:ext cx="464344" cy="1090613"/>
            <a:chOff x="2530475" y="3992188"/>
            <a:chExt cx="619125" cy="1090613"/>
          </a:xfrm>
        </p:grpSpPr>
        <p:sp>
          <p:nvSpPr>
            <p:cNvPr id="24" name="Freeform 22"/>
            <p:cNvSpPr>
              <a:spLocks/>
            </p:cNvSpPr>
            <p:nvPr/>
          </p:nvSpPr>
          <p:spPr bwMode="auto">
            <a:xfrm>
              <a:off x="2530475" y="3992188"/>
              <a:ext cx="619125" cy="1090613"/>
            </a:xfrm>
            <a:custGeom>
              <a:avLst/>
              <a:gdLst>
                <a:gd name="T0" fmla="*/ 51 w 165"/>
                <a:gd name="T1" fmla="*/ 0 h 290"/>
                <a:gd name="T2" fmla="*/ 0 w 165"/>
                <a:gd name="T3" fmla="*/ 290 h 290"/>
                <a:gd name="T4" fmla="*/ 122 w 165"/>
                <a:gd name="T5" fmla="*/ 290 h 290"/>
                <a:gd name="T6" fmla="*/ 122 w 165"/>
                <a:gd name="T7" fmla="*/ 290 h 290"/>
                <a:gd name="T8" fmla="*/ 165 w 165"/>
                <a:gd name="T9" fmla="*/ 40 h 290"/>
                <a:gd name="T10" fmla="*/ 51 w 165"/>
                <a:gd name="T11" fmla="*/ 0 h 290"/>
              </a:gdLst>
              <a:ahLst/>
              <a:cxnLst>
                <a:cxn ang="0">
                  <a:pos x="T0" y="T1"/>
                </a:cxn>
                <a:cxn ang="0">
                  <a:pos x="T2" y="T3"/>
                </a:cxn>
                <a:cxn ang="0">
                  <a:pos x="T4" y="T5"/>
                </a:cxn>
                <a:cxn ang="0">
                  <a:pos x="T6" y="T7"/>
                </a:cxn>
                <a:cxn ang="0">
                  <a:pos x="T8" y="T9"/>
                </a:cxn>
                <a:cxn ang="0">
                  <a:pos x="T10" y="T11"/>
                </a:cxn>
              </a:cxnLst>
              <a:rect l="0" t="0" r="r" b="b"/>
              <a:pathLst>
                <a:path w="165" h="290">
                  <a:moveTo>
                    <a:pt x="51" y="0"/>
                  </a:moveTo>
                  <a:cubicBezTo>
                    <a:pt x="20" y="91"/>
                    <a:pt x="2" y="189"/>
                    <a:pt x="0" y="290"/>
                  </a:cubicBezTo>
                  <a:cubicBezTo>
                    <a:pt x="122" y="290"/>
                    <a:pt x="122" y="290"/>
                    <a:pt x="122" y="290"/>
                  </a:cubicBezTo>
                  <a:cubicBezTo>
                    <a:pt x="122" y="290"/>
                    <a:pt x="122" y="290"/>
                    <a:pt x="122" y="290"/>
                  </a:cubicBezTo>
                  <a:cubicBezTo>
                    <a:pt x="123" y="204"/>
                    <a:pt x="138" y="120"/>
                    <a:pt x="165" y="40"/>
                  </a:cubicBezTo>
                  <a:lnTo>
                    <a:pt x="5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TextBox 34"/>
            <p:cNvSpPr txBox="1"/>
            <p:nvPr/>
          </p:nvSpPr>
          <p:spPr>
            <a:xfrm rot="16746492">
              <a:off x="2587367" y="4389209"/>
              <a:ext cx="393056" cy="451405"/>
            </a:xfrm>
            <a:prstGeom prst="rect">
              <a:avLst/>
            </a:prstGeom>
            <a:noFill/>
          </p:spPr>
          <p:txBody>
            <a:bodyPr wrap="none" rtlCol="0">
              <a:spAutoFit/>
            </a:bodyPr>
            <a:lstStyle/>
            <a:p>
              <a:pPr algn="ctr"/>
              <a:r>
                <a:rPr lang="tr-TR" sz="1600" b="1" dirty="0" smtClean="0">
                  <a:solidFill>
                    <a:schemeClr val="bg1"/>
                  </a:solidFill>
                  <a:latin typeface="+mj-lt"/>
                </a:rPr>
                <a:t>20</a:t>
              </a:r>
              <a:endParaRPr lang="id-ID" sz="1600" b="1" dirty="0">
                <a:solidFill>
                  <a:schemeClr val="bg1"/>
                </a:solidFill>
                <a:latin typeface="+mj-lt"/>
              </a:endParaRPr>
            </a:p>
          </p:txBody>
        </p:sp>
      </p:grpSp>
      <p:grpSp>
        <p:nvGrpSpPr>
          <p:cNvPr id="5" name="Group 4"/>
          <p:cNvGrpSpPr/>
          <p:nvPr/>
        </p:nvGrpSpPr>
        <p:grpSpPr>
          <a:xfrm>
            <a:off x="2052638" y="3393795"/>
            <a:ext cx="622697" cy="1019175"/>
            <a:chOff x="2736850" y="3080963"/>
            <a:chExt cx="830263" cy="1019175"/>
          </a:xfrm>
        </p:grpSpPr>
        <p:sp>
          <p:nvSpPr>
            <p:cNvPr id="26" name="Freeform 24"/>
            <p:cNvSpPr>
              <a:spLocks/>
            </p:cNvSpPr>
            <p:nvPr/>
          </p:nvSpPr>
          <p:spPr bwMode="auto">
            <a:xfrm>
              <a:off x="2736850" y="3080963"/>
              <a:ext cx="830263" cy="1019175"/>
            </a:xfrm>
            <a:custGeom>
              <a:avLst/>
              <a:gdLst>
                <a:gd name="T0" fmla="*/ 114 w 221"/>
                <a:gd name="T1" fmla="*/ 271 h 271"/>
                <a:gd name="T2" fmla="*/ 221 w 221"/>
                <a:gd name="T3" fmla="*/ 66 h 271"/>
                <a:gd name="T4" fmla="*/ 121 w 221"/>
                <a:gd name="T5" fmla="*/ 0 h 271"/>
                <a:gd name="T6" fmla="*/ 0 w 221"/>
                <a:gd name="T7" fmla="*/ 231 h 271"/>
                <a:gd name="T8" fmla="*/ 114 w 221"/>
                <a:gd name="T9" fmla="*/ 271 h 271"/>
              </a:gdLst>
              <a:ahLst/>
              <a:cxnLst>
                <a:cxn ang="0">
                  <a:pos x="T0" y="T1"/>
                </a:cxn>
                <a:cxn ang="0">
                  <a:pos x="T2" y="T3"/>
                </a:cxn>
                <a:cxn ang="0">
                  <a:pos x="T4" y="T5"/>
                </a:cxn>
                <a:cxn ang="0">
                  <a:pos x="T6" y="T7"/>
                </a:cxn>
                <a:cxn ang="0">
                  <a:pos x="T8" y="T9"/>
                </a:cxn>
              </a:cxnLst>
              <a:rect l="0" t="0" r="r" b="b"/>
              <a:pathLst>
                <a:path w="221" h="271">
                  <a:moveTo>
                    <a:pt x="114" y="271"/>
                  </a:moveTo>
                  <a:cubicBezTo>
                    <a:pt x="140" y="198"/>
                    <a:pt x="176" y="129"/>
                    <a:pt x="221" y="66"/>
                  </a:cubicBezTo>
                  <a:cubicBezTo>
                    <a:pt x="121" y="0"/>
                    <a:pt x="121" y="0"/>
                    <a:pt x="121" y="0"/>
                  </a:cubicBezTo>
                  <a:cubicBezTo>
                    <a:pt x="71" y="71"/>
                    <a:pt x="30" y="148"/>
                    <a:pt x="0" y="231"/>
                  </a:cubicBezTo>
                  <a:lnTo>
                    <a:pt x="114" y="2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TextBox 35"/>
            <p:cNvSpPr txBox="1"/>
            <p:nvPr/>
          </p:nvSpPr>
          <p:spPr>
            <a:xfrm rot="17778726">
              <a:off x="2937659" y="3394575"/>
              <a:ext cx="393056" cy="451406"/>
            </a:xfrm>
            <a:prstGeom prst="rect">
              <a:avLst/>
            </a:prstGeom>
            <a:noFill/>
          </p:spPr>
          <p:txBody>
            <a:bodyPr wrap="none" rtlCol="0">
              <a:spAutoFit/>
            </a:bodyPr>
            <a:lstStyle/>
            <a:p>
              <a:pPr algn="ctr"/>
              <a:r>
                <a:rPr lang="tr-TR" sz="1600" b="1" dirty="0" smtClean="0">
                  <a:solidFill>
                    <a:schemeClr val="bg1"/>
                  </a:solidFill>
                  <a:latin typeface="+mj-lt"/>
                </a:rPr>
                <a:t>40</a:t>
              </a:r>
              <a:endParaRPr lang="id-ID" sz="1600" b="1" dirty="0">
                <a:solidFill>
                  <a:schemeClr val="bg1"/>
                </a:solidFill>
                <a:latin typeface="+mj-lt"/>
              </a:endParaRPr>
            </a:p>
          </p:txBody>
        </p:sp>
      </p:grpSp>
      <p:grpSp>
        <p:nvGrpSpPr>
          <p:cNvPr id="6" name="Group 5"/>
          <p:cNvGrpSpPr/>
          <p:nvPr/>
        </p:nvGrpSpPr>
        <p:grpSpPr>
          <a:xfrm>
            <a:off x="2413397" y="2590520"/>
            <a:ext cx="782241" cy="1017588"/>
            <a:chOff x="3217863" y="2277688"/>
            <a:chExt cx="1042988" cy="1017588"/>
          </a:xfrm>
        </p:grpSpPr>
        <p:sp>
          <p:nvSpPr>
            <p:cNvPr id="21" name="Freeform 19"/>
            <p:cNvSpPr>
              <a:spLocks/>
            </p:cNvSpPr>
            <p:nvPr/>
          </p:nvSpPr>
          <p:spPr bwMode="auto">
            <a:xfrm>
              <a:off x="3217863" y="2277688"/>
              <a:ext cx="1042988" cy="1017588"/>
            </a:xfrm>
            <a:custGeom>
              <a:avLst/>
              <a:gdLst>
                <a:gd name="T0" fmla="*/ 100 w 278"/>
                <a:gd name="T1" fmla="*/ 271 h 271"/>
                <a:gd name="T2" fmla="*/ 186 w 278"/>
                <a:gd name="T3" fmla="*/ 171 h 271"/>
                <a:gd name="T4" fmla="*/ 278 w 278"/>
                <a:gd name="T5" fmla="*/ 94 h 271"/>
                <a:gd name="T6" fmla="*/ 204 w 278"/>
                <a:gd name="T7" fmla="*/ 0 h 271"/>
                <a:gd name="T8" fmla="*/ 0 w 278"/>
                <a:gd name="T9" fmla="*/ 205 h 271"/>
                <a:gd name="T10" fmla="*/ 100 w 278"/>
                <a:gd name="T11" fmla="*/ 271 h 271"/>
              </a:gdLst>
              <a:ahLst/>
              <a:cxnLst>
                <a:cxn ang="0">
                  <a:pos x="T0" y="T1"/>
                </a:cxn>
                <a:cxn ang="0">
                  <a:pos x="T2" y="T3"/>
                </a:cxn>
                <a:cxn ang="0">
                  <a:pos x="T4" y="T5"/>
                </a:cxn>
                <a:cxn ang="0">
                  <a:pos x="T6" y="T7"/>
                </a:cxn>
                <a:cxn ang="0">
                  <a:pos x="T8" y="T9"/>
                </a:cxn>
                <a:cxn ang="0">
                  <a:pos x="T10" y="T11"/>
                </a:cxn>
              </a:cxnLst>
              <a:rect l="0" t="0" r="r" b="b"/>
              <a:pathLst>
                <a:path w="278" h="271">
                  <a:moveTo>
                    <a:pt x="100" y="271"/>
                  </a:moveTo>
                  <a:cubicBezTo>
                    <a:pt x="126" y="236"/>
                    <a:pt x="155" y="202"/>
                    <a:pt x="186" y="171"/>
                  </a:cubicBezTo>
                  <a:cubicBezTo>
                    <a:pt x="215" y="143"/>
                    <a:pt x="246" y="117"/>
                    <a:pt x="278" y="94"/>
                  </a:cubicBezTo>
                  <a:cubicBezTo>
                    <a:pt x="204" y="0"/>
                    <a:pt x="204" y="0"/>
                    <a:pt x="204" y="0"/>
                  </a:cubicBezTo>
                  <a:cubicBezTo>
                    <a:pt x="126" y="57"/>
                    <a:pt x="57" y="126"/>
                    <a:pt x="0" y="205"/>
                  </a:cubicBezTo>
                  <a:lnTo>
                    <a:pt x="100" y="2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TextBox 36"/>
            <p:cNvSpPr txBox="1"/>
            <p:nvPr/>
          </p:nvSpPr>
          <p:spPr>
            <a:xfrm rot="18726744">
              <a:off x="3519808" y="2567363"/>
              <a:ext cx="393056" cy="451405"/>
            </a:xfrm>
            <a:prstGeom prst="rect">
              <a:avLst/>
            </a:prstGeom>
            <a:noFill/>
          </p:spPr>
          <p:txBody>
            <a:bodyPr wrap="none" rtlCol="0">
              <a:spAutoFit/>
            </a:bodyPr>
            <a:lstStyle/>
            <a:p>
              <a:pPr algn="ctr"/>
              <a:r>
                <a:rPr lang="tr-TR" sz="1600" b="1" dirty="0" smtClean="0">
                  <a:solidFill>
                    <a:schemeClr val="bg1"/>
                  </a:solidFill>
                  <a:latin typeface="+mj-lt"/>
                </a:rPr>
                <a:t>60</a:t>
              </a:r>
              <a:endParaRPr lang="id-ID" sz="1600" b="1" dirty="0">
                <a:solidFill>
                  <a:schemeClr val="bg1"/>
                </a:solidFill>
                <a:latin typeface="+mj-lt"/>
              </a:endParaRPr>
            </a:p>
          </p:txBody>
        </p:sp>
      </p:grpSp>
      <p:grpSp>
        <p:nvGrpSpPr>
          <p:cNvPr id="33" name="Group 44"/>
          <p:cNvGrpSpPr/>
          <p:nvPr/>
        </p:nvGrpSpPr>
        <p:grpSpPr>
          <a:xfrm>
            <a:off x="3015854" y="2082521"/>
            <a:ext cx="816769" cy="835025"/>
            <a:chOff x="4021138" y="1769688"/>
            <a:chExt cx="1089025" cy="835025"/>
          </a:xfrm>
        </p:grpSpPr>
        <p:sp>
          <p:nvSpPr>
            <p:cNvPr id="25" name="Freeform 23"/>
            <p:cNvSpPr>
              <a:spLocks/>
            </p:cNvSpPr>
            <p:nvPr/>
          </p:nvSpPr>
          <p:spPr bwMode="auto">
            <a:xfrm>
              <a:off x="4021138" y="1769688"/>
              <a:ext cx="1089025" cy="835025"/>
            </a:xfrm>
            <a:custGeom>
              <a:avLst/>
              <a:gdLst>
                <a:gd name="T0" fmla="*/ 73 w 290"/>
                <a:gd name="T1" fmla="*/ 222 h 222"/>
                <a:gd name="T2" fmla="*/ 290 w 290"/>
                <a:gd name="T3" fmla="*/ 112 h 222"/>
                <a:gd name="T4" fmla="*/ 251 w 290"/>
                <a:gd name="T5" fmla="*/ 0 h 222"/>
                <a:gd name="T6" fmla="*/ 0 w 290"/>
                <a:gd name="T7" fmla="*/ 128 h 222"/>
                <a:gd name="T8" fmla="*/ 73 w 290"/>
                <a:gd name="T9" fmla="*/ 222 h 222"/>
              </a:gdLst>
              <a:ahLst/>
              <a:cxnLst>
                <a:cxn ang="0">
                  <a:pos x="T0" y="T1"/>
                </a:cxn>
                <a:cxn ang="0">
                  <a:pos x="T2" y="T3"/>
                </a:cxn>
                <a:cxn ang="0">
                  <a:pos x="T4" y="T5"/>
                </a:cxn>
                <a:cxn ang="0">
                  <a:pos x="T6" y="T7"/>
                </a:cxn>
                <a:cxn ang="0">
                  <a:pos x="T8" y="T9"/>
                </a:cxn>
              </a:cxnLst>
              <a:rect l="0" t="0" r="r" b="b"/>
              <a:pathLst>
                <a:path w="290" h="222">
                  <a:moveTo>
                    <a:pt x="73" y="222"/>
                  </a:moveTo>
                  <a:cubicBezTo>
                    <a:pt x="140" y="174"/>
                    <a:pt x="213" y="137"/>
                    <a:pt x="290" y="112"/>
                  </a:cubicBezTo>
                  <a:cubicBezTo>
                    <a:pt x="251" y="0"/>
                    <a:pt x="251" y="0"/>
                    <a:pt x="251" y="0"/>
                  </a:cubicBezTo>
                  <a:cubicBezTo>
                    <a:pt x="160" y="30"/>
                    <a:pt x="76" y="74"/>
                    <a:pt x="0" y="128"/>
                  </a:cubicBezTo>
                  <a:lnTo>
                    <a:pt x="73" y="2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p:nvSpPr>
          <p:spPr>
            <a:xfrm rot="19645991">
              <a:off x="4289325" y="1997555"/>
              <a:ext cx="524075" cy="338554"/>
            </a:xfrm>
            <a:prstGeom prst="rect">
              <a:avLst/>
            </a:prstGeom>
            <a:noFill/>
          </p:spPr>
          <p:txBody>
            <a:bodyPr wrap="none" rtlCol="0">
              <a:spAutoFit/>
            </a:bodyPr>
            <a:lstStyle/>
            <a:p>
              <a:pPr algn="ctr"/>
              <a:r>
                <a:rPr lang="tr-TR" sz="1600" b="1" dirty="0" smtClean="0">
                  <a:solidFill>
                    <a:schemeClr val="bg1"/>
                  </a:solidFill>
                  <a:latin typeface="+mj-lt"/>
                </a:rPr>
                <a:t>80</a:t>
              </a:r>
              <a:endParaRPr lang="id-ID" sz="1600" b="1" dirty="0">
                <a:solidFill>
                  <a:schemeClr val="bg1"/>
                </a:solidFill>
                <a:latin typeface="+mj-lt"/>
              </a:endParaRPr>
            </a:p>
          </p:txBody>
        </p:sp>
      </p:grpSp>
      <p:grpSp>
        <p:nvGrpSpPr>
          <p:cNvPr id="34" name="Group 45"/>
          <p:cNvGrpSpPr/>
          <p:nvPr/>
        </p:nvGrpSpPr>
        <p:grpSpPr>
          <a:xfrm>
            <a:off x="3754041" y="1898370"/>
            <a:ext cx="800100" cy="590550"/>
            <a:chOff x="5005388" y="1585538"/>
            <a:chExt cx="1066800" cy="590550"/>
          </a:xfrm>
        </p:grpSpPr>
        <p:sp>
          <p:nvSpPr>
            <p:cNvPr id="19" name="Freeform 17"/>
            <p:cNvSpPr>
              <a:spLocks/>
            </p:cNvSpPr>
            <p:nvPr/>
          </p:nvSpPr>
          <p:spPr bwMode="auto">
            <a:xfrm>
              <a:off x="5005388" y="1585538"/>
              <a:ext cx="1066800" cy="590550"/>
            </a:xfrm>
            <a:custGeom>
              <a:avLst/>
              <a:gdLst>
                <a:gd name="T0" fmla="*/ 39 w 284"/>
                <a:gd name="T1" fmla="*/ 157 h 157"/>
                <a:gd name="T2" fmla="*/ 284 w 284"/>
                <a:gd name="T3" fmla="*/ 118 h 157"/>
                <a:gd name="T4" fmla="*/ 284 w 284"/>
                <a:gd name="T5" fmla="*/ 0 h 157"/>
                <a:gd name="T6" fmla="*/ 0 w 284"/>
                <a:gd name="T7" fmla="*/ 45 h 157"/>
                <a:gd name="T8" fmla="*/ 39 w 284"/>
                <a:gd name="T9" fmla="*/ 157 h 157"/>
              </a:gdLst>
              <a:ahLst/>
              <a:cxnLst>
                <a:cxn ang="0">
                  <a:pos x="T0" y="T1"/>
                </a:cxn>
                <a:cxn ang="0">
                  <a:pos x="T2" y="T3"/>
                </a:cxn>
                <a:cxn ang="0">
                  <a:pos x="T4" y="T5"/>
                </a:cxn>
                <a:cxn ang="0">
                  <a:pos x="T6" y="T7"/>
                </a:cxn>
                <a:cxn ang="0">
                  <a:pos x="T8" y="T9"/>
                </a:cxn>
              </a:cxnLst>
              <a:rect l="0" t="0" r="r" b="b"/>
              <a:pathLst>
                <a:path w="284" h="157">
                  <a:moveTo>
                    <a:pt x="39" y="157"/>
                  </a:moveTo>
                  <a:cubicBezTo>
                    <a:pt x="118" y="132"/>
                    <a:pt x="200" y="119"/>
                    <a:pt x="284" y="118"/>
                  </a:cubicBezTo>
                  <a:cubicBezTo>
                    <a:pt x="284" y="0"/>
                    <a:pt x="284" y="0"/>
                    <a:pt x="284" y="0"/>
                  </a:cubicBezTo>
                  <a:cubicBezTo>
                    <a:pt x="185" y="0"/>
                    <a:pt x="90" y="16"/>
                    <a:pt x="0" y="45"/>
                  </a:cubicBezTo>
                  <a:lnTo>
                    <a:pt x="39" y="1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TextBox 38"/>
            <p:cNvSpPr txBox="1"/>
            <p:nvPr/>
          </p:nvSpPr>
          <p:spPr>
            <a:xfrm rot="20796318">
              <a:off x="5174653" y="1694167"/>
              <a:ext cx="663003" cy="338554"/>
            </a:xfrm>
            <a:prstGeom prst="rect">
              <a:avLst/>
            </a:prstGeom>
            <a:noFill/>
          </p:spPr>
          <p:txBody>
            <a:bodyPr wrap="none" rtlCol="0">
              <a:spAutoFit/>
            </a:bodyPr>
            <a:lstStyle/>
            <a:p>
              <a:pPr algn="ctr"/>
              <a:r>
                <a:rPr lang="tr-TR" sz="1600" b="1" dirty="0" smtClean="0">
                  <a:solidFill>
                    <a:schemeClr val="bg1"/>
                  </a:solidFill>
                  <a:latin typeface="+mj-lt"/>
                </a:rPr>
                <a:t>100</a:t>
              </a:r>
              <a:endParaRPr lang="id-ID" sz="1600" b="1" dirty="0">
                <a:solidFill>
                  <a:schemeClr val="bg1"/>
                </a:solidFill>
                <a:latin typeface="+mj-lt"/>
              </a:endParaRPr>
            </a:p>
          </p:txBody>
        </p:sp>
      </p:grpSp>
      <p:grpSp>
        <p:nvGrpSpPr>
          <p:cNvPr id="45" name="Group 46"/>
          <p:cNvGrpSpPr/>
          <p:nvPr/>
        </p:nvGrpSpPr>
        <p:grpSpPr>
          <a:xfrm>
            <a:off x="4587479" y="1898370"/>
            <a:ext cx="802481" cy="590550"/>
            <a:chOff x="6116638" y="1585538"/>
            <a:chExt cx="1069975" cy="590550"/>
          </a:xfrm>
        </p:grpSpPr>
        <p:sp>
          <p:nvSpPr>
            <p:cNvPr id="17" name="Freeform 15"/>
            <p:cNvSpPr>
              <a:spLocks/>
            </p:cNvSpPr>
            <p:nvPr/>
          </p:nvSpPr>
          <p:spPr bwMode="auto">
            <a:xfrm>
              <a:off x="6116638" y="1585538"/>
              <a:ext cx="1069975" cy="590550"/>
            </a:xfrm>
            <a:custGeom>
              <a:avLst/>
              <a:gdLst>
                <a:gd name="T0" fmla="*/ 0 w 285"/>
                <a:gd name="T1" fmla="*/ 118 h 157"/>
                <a:gd name="T2" fmla="*/ 245 w 285"/>
                <a:gd name="T3" fmla="*/ 157 h 157"/>
                <a:gd name="T4" fmla="*/ 285 w 285"/>
                <a:gd name="T5" fmla="*/ 45 h 157"/>
                <a:gd name="T6" fmla="*/ 0 w 285"/>
                <a:gd name="T7" fmla="*/ 0 h 157"/>
                <a:gd name="T8" fmla="*/ 0 w 285"/>
                <a:gd name="T9" fmla="*/ 118 h 157"/>
              </a:gdLst>
              <a:ahLst/>
              <a:cxnLst>
                <a:cxn ang="0">
                  <a:pos x="T0" y="T1"/>
                </a:cxn>
                <a:cxn ang="0">
                  <a:pos x="T2" y="T3"/>
                </a:cxn>
                <a:cxn ang="0">
                  <a:pos x="T4" y="T5"/>
                </a:cxn>
                <a:cxn ang="0">
                  <a:pos x="T6" y="T7"/>
                </a:cxn>
                <a:cxn ang="0">
                  <a:pos x="T8" y="T9"/>
                </a:cxn>
              </a:cxnLst>
              <a:rect l="0" t="0" r="r" b="b"/>
              <a:pathLst>
                <a:path w="285" h="157">
                  <a:moveTo>
                    <a:pt x="0" y="118"/>
                  </a:moveTo>
                  <a:cubicBezTo>
                    <a:pt x="85" y="119"/>
                    <a:pt x="167" y="132"/>
                    <a:pt x="245" y="157"/>
                  </a:cubicBezTo>
                  <a:cubicBezTo>
                    <a:pt x="285" y="45"/>
                    <a:pt x="285" y="45"/>
                    <a:pt x="285" y="45"/>
                  </a:cubicBezTo>
                  <a:cubicBezTo>
                    <a:pt x="195" y="16"/>
                    <a:pt x="99" y="0"/>
                    <a:pt x="0" y="0"/>
                  </a:cubicBezTo>
                  <a:lnTo>
                    <a:pt x="0" y="1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TextBox 39"/>
            <p:cNvSpPr txBox="1"/>
            <p:nvPr/>
          </p:nvSpPr>
          <p:spPr>
            <a:xfrm rot="532096">
              <a:off x="6267737" y="1667683"/>
              <a:ext cx="663003" cy="338554"/>
            </a:xfrm>
            <a:prstGeom prst="rect">
              <a:avLst/>
            </a:prstGeom>
            <a:noFill/>
          </p:spPr>
          <p:txBody>
            <a:bodyPr wrap="none" rtlCol="0">
              <a:spAutoFit/>
            </a:bodyPr>
            <a:lstStyle/>
            <a:p>
              <a:pPr algn="ctr"/>
              <a:r>
                <a:rPr lang="tr-TR" sz="1600" b="1" dirty="0" smtClean="0">
                  <a:solidFill>
                    <a:schemeClr val="bg1"/>
                  </a:solidFill>
                  <a:latin typeface="+mj-lt"/>
                </a:rPr>
                <a:t>100</a:t>
              </a:r>
              <a:endParaRPr lang="id-ID" sz="1600" b="1" dirty="0">
                <a:solidFill>
                  <a:schemeClr val="bg1"/>
                </a:solidFill>
                <a:latin typeface="+mj-lt"/>
              </a:endParaRPr>
            </a:p>
          </p:txBody>
        </p:sp>
      </p:grpSp>
      <p:grpSp>
        <p:nvGrpSpPr>
          <p:cNvPr id="46" name="Group 47"/>
          <p:cNvGrpSpPr/>
          <p:nvPr/>
        </p:nvGrpSpPr>
        <p:grpSpPr>
          <a:xfrm>
            <a:off x="5311378" y="2082521"/>
            <a:ext cx="825104" cy="841375"/>
            <a:chOff x="7081838" y="1769688"/>
            <a:chExt cx="1100138" cy="841375"/>
          </a:xfrm>
        </p:grpSpPr>
        <p:sp>
          <p:nvSpPr>
            <p:cNvPr id="18" name="Freeform 16"/>
            <p:cNvSpPr>
              <a:spLocks/>
            </p:cNvSpPr>
            <p:nvPr/>
          </p:nvSpPr>
          <p:spPr bwMode="auto">
            <a:xfrm>
              <a:off x="7081838" y="1769688"/>
              <a:ext cx="1100138" cy="841375"/>
            </a:xfrm>
            <a:custGeom>
              <a:avLst/>
              <a:gdLst>
                <a:gd name="T0" fmla="*/ 0 w 293"/>
                <a:gd name="T1" fmla="*/ 112 h 224"/>
                <a:gd name="T2" fmla="*/ 219 w 293"/>
                <a:gd name="T3" fmla="*/ 224 h 224"/>
                <a:gd name="T4" fmla="*/ 293 w 293"/>
                <a:gd name="T5" fmla="*/ 130 h 224"/>
                <a:gd name="T6" fmla="*/ 39 w 293"/>
                <a:gd name="T7" fmla="*/ 0 h 224"/>
                <a:gd name="T8" fmla="*/ 0 w 293"/>
                <a:gd name="T9" fmla="*/ 112 h 224"/>
              </a:gdLst>
              <a:ahLst/>
              <a:cxnLst>
                <a:cxn ang="0">
                  <a:pos x="T0" y="T1"/>
                </a:cxn>
                <a:cxn ang="0">
                  <a:pos x="T2" y="T3"/>
                </a:cxn>
                <a:cxn ang="0">
                  <a:pos x="T4" y="T5"/>
                </a:cxn>
                <a:cxn ang="0">
                  <a:pos x="T6" y="T7"/>
                </a:cxn>
                <a:cxn ang="0">
                  <a:pos x="T8" y="T9"/>
                </a:cxn>
              </a:cxnLst>
              <a:rect l="0" t="0" r="r" b="b"/>
              <a:pathLst>
                <a:path w="293" h="224">
                  <a:moveTo>
                    <a:pt x="0" y="112"/>
                  </a:moveTo>
                  <a:cubicBezTo>
                    <a:pt x="78" y="138"/>
                    <a:pt x="152" y="175"/>
                    <a:pt x="219" y="224"/>
                  </a:cubicBezTo>
                  <a:cubicBezTo>
                    <a:pt x="293" y="130"/>
                    <a:pt x="293" y="130"/>
                    <a:pt x="293" y="130"/>
                  </a:cubicBezTo>
                  <a:cubicBezTo>
                    <a:pt x="216" y="74"/>
                    <a:pt x="131" y="30"/>
                    <a:pt x="39" y="0"/>
                  </a:cubicBezTo>
                  <a:lnTo>
                    <a:pt x="0"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TextBox 40"/>
            <p:cNvSpPr txBox="1"/>
            <p:nvPr/>
          </p:nvSpPr>
          <p:spPr>
            <a:xfrm rot="1708393">
              <a:off x="7330295" y="1997555"/>
              <a:ext cx="524074" cy="338554"/>
            </a:xfrm>
            <a:prstGeom prst="rect">
              <a:avLst/>
            </a:prstGeom>
            <a:noFill/>
          </p:spPr>
          <p:txBody>
            <a:bodyPr wrap="none" rtlCol="0">
              <a:spAutoFit/>
            </a:bodyPr>
            <a:lstStyle/>
            <a:p>
              <a:pPr algn="ctr"/>
              <a:r>
                <a:rPr lang="tr-TR" sz="1600" b="1" dirty="0" smtClean="0">
                  <a:solidFill>
                    <a:schemeClr val="bg1"/>
                  </a:solidFill>
                  <a:latin typeface="+mj-lt"/>
                </a:rPr>
                <a:t>80</a:t>
              </a:r>
              <a:endParaRPr lang="id-ID" sz="1600" b="1" dirty="0">
                <a:solidFill>
                  <a:schemeClr val="bg1"/>
                </a:solidFill>
                <a:latin typeface="+mj-lt"/>
              </a:endParaRPr>
            </a:p>
          </p:txBody>
        </p:sp>
      </p:grpSp>
      <p:grpSp>
        <p:nvGrpSpPr>
          <p:cNvPr id="47" name="Group 48"/>
          <p:cNvGrpSpPr/>
          <p:nvPr/>
        </p:nvGrpSpPr>
        <p:grpSpPr>
          <a:xfrm>
            <a:off x="5956697" y="2596871"/>
            <a:ext cx="767954" cy="1000125"/>
            <a:chOff x="7942263" y="2284038"/>
            <a:chExt cx="1023938" cy="1000125"/>
          </a:xfrm>
        </p:grpSpPr>
        <p:sp>
          <p:nvSpPr>
            <p:cNvPr id="20" name="Freeform 18"/>
            <p:cNvSpPr>
              <a:spLocks/>
            </p:cNvSpPr>
            <p:nvPr/>
          </p:nvSpPr>
          <p:spPr bwMode="auto">
            <a:xfrm>
              <a:off x="7942263" y="2284038"/>
              <a:ext cx="1023938" cy="1000125"/>
            </a:xfrm>
            <a:custGeom>
              <a:avLst/>
              <a:gdLst>
                <a:gd name="T0" fmla="*/ 88 w 273"/>
                <a:gd name="T1" fmla="*/ 169 h 266"/>
                <a:gd name="T2" fmla="*/ 173 w 273"/>
                <a:gd name="T3" fmla="*/ 266 h 266"/>
                <a:gd name="T4" fmla="*/ 273 w 273"/>
                <a:gd name="T5" fmla="*/ 200 h 266"/>
                <a:gd name="T6" fmla="*/ 73 w 273"/>
                <a:gd name="T7" fmla="*/ 0 h 266"/>
                <a:gd name="T8" fmla="*/ 0 w 273"/>
                <a:gd name="T9" fmla="*/ 94 h 266"/>
                <a:gd name="T10" fmla="*/ 88 w 273"/>
                <a:gd name="T11" fmla="*/ 169 h 266"/>
              </a:gdLst>
              <a:ahLst/>
              <a:cxnLst>
                <a:cxn ang="0">
                  <a:pos x="T0" y="T1"/>
                </a:cxn>
                <a:cxn ang="0">
                  <a:pos x="T2" y="T3"/>
                </a:cxn>
                <a:cxn ang="0">
                  <a:pos x="T4" y="T5"/>
                </a:cxn>
                <a:cxn ang="0">
                  <a:pos x="T6" y="T7"/>
                </a:cxn>
                <a:cxn ang="0">
                  <a:pos x="T8" y="T9"/>
                </a:cxn>
                <a:cxn ang="0">
                  <a:pos x="T10" y="T11"/>
                </a:cxn>
              </a:cxnLst>
              <a:rect l="0" t="0" r="r" b="b"/>
              <a:pathLst>
                <a:path w="273" h="266">
                  <a:moveTo>
                    <a:pt x="88" y="169"/>
                  </a:moveTo>
                  <a:cubicBezTo>
                    <a:pt x="119" y="200"/>
                    <a:pt x="147" y="232"/>
                    <a:pt x="173" y="266"/>
                  </a:cubicBezTo>
                  <a:cubicBezTo>
                    <a:pt x="273" y="200"/>
                    <a:pt x="273" y="200"/>
                    <a:pt x="273" y="200"/>
                  </a:cubicBezTo>
                  <a:cubicBezTo>
                    <a:pt x="217" y="124"/>
                    <a:pt x="149" y="56"/>
                    <a:pt x="73" y="0"/>
                  </a:cubicBezTo>
                  <a:cubicBezTo>
                    <a:pt x="0" y="94"/>
                    <a:pt x="0" y="94"/>
                    <a:pt x="0" y="94"/>
                  </a:cubicBezTo>
                  <a:cubicBezTo>
                    <a:pt x="31" y="117"/>
                    <a:pt x="60" y="142"/>
                    <a:pt x="88" y="1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TextBox 41"/>
            <p:cNvSpPr txBox="1"/>
            <p:nvPr/>
          </p:nvSpPr>
          <p:spPr>
            <a:xfrm rot="2741550">
              <a:off x="8248737" y="2571518"/>
              <a:ext cx="393056" cy="451405"/>
            </a:xfrm>
            <a:prstGeom prst="rect">
              <a:avLst/>
            </a:prstGeom>
            <a:noFill/>
          </p:spPr>
          <p:txBody>
            <a:bodyPr wrap="none" rtlCol="0">
              <a:spAutoFit/>
            </a:bodyPr>
            <a:lstStyle/>
            <a:p>
              <a:pPr algn="ctr"/>
              <a:r>
                <a:rPr lang="tr-TR" sz="1600" b="1" dirty="0" smtClean="0">
                  <a:solidFill>
                    <a:schemeClr val="bg1"/>
                  </a:solidFill>
                  <a:latin typeface="+mj-lt"/>
                </a:rPr>
                <a:t>60</a:t>
              </a:r>
              <a:endParaRPr lang="id-ID" sz="1600" b="1" dirty="0">
                <a:solidFill>
                  <a:schemeClr val="bg1"/>
                </a:solidFill>
                <a:latin typeface="+mj-lt"/>
              </a:endParaRPr>
            </a:p>
          </p:txBody>
        </p:sp>
      </p:grpSp>
      <p:grpSp>
        <p:nvGrpSpPr>
          <p:cNvPr id="48" name="Group 49"/>
          <p:cNvGrpSpPr/>
          <p:nvPr/>
        </p:nvGrpSpPr>
        <p:grpSpPr>
          <a:xfrm>
            <a:off x="6462712" y="3387446"/>
            <a:ext cx="625079" cy="1019175"/>
            <a:chOff x="8616950" y="3074613"/>
            <a:chExt cx="833438" cy="1019175"/>
          </a:xfrm>
        </p:grpSpPr>
        <p:sp>
          <p:nvSpPr>
            <p:cNvPr id="22" name="Freeform 20"/>
            <p:cNvSpPr>
              <a:spLocks/>
            </p:cNvSpPr>
            <p:nvPr/>
          </p:nvSpPr>
          <p:spPr bwMode="auto">
            <a:xfrm>
              <a:off x="8616950" y="3074613"/>
              <a:ext cx="833438" cy="1019175"/>
            </a:xfrm>
            <a:custGeom>
              <a:avLst/>
              <a:gdLst>
                <a:gd name="T0" fmla="*/ 100 w 222"/>
                <a:gd name="T1" fmla="*/ 0 h 271"/>
                <a:gd name="T2" fmla="*/ 0 w 222"/>
                <a:gd name="T3" fmla="*/ 66 h 271"/>
                <a:gd name="T4" fmla="*/ 108 w 222"/>
                <a:gd name="T5" fmla="*/ 271 h 271"/>
                <a:gd name="T6" fmla="*/ 222 w 222"/>
                <a:gd name="T7" fmla="*/ 231 h 271"/>
                <a:gd name="T8" fmla="*/ 100 w 222"/>
                <a:gd name="T9" fmla="*/ 0 h 271"/>
              </a:gdLst>
              <a:ahLst/>
              <a:cxnLst>
                <a:cxn ang="0">
                  <a:pos x="T0" y="T1"/>
                </a:cxn>
                <a:cxn ang="0">
                  <a:pos x="T2" y="T3"/>
                </a:cxn>
                <a:cxn ang="0">
                  <a:pos x="T4" y="T5"/>
                </a:cxn>
                <a:cxn ang="0">
                  <a:pos x="T6" y="T7"/>
                </a:cxn>
                <a:cxn ang="0">
                  <a:pos x="T8" y="T9"/>
                </a:cxn>
              </a:cxnLst>
              <a:rect l="0" t="0" r="r" b="b"/>
              <a:pathLst>
                <a:path w="222" h="271">
                  <a:moveTo>
                    <a:pt x="100" y="0"/>
                  </a:moveTo>
                  <a:cubicBezTo>
                    <a:pt x="0" y="66"/>
                    <a:pt x="0" y="66"/>
                    <a:pt x="0" y="66"/>
                  </a:cubicBezTo>
                  <a:cubicBezTo>
                    <a:pt x="46" y="129"/>
                    <a:pt x="82" y="198"/>
                    <a:pt x="108" y="271"/>
                  </a:cubicBezTo>
                  <a:cubicBezTo>
                    <a:pt x="222" y="231"/>
                    <a:pt x="222" y="231"/>
                    <a:pt x="222" y="231"/>
                  </a:cubicBezTo>
                  <a:cubicBezTo>
                    <a:pt x="192" y="148"/>
                    <a:pt x="151" y="70"/>
                    <a:pt x="10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TextBox 42"/>
            <p:cNvSpPr txBox="1"/>
            <p:nvPr/>
          </p:nvSpPr>
          <p:spPr>
            <a:xfrm rot="3780218">
              <a:off x="8837140" y="3393058"/>
              <a:ext cx="393056" cy="451405"/>
            </a:xfrm>
            <a:prstGeom prst="rect">
              <a:avLst/>
            </a:prstGeom>
            <a:noFill/>
          </p:spPr>
          <p:txBody>
            <a:bodyPr wrap="none" rtlCol="0">
              <a:spAutoFit/>
            </a:bodyPr>
            <a:lstStyle/>
            <a:p>
              <a:pPr algn="ctr"/>
              <a:r>
                <a:rPr lang="tr-TR" sz="1600" b="1" dirty="0" smtClean="0">
                  <a:solidFill>
                    <a:schemeClr val="bg1"/>
                  </a:solidFill>
                  <a:latin typeface="+mj-lt"/>
                </a:rPr>
                <a:t>40</a:t>
              </a:r>
              <a:endParaRPr lang="id-ID" sz="1600" b="1" dirty="0">
                <a:solidFill>
                  <a:schemeClr val="bg1"/>
                </a:solidFill>
                <a:latin typeface="+mj-lt"/>
              </a:endParaRPr>
            </a:p>
          </p:txBody>
        </p:sp>
      </p:grpSp>
      <p:grpSp>
        <p:nvGrpSpPr>
          <p:cNvPr id="49" name="Group 50"/>
          <p:cNvGrpSpPr/>
          <p:nvPr/>
        </p:nvGrpSpPr>
        <p:grpSpPr>
          <a:xfrm>
            <a:off x="6778229" y="4300259"/>
            <a:ext cx="467916" cy="1095375"/>
            <a:chOff x="9037638" y="3987426"/>
            <a:chExt cx="623888" cy="1095375"/>
          </a:xfrm>
        </p:grpSpPr>
        <p:sp>
          <p:nvSpPr>
            <p:cNvPr id="23" name="Freeform 21"/>
            <p:cNvSpPr>
              <a:spLocks/>
            </p:cNvSpPr>
            <p:nvPr/>
          </p:nvSpPr>
          <p:spPr bwMode="auto">
            <a:xfrm>
              <a:off x="9037638" y="3987426"/>
              <a:ext cx="623888" cy="1095375"/>
            </a:xfrm>
            <a:custGeom>
              <a:avLst/>
              <a:gdLst>
                <a:gd name="T0" fmla="*/ 114 w 166"/>
                <a:gd name="T1" fmla="*/ 0 h 291"/>
                <a:gd name="T2" fmla="*/ 0 w 166"/>
                <a:gd name="T3" fmla="*/ 39 h 291"/>
                <a:gd name="T4" fmla="*/ 44 w 166"/>
                <a:gd name="T5" fmla="*/ 291 h 291"/>
                <a:gd name="T6" fmla="*/ 44 w 166"/>
                <a:gd name="T7" fmla="*/ 291 h 291"/>
                <a:gd name="T8" fmla="*/ 166 w 166"/>
                <a:gd name="T9" fmla="*/ 291 h 291"/>
                <a:gd name="T10" fmla="*/ 114 w 166"/>
                <a:gd name="T11" fmla="*/ 0 h 291"/>
              </a:gdLst>
              <a:ahLst/>
              <a:cxnLst>
                <a:cxn ang="0">
                  <a:pos x="T0" y="T1"/>
                </a:cxn>
                <a:cxn ang="0">
                  <a:pos x="T2" y="T3"/>
                </a:cxn>
                <a:cxn ang="0">
                  <a:pos x="T4" y="T5"/>
                </a:cxn>
                <a:cxn ang="0">
                  <a:pos x="T6" y="T7"/>
                </a:cxn>
                <a:cxn ang="0">
                  <a:pos x="T8" y="T9"/>
                </a:cxn>
                <a:cxn ang="0">
                  <a:pos x="T10" y="T11"/>
                </a:cxn>
              </a:cxnLst>
              <a:rect l="0" t="0" r="r" b="b"/>
              <a:pathLst>
                <a:path w="166" h="291">
                  <a:moveTo>
                    <a:pt x="114" y="0"/>
                  </a:moveTo>
                  <a:cubicBezTo>
                    <a:pt x="0" y="39"/>
                    <a:pt x="0" y="39"/>
                    <a:pt x="0" y="39"/>
                  </a:cubicBezTo>
                  <a:cubicBezTo>
                    <a:pt x="27" y="119"/>
                    <a:pt x="43" y="204"/>
                    <a:pt x="44" y="291"/>
                  </a:cubicBezTo>
                  <a:cubicBezTo>
                    <a:pt x="44" y="291"/>
                    <a:pt x="44" y="291"/>
                    <a:pt x="44" y="291"/>
                  </a:cubicBezTo>
                  <a:cubicBezTo>
                    <a:pt x="166" y="291"/>
                    <a:pt x="166" y="291"/>
                    <a:pt x="166" y="291"/>
                  </a:cubicBezTo>
                  <a:cubicBezTo>
                    <a:pt x="164" y="189"/>
                    <a:pt x="146" y="91"/>
                    <a:pt x="11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TextBox 43"/>
            <p:cNvSpPr txBox="1"/>
            <p:nvPr/>
          </p:nvSpPr>
          <p:spPr>
            <a:xfrm rot="4850235">
              <a:off x="9185661" y="4359642"/>
              <a:ext cx="393056" cy="451405"/>
            </a:xfrm>
            <a:prstGeom prst="rect">
              <a:avLst/>
            </a:prstGeom>
            <a:noFill/>
          </p:spPr>
          <p:txBody>
            <a:bodyPr wrap="none" rtlCol="0">
              <a:spAutoFit/>
            </a:bodyPr>
            <a:lstStyle/>
            <a:p>
              <a:pPr algn="ctr"/>
              <a:r>
                <a:rPr lang="tr-TR" sz="1600" b="1" dirty="0" smtClean="0">
                  <a:solidFill>
                    <a:schemeClr val="bg1"/>
                  </a:solidFill>
                  <a:latin typeface="+mj-lt"/>
                </a:rPr>
                <a:t>20</a:t>
              </a:r>
              <a:endParaRPr lang="id-ID" sz="1600" b="1" dirty="0">
                <a:solidFill>
                  <a:schemeClr val="bg1"/>
                </a:solidFill>
                <a:latin typeface="+mj-lt"/>
              </a:endParaRPr>
            </a:p>
          </p:txBody>
        </p:sp>
      </p:grpSp>
      <p:sp>
        <p:nvSpPr>
          <p:cNvPr id="54" name="53 Metin kutusu"/>
          <p:cNvSpPr txBox="1"/>
          <p:nvPr/>
        </p:nvSpPr>
        <p:spPr>
          <a:xfrm>
            <a:off x="334434" y="1708486"/>
            <a:ext cx="1458989" cy="1200329"/>
          </a:xfrm>
          <a:prstGeom prst="rect">
            <a:avLst/>
          </a:prstGeom>
          <a:noFill/>
        </p:spPr>
        <p:txBody>
          <a:bodyPr wrap="none" rtlCol="0">
            <a:spAutoFit/>
          </a:bodyPr>
          <a:lstStyle/>
          <a:p>
            <a:pPr algn="ctr"/>
            <a:r>
              <a:rPr lang="tr-TR" sz="3600" b="1" dirty="0" smtClean="0"/>
              <a:t>Başarı</a:t>
            </a:r>
          </a:p>
          <a:p>
            <a:pPr algn="ctr"/>
            <a:r>
              <a:rPr lang="tr-TR" sz="3600" b="1" dirty="0" smtClean="0"/>
              <a:t>Düzeyi</a:t>
            </a:r>
            <a:endParaRPr lang="tr-TR" sz="3600" b="1" dirty="0"/>
          </a:p>
        </p:txBody>
      </p:sp>
      <p:sp>
        <p:nvSpPr>
          <p:cNvPr id="55" name="54 Metin kutusu"/>
          <p:cNvSpPr txBox="1"/>
          <p:nvPr/>
        </p:nvSpPr>
        <p:spPr>
          <a:xfrm>
            <a:off x="1768643" y="5654831"/>
            <a:ext cx="1362576" cy="1015663"/>
          </a:xfrm>
          <a:prstGeom prst="rect">
            <a:avLst/>
          </a:prstGeom>
          <a:noFill/>
        </p:spPr>
        <p:txBody>
          <a:bodyPr wrap="square" rtlCol="0">
            <a:spAutoFit/>
          </a:bodyPr>
          <a:lstStyle/>
          <a:p>
            <a:pPr algn="ctr"/>
            <a:r>
              <a:rPr lang="tr-TR" sz="2000" b="1" dirty="0" smtClean="0">
                <a:solidFill>
                  <a:schemeClr val="accent1">
                    <a:lumMod val="75000"/>
                  </a:schemeClr>
                </a:solidFill>
              </a:rPr>
              <a:t>Düşük Kaygı Düzeyi</a:t>
            </a:r>
            <a:endParaRPr lang="tr-TR" sz="2000" b="1" dirty="0">
              <a:solidFill>
                <a:schemeClr val="accent1">
                  <a:lumMod val="75000"/>
                </a:schemeClr>
              </a:solidFill>
            </a:endParaRPr>
          </a:p>
        </p:txBody>
      </p:sp>
      <p:sp>
        <p:nvSpPr>
          <p:cNvPr id="56" name="55 Metin kutusu"/>
          <p:cNvSpPr txBox="1"/>
          <p:nvPr/>
        </p:nvSpPr>
        <p:spPr>
          <a:xfrm>
            <a:off x="3714751" y="5590661"/>
            <a:ext cx="1678406" cy="707886"/>
          </a:xfrm>
          <a:prstGeom prst="rect">
            <a:avLst/>
          </a:prstGeom>
          <a:noFill/>
        </p:spPr>
        <p:txBody>
          <a:bodyPr wrap="square" rtlCol="0">
            <a:spAutoFit/>
          </a:bodyPr>
          <a:lstStyle/>
          <a:p>
            <a:pPr algn="ctr"/>
            <a:r>
              <a:rPr lang="tr-TR" sz="2000" b="1" dirty="0" smtClean="0">
                <a:solidFill>
                  <a:schemeClr val="accent4">
                    <a:lumMod val="75000"/>
                  </a:schemeClr>
                </a:solidFill>
              </a:rPr>
              <a:t>Normal Kaygı Düzeyi</a:t>
            </a:r>
            <a:endParaRPr lang="tr-TR" sz="2000" b="1" dirty="0">
              <a:solidFill>
                <a:schemeClr val="accent4">
                  <a:lumMod val="75000"/>
                </a:schemeClr>
              </a:solidFill>
            </a:endParaRPr>
          </a:p>
        </p:txBody>
      </p:sp>
      <p:sp>
        <p:nvSpPr>
          <p:cNvPr id="57" name="56 Metin kutusu"/>
          <p:cNvSpPr txBox="1"/>
          <p:nvPr/>
        </p:nvSpPr>
        <p:spPr>
          <a:xfrm>
            <a:off x="5994734" y="5610715"/>
            <a:ext cx="1061787" cy="923330"/>
          </a:xfrm>
          <a:prstGeom prst="rect">
            <a:avLst/>
          </a:prstGeom>
          <a:noFill/>
        </p:spPr>
        <p:txBody>
          <a:bodyPr wrap="square" rtlCol="0">
            <a:spAutoFit/>
          </a:bodyPr>
          <a:lstStyle/>
          <a:p>
            <a:r>
              <a:rPr lang="tr-TR" b="1" dirty="0" smtClean="0">
                <a:solidFill>
                  <a:srgbClr val="FF0000"/>
                </a:solidFill>
              </a:rPr>
              <a:t>Yüksek Kaygı </a:t>
            </a:r>
          </a:p>
          <a:p>
            <a:pPr algn="ctr"/>
            <a:r>
              <a:rPr lang="tr-TR" b="1" dirty="0" smtClean="0">
                <a:solidFill>
                  <a:srgbClr val="FF0000"/>
                </a:solidFill>
              </a:rPr>
              <a:t>Düzeyi</a:t>
            </a:r>
            <a:endParaRPr lang="tr-TR" b="1" dirty="0">
              <a:solidFill>
                <a:srgbClr val="FF0000"/>
              </a:solidFill>
            </a:endParaRPr>
          </a:p>
        </p:txBody>
      </p:sp>
      <p:cxnSp>
        <p:nvCxnSpPr>
          <p:cNvPr id="61" name="60 Düz Ok Bağlayıcısı"/>
          <p:cNvCxnSpPr/>
          <p:nvPr/>
        </p:nvCxnSpPr>
        <p:spPr>
          <a:xfrm>
            <a:off x="1858879" y="5546546"/>
            <a:ext cx="5730040" cy="48126"/>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67" name="66 Düz Ok Bağlayıcısı"/>
          <p:cNvCxnSpPr/>
          <p:nvPr/>
        </p:nvCxnSpPr>
        <p:spPr>
          <a:xfrm flipH="1" flipV="1">
            <a:off x="1858879" y="1167051"/>
            <a:ext cx="6017" cy="439955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069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fltVal val="0"/>
                                          </p:val>
                                        </p:tav>
                                        <p:tav tm="100000">
                                          <p:val>
                                            <p:strVal val="#ppt_w"/>
                                          </p:val>
                                        </p:tav>
                                      </p:tavLst>
                                    </p:anim>
                                    <p:anim calcmode="lin" valueType="num">
                                      <p:cBhvr>
                                        <p:cTn id="98" dur="500" fill="hold"/>
                                        <p:tgtEl>
                                          <p:spTgt spid="45"/>
                                        </p:tgtEl>
                                        <p:attrNameLst>
                                          <p:attrName>ppt_h</p:attrName>
                                        </p:attrNameLst>
                                      </p:cBhvr>
                                      <p:tavLst>
                                        <p:tav tm="0">
                                          <p:val>
                                            <p:fltVal val="0"/>
                                          </p:val>
                                        </p:tav>
                                        <p:tav tm="100000">
                                          <p:val>
                                            <p:strVal val="#ppt_h"/>
                                          </p:val>
                                        </p:tav>
                                      </p:tavLst>
                                    </p:anim>
                                    <p:animEffect transition="in" filter="fade">
                                      <p:cBhvr>
                                        <p:cTn id="99" dur="500"/>
                                        <p:tgtEl>
                                          <p:spTgt spid="45"/>
                                        </p:tgtEl>
                                      </p:cBhvr>
                                    </p:animEffect>
                                  </p:childTnLst>
                                </p:cTn>
                              </p:par>
                            </p:childTnLst>
                          </p:cTn>
                        </p:par>
                        <p:par>
                          <p:cTn id="100" fill="hold">
                            <p:stCondLst>
                              <p:cond delay="8500"/>
                            </p:stCondLst>
                            <p:childTnLst>
                              <p:par>
                                <p:cTn id="101" presetID="53" presetClass="entr" presetSubtype="16"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9000"/>
                            </p:stCondLst>
                            <p:childTnLst>
                              <p:par>
                                <p:cTn id="107" presetID="53" presetClass="entr" presetSubtype="16"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500"/>
                            </p:stCondLst>
                            <p:childTnLst>
                              <p:par>
                                <p:cTn id="113" presetID="53" presetClass="entr" presetSubtype="16" fill="hold" nodeType="after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p:cTn id="115" dur="500" fill="hold"/>
                                        <p:tgtEl>
                                          <p:spTgt spid="48"/>
                                        </p:tgtEl>
                                        <p:attrNameLst>
                                          <p:attrName>ppt_w</p:attrName>
                                        </p:attrNameLst>
                                      </p:cBhvr>
                                      <p:tavLst>
                                        <p:tav tm="0">
                                          <p:val>
                                            <p:fltVal val="0"/>
                                          </p:val>
                                        </p:tav>
                                        <p:tav tm="100000">
                                          <p:val>
                                            <p:strVal val="#ppt_w"/>
                                          </p:val>
                                        </p:tav>
                                      </p:tavLst>
                                    </p:anim>
                                    <p:anim calcmode="lin" valueType="num">
                                      <p:cBhvr>
                                        <p:cTn id="116" dur="500" fill="hold"/>
                                        <p:tgtEl>
                                          <p:spTgt spid="48"/>
                                        </p:tgtEl>
                                        <p:attrNameLst>
                                          <p:attrName>ppt_h</p:attrName>
                                        </p:attrNameLst>
                                      </p:cBhvr>
                                      <p:tavLst>
                                        <p:tav tm="0">
                                          <p:val>
                                            <p:fltVal val="0"/>
                                          </p:val>
                                        </p:tav>
                                        <p:tav tm="100000">
                                          <p:val>
                                            <p:strVal val="#ppt_h"/>
                                          </p:val>
                                        </p:tav>
                                      </p:tavLst>
                                    </p:anim>
                                    <p:animEffect transition="in" filter="fade">
                                      <p:cBhvr>
                                        <p:cTn id="117" dur="500"/>
                                        <p:tgtEl>
                                          <p:spTgt spid="48"/>
                                        </p:tgtEl>
                                      </p:cBhvr>
                                    </p:animEffect>
                                  </p:childTnLst>
                                </p:cTn>
                              </p:par>
                            </p:childTnLst>
                          </p:cTn>
                        </p:par>
                        <p:par>
                          <p:cTn id="118" fill="hold">
                            <p:stCondLst>
                              <p:cond delay="10000"/>
                            </p:stCondLst>
                            <p:childTnLst>
                              <p:par>
                                <p:cTn id="119" presetID="53" presetClass="entr" presetSubtype="16" fill="hold" nodeType="after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500" fill="hold"/>
                                        <p:tgtEl>
                                          <p:spTgt spid="49"/>
                                        </p:tgtEl>
                                        <p:attrNameLst>
                                          <p:attrName>ppt_w</p:attrName>
                                        </p:attrNameLst>
                                      </p:cBhvr>
                                      <p:tavLst>
                                        <p:tav tm="0">
                                          <p:val>
                                            <p:fltVal val="0"/>
                                          </p:val>
                                        </p:tav>
                                        <p:tav tm="100000">
                                          <p:val>
                                            <p:strVal val="#ppt_w"/>
                                          </p:val>
                                        </p:tav>
                                      </p:tavLst>
                                    </p:anim>
                                    <p:anim calcmode="lin" valueType="num">
                                      <p:cBhvr>
                                        <p:cTn id="122" dur="500" fill="hold"/>
                                        <p:tgtEl>
                                          <p:spTgt spid="49"/>
                                        </p:tgtEl>
                                        <p:attrNameLst>
                                          <p:attrName>ppt_h</p:attrName>
                                        </p:attrNameLst>
                                      </p:cBhvr>
                                      <p:tavLst>
                                        <p:tav tm="0">
                                          <p:val>
                                            <p:fltVal val="0"/>
                                          </p:val>
                                        </p:tav>
                                        <p:tav tm="100000">
                                          <p:val>
                                            <p:strVal val="#ppt_h"/>
                                          </p:val>
                                        </p:tav>
                                      </p:tavLst>
                                    </p:anim>
                                    <p:animEffect transition="in" filter="fade">
                                      <p:cBhvr>
                                        <p:cTn id="123" dur="500"/>
                                        <p:tgtEl>
                                          <p:spTgt spid="49"/>
                                        </p:tgtEl>
                                      </p:cBhvr>
                                    </p:animEffect>
                                  </p:childTnLst>
                                </p:cTn>
                              </p:par>
                            </p:childTnLst>
                          </p:cTn>
                        </p:par>
                        <p:par>
                          <p:cTn id="124" fill="hold">
                            <p:stCondLst>
                              <p:cond delay="10500"/>
                            </p:stCondLst>
                            <p:childTnLst>
                              <p:par>
                                <p:cTn id="125" presetID="22" presetClass="entr" presetSubtype="4" fill="hold" nodeType="after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wipe(down)">
                                      <p:cBhvr>
                                        <p:cTn id="1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tr-TR" sz="5400" b="1" i="1" dirty="0" smtClean="0">
                <a:solidFill>
                  <a:srgbClr val="C00000"/>
                </a:solidFill>
              </a:rPr>
              <a:t>SINAV KAYGISININ BELİRTİLERİ</a:t>
            </a:r>
            <a:endParaRPr lang="tr-TR" sz="5400" i="1" dirty="0"/>
          </a:p>
        </p:txBody>
      </p:sp>
    </p:spTree>
    <p:extLst>
      <p:ext uri="{BB962C8B-B14F-4D97-AF65-F5344CB8AC3E}">
        <p14:creationId xmlns:p14="http://schemas.microsoft.com/office/powerpoint/2010/main" val="1570656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lstStyle/>
          <a:p>
            <a:r>
              <a:rPr lang="tr-TR" b="1" dirty="0">
                <a:solidFill>
                  <a:srgbClr val="C00000"/>
                </a:solidFill>
              </a:rPr>
              <a:t>Zihinsel Belirtiler</a:t>
            </a:r>
            <a:endParaRPr lang="tr-TR" dirty="0"/>
          </a:p>
        </p:txBody>
      </p:sp>
      <p:sp>
        <p:nvSpPr>
          <p:cNvPr id="3" name="İçerik Yer Tutucusu 2"/>
          <p:cNvSpPr>
            <a:spLocks noGrp="1"/>
          </p:cNvSpPr>
          <p:nvPr>
            <p:ph idx="1"/>
          </p:nvPr>
        </p:nvSpPr>
        <p:spPr>
          <a:xfrm>
            <a:off x="0" y="1412776"/>
            <a:ext cx="9144000" cy="2376264"/>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tr-TR" dirty="0"/>
              <a:t>Felaket yorumlarını içeren tüm inanç ve düşüncelerdir, bu da kendini aşırı gözlemeye, unutkanlığa ve dikkatini toplamada, sınav sorularını okuyup anlamada, düşüncelerini organize etmede, soruları cevaplarken anahtar kelimeleri, konuları hatırlamada güçlüğe neden olur.</a:t>
            </a:r>
          </a:p>
          <a:p>
            <a:endParaRPr lang="tr-TR" dirty="0"/>
          </a:p>
        </p:txBody>
      </p:sp>
      <p:pic>
        <p:nvPicPr>
          <p:cNvPr id="4" name="Picture 2" descr="C:\Users\Ayşe\Desktop\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tr-TR" sz="2400" dirty="0" smtClean="0"/>
          </a:p>
          <a:p>
            <a:pPr marL="0" indent="0">
              <a:buNone/>
            </a:pPr>
            <a:r>
              <a:rPr lang="tr-TR" sz="2400" dirty="0" smtClean="0"/>
              <a:t>ÖRNEK</a:t>
            </a:r>
            <a:r>
              <a:rPr lang="tr-TR" sz="2400" dirty="0"/>
              <a:t>:</a:t>
            </a:r>
            <a:br>
              <a:rPr lang="tr-TR" sz="2400" dirty="0"/>
            </a:br>
            <a:r>
              <a:rPr lang="tr-TR" sz="2400" dirty="0" smtClean="0"/>
              <a:t> Sınav </a:t>
            </a:r>
            <a:r>
              <a:rPr lang="tr-TR" sz="2400" dirty="0"/>
              <a:t>üzerinde kontrolünün olmadığı düşünceleri:</a:t>
            </a:r>
            <a:br>
              <a:rPr lang="tr-TR" sz="2400" dirty="0"/>
            </a:br>
            <a:r>
              <a:rPr lang="tr-TR" sz="2400" dirty="0"/>
              <a:t>‘‘Rezil olacağım, başarısız olacağım, yapamayacağım,  her şey kötü olacak</a:t>
            </a:r>
            <a:r>
              <a:rPr lang="tr-TR" sz="2400" dirty="0" smtClean="0"/>
              <a:t>”</a:t>
            </a:r>
            <a:endParaRPr lang="tr-TR" sz="2400" dirty="0"/>
          </a:p>
          <a:p>
            <a:pPr marL="0" indent="0">
              <a:buNone/>
            </a:pPr>
            <a:r>
              <a:rPr lang="tr-TR" sz="2400" dirty="0" smtClean="0"/>
              <a:t> Sınav </a:t>
            </a:r>
            <a:r>
              <a:rPr lang="tr-TR" sz="2400" dirty="0"/>
              <a:t>ve sonuçları hakkında gerçekçi olmayan düşünceler:</a:t>
            </a:r>
            <a:br>
              <a:rPr lang="tr-TR" sz="2400" dirty="0"/>
            </a:br>
            <a:r>
              <a:rPr lang="tr-TR" sz="2400" dirty="0"/>
              <a:t>“Eğer geçemezsem annem/babam beni öldürür!”</a:t>
            </a:r>
            <a:br>
              <a:rPr lang="tr-TR" sz="2400" dirty="0"/>
            </a:br>
            <a:r>
              <a:rPr lang="tr-TR" sz="2400" dirty="0"/>
              <a:t>‘‘ Eğer kazanamazsam annem/babam beni öldürür</a:t>
            </a:r>
            <a:r>
              <a:rPr lang="tr-TR" sz="2400" dirty="0" smtClean="0"/>
              <a:t>’’</a:t>
            </a:r>
            <a:endParaRPr lang="tr-TR" sz="2400" dirty="0"/>
          </a:p>
          <a:p>
            <a:pPr marL="0" indent="0">
              <a:buNone/>
            </a:pPr>
            <a:r>
              <a:rPr lang="tr-TR" sz="2400" dirty="0" smtClean="0"/>
              <a:t> </a:t>
            </a:r>
            <a:r>
              <a:rPr lang="tr-TR" sz="2400" dirty="0" smtClean="0"/>
              <a:t>Gerçekçi </a:t>
            </a:r>
            <a:r>
              <a:rPr lang="tr-TR" sz="2400" dirty="0"/>
              <a:t>olmayan talepler:</a:t>
            </a:r>
            <a:br>
              <a:rPr lang="tr-TR" sz="2400" dirty="0"/>
            </a:br>
            <a:r>
              <a:rPr lang="tr-TR" sz="2400" dirty="0"/>
              <a:t>“ Bu sınavda derece yapmalıyım, yoksa ben değersiz/başarısız biriyim.”</a:t>
            </a:r>
          </a:p>
          <a:p>
            <a:pPr marL="0" indent="0">
              <a:buNone/>
            </a:pPr>
            <a:r>
              <a:rPr lang="tr-TR" sz="2400" dirty="0" smtClean="0"/>
              <a:t> Felaket </a:t>
            </a:r>
            <a:r>
              <a:rPr lang="tr-TR" sz="2400" dirty="0"/>
              <a:t>tahminleri:</a:t>
            </a:r>
            <a:br>
              <a:rPr lang="tr-TR" sz="2400" dirty="0"/>
            </a:br>
            <a:r>
              <a:rPr lang="tr-TR" sz="2400" dirty="0"/>
              <a:t>‘‘Ne yaparsam yapayım üniversiteye giremeyeceğim. Hele istediğim bölüme</a:t>
            </a:r>
            <a:br>
              <a:rPr lang="tr-TR" sz="2400" dirty="0"/>
            </a:br>
            <a:r>
              <a:rPr lang="tr-TR" sz="2400" dirty="0"/>
              <a:t>girme şansım hiç yok’’</a:t>
            </a:r>
          </a:p>
          <a:p>
            <a:endParaRPr lang="tr-TR" dirty="0"/>
          </a:p>
        </p:txBody>
      </p:sp>
    </p:spTree>
    <p:extLst>
      <p:ext uri="{BB962C8B-B14F-4D97-AF65-F5344CB8AC3E}">
        <p14:creationId xmlns:p14="http://schemas.microsoft.com/office/powerpoint/2010/main" val="288449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55679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tr-TR" dirty="0" smtClean="0">
                <a:solidFill>
                  <a:srgbClr val="C00000"/>
                </a:solidFill>
              </a:rPr>
              <a:t/>
            </a:r>
            <a:br>
              <a:rPr lang="tr-TR" dirty="0" smtClean="0">
                <a:solidFill>
                  <a:srgbClr val="C00000"/>
                </a:solidFill>
              </a:rPr>
            </a:br>
            <a:r>
              <a:rPr lang="tr-TR" b="1" dirty="0" smtClean="0">
                <a:solidFill>
                  <a:srgbClr val="C00000"/>
                </a:solidFill>
              </a:rPr>
              <a:t>Fizyolojik Belirtiler</a:t>
            </a:r>
            <a:r>
              <a:rPr lang="tr-TR" dirty="0" smtClean="0">
                <a:solidFill>
                  <a:srgbClr val="C00000"/>
                </a:solidFill>
              </a:rPr>
              <a:t/>
            </a:r>
            <a:br>
              <a:rPr lang="tr-TR" dirty="0" smtClean="0">
                <a:solidFill>
                  <a:srgbClr val="C00000"/>
                </a:solidFill>
              </a:rPr>
            </a:br>
            <a:endParaRPr lang="tr-TR" dirty="0"/>
          </a:p>
        </p:txBody>
      </p:sp>
      <p:sp>
        <p:nvSpPr>
          <p:cNvPr id="3" name="İçerik Yer Tutucusu 2"/>
          <p:cNvSpPr>
            <a:spLocks noGrp="1"/>
          </p:cNvSpPr>
          <p:nvPr>
            <p:ph idx="1"/>
          </p:nvPr>
        </p:nvSpPr>
        <p:spPr>
          <a:xfrm>
            <a:off x="-2023" y="1556792"/>
            <a:ext cx="6012160" cy="530120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tr-TR" dirty="0" smtClean="0"/>
              <a:t>*</a:t>
            </a:r>
            <a:r>
              <a:rPr lang="tr-TR" dirty="0"/>
              <a:t>Hızlı kalp </a:t>
            </a:r>
            <a:r>
              <a:rPr lang="tr-TR" dirty="0" smtClean="0"/>
              <a:t>atışı, terleme artışı</a:t>
            </a:r>
          </a:p>
          <a:p>
            <a:pPr marL="0" indent="0">
              <a:buNone/>
            </a:pPr>
            <a:r>
              <a:rPr lang="tr-TR" dirty="0" smtClean="0"/>
              <a:t>*Hızlı </a:t>
            </a:r>
            <a:r>
              <a:rPr lang="tr-TR" dirty="0"/>
              <a:t>soluk alıp </a:t>
            </a:r>
            <a:r>
              <a:rPr lang="tr-TR" dirty="0" smtClean="0"/>
              <a:t>verme ,nefes daralması</a:t>
            </a:r>
          </a:p>
          <a:p>
            <a:pPr marL="0" indent="0">
              <a:buNone/>
            </a:pPr>
            <a:r>
              <a:rPr lang="tr-TR" dirty="0" smtClean="0"/>
              <a:t>*Ağız kuruluğu midede kasılma ,bulantı hissi</a:t>
            </a:r>
          </a:p>
          <a:p>
            <a:pPr marL="0" indent="0">
              <a:buNone/>
            </a:pPr>
            <a:r>
              <a:rPr lang="tr-TR" dirty="0" smtClean="0"/>
              <a:t>*Karın ağrısı, kas gerginliği</a:t>
            </a:r>
          </a:p>
          <a:p>
            <a:pPr marL="0" indent="0">
              <a:buNone/>
            </a:pPr>
            <a:r>
              <a:rPr lang="tr-TR" dirty="0" smtClean="0"/>
              <a:t>*Baş </a:t>
            </a:r>
            <a:r>
              <a:rPr lang="tr-TR" dirty="0"/>
              <a:t>ağrısı, baş </a:t>
            </a:r>
            <a:r>
              <a:rPr lang="tr-TR" dirty="0" smtClean="0"/>
              <a:t>dönmesi</a:t>
            </a:r>
          </a:p>
          <a:p>
            <a:pPr marL="0" indent="0">
              <a:buNone/>
            </a:pPr>
            <a:r>
              <a:rPr lang="tr-TR" dirty="0" smtClean="0"/>
              <a:t>*Uyuşma</a:t>
            </a:r>
            <a:r>
              <a:rPr lang="tr-TR" dirty="0"/>
              <a:t>, karıncalanma </a:t>
            </a:r>
            <a:r>
              <a:rPr lang="tr-TR" dirty="0" smtClean="0"/>
              <a:t>hissi</a:t>
            </a:r>
          </a:p>
          <a:p>
            <a:pPr marL="0" indent="0">
              <a:buNone/>
            </a:pPr>
            <a:r>
              <a:rPr lang="tr-TR" dirty="0" smtClean="0"/>
              <a:t>*Ellerde titreme, üşüme</a:t>
            </a:r>
            <a:r>
              <a:rPr lang="tr-TR" dirty="0"/>
              <a:t>, ürperme</a:t>
            </a:r>
          </a:p>
        </p:txBody>
      </p:sp>
      <p:pic>
        <p:nvPicPr>
          <p:cNvPr id="4098" name="Picture 2" descr="C:\Users\Ayşe\Desktop\unna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56792"/>
            <a:ext cx="3059832"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7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55679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tr-TR" b="1" dirty="0" smtClean="0"/>
              <a:t/>
            </a:r>
            <a:br>
              <a:rPr lang="tr-TR" b="1" dirty="0" smtClean="0"/>
            </a:br>
            <a:r>
              <a:rPr lang="tr-TR" b="1" dirty="0" smtClean="0">
                <a:solidFill>
                  <a:srgbClr val="C00000"/>
                </a:solidFill>
              </a:rPr>
              <a:t>Duygusal Belirtiler</a:t>
            </a:r>
            <a:r>
              <a:rPr lang="tr-TR" dirty="0" smtClean="0">
                <a:solidFill>
                  <a:srgbClr val="C00000"/>
                </a:solidFill>
              </a:rPr>
              <a:t> </a:t>
            </a:r>
            <a:r>
              <a:rPr lang="tr-TR" dirty="0" smtClean="0"/>
              <a:t/>
            </a:r>
            <a:br>
              <a:rPr lang="tr-TR" dirty="0" smtClean="0"/>
            </a:br>
            <a:endParaRPr lang="tr-TR" dirty="0"/>
          </a:p>
        </p:txBody>
      </p:sp>
      <p:sp>
        <p:nvSpPr>
          <p:cNvPr id="3" name="İçerik Yer Tutucusu 2"/>
          <p:cNvSpPr>
            <a:spLocks noGrp="1"/>
          </p:cNvSpPr>
          <p:nvPr>
            <p:ph idx="1"/>
          </p:nvPr>
        </p:nvSpPr>
        <p:spPr>
          <a:xfrm>
            <a:off x="3851920" y="1556792"/>
            <a:ext cx="5292080" cy="5301208"/>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tr-TR" sz="2800" dirty="0" smtClean="0"/>
              <a:t>Kişinin </a:t>
            </a:r>
            <a:r>
              <a:rPr lang="tr-TR" sz="2800" dirty="0"/>
              <a:t>ruh halinde sıra dışı değişiklikler olur</a:t>
            </a:r>
            <a:r>
              <a:rPr lang="tr-TR" sz="2800" dirty="0" smtClean="0"/>
              <a:t>.</a:t>
            </a:r>
          </a:p>
          <a:p>
            <a:pPr marL="0" indent="0">
              <a:buNone/>
            </a:pPr>
            <a:r>
              <a:rPr lang="tr-TR" sz="2800" dirty="0"/>
              <a:t>*</a:t>
            </a:r>
            <a:r>
              <a:rPr lang="tr-TR" sz="2800" dirty="0" smtClean="0"/>
              <a:t>Gerginlik                 *Sinirlilik</a:t>
            </a:r>
            <a:endParaRPr lang="tr-TR" sz="2800" dirty="0"/>
          </a:p>
          <a:p>
            <a:pPr marL="0" indent="0">
              <a:buNone/>
            </a:pPr>
            <a:r>
              <a:rPr lang="tr-TR" sz="2800" dirty="0" smtClean="0"/>
              <a:t>*Karamsarlık            *Endişe</a:t>
            </a:r>
          </a:p>
          <a:p>
            <a:pPr marL="0" indent="0">
              <a:buNone/>
            </a:pPr>
            <a:r>
              <a:rPr lang="tr-TR" sz="2800" dirty="0" smtClean="0"/>
              <a:t>*</a:t>
            </a:r>
            <a:r>
              <a:rPr lang="tr-TR" sz="2800" dirty="0"/>
              <a:t>K</a:t>
            </a:r>
            <a:r>
              <a:rPr lang="tr-TR" sz="2800" dirty="0" smtClean="0"/>
              <a:t>orku</a:t>
            </a:r>
            <a:r>
              <a:rPr lang="tr-TR" sz="2800" dirty="0"/>
              <a:t>,  </a:t>
            </a:r>
            <a:r>
              <a:rPr lang="tr-TR" sz="2800" dirty="0" smtClean="0"/>
              <a:t>                    *Öfke</a:t>
            </a:r>
            <a:endParaRPr lang="tr-TR" sz="2800" dirty="0"/>
          </a:p>
          <a:p>
            <a:pPr marL="0" indent="0">
              <a:buNone/>
            </a:pPr>
            <a:r>
              <a:rPr lang="tr-TR" sz="2800" dirty="0"/>
              <a:t>* </a:t>
            </a:r>
            <a:r>
              <a:rPr lang="tr-TR" sz="2800" dirty="0" smtClean="0"/>
              <a:t>Cesaret kaybı,       *Panik</a:t>
            </a:r>
            <a:r>
              <a:rPr lang="tr-TR" sz="2800" dirty="0"/>
              <a:t>, </a:t>
            </a:r>
            <a:endParaRPr lang="tr-TR" sz="2800" dirty="0" smtClean="0"/>
          </a:p>
          <a:p>
            <a:pPr marL="0" indent="0">
              <a:buNone/>
            </a:pPr>
            <a:r>
              <a:rPr lang="tr-TR" sz="2800" dirty="0" smtClean="0"/>
              <a:t>*Umutsuzluk            *Üzüntü  </a:t>
            </a:r>
          </a:p>
          <a:p>
            <a:pPr marL="0" indent="0">
              <a:buNone/>
            </a:pPr>
            <a:r>
              <a:rPr lang="tr-TR" sz="2800" dirty="0" smtClean="0"/>
              <a:t>*Güvensizlik</a:t>
            </a:r>
            <a:r>
              <a:rPr lang="tr-TR" sz="2800" dirty="0"/>
              <a:t>,  </a:t>
            </a:r>
            <a:r>
              <a:rPr lang="tr-TR" sz="2800" dirty="0" smtClean="0"/>
              <a:t>          *Çaresizlik,</a:t>
            </a:r>
          </a:p>
          <a:p>
            <a:pPr marL="0" indent="0">
              <a:buNone/>
            </a:pPr>
            <a:r>
              <a:rPr lang="tr-TR" sz="2800" dirty="0" smtClean="0"/>
              <a:t>*Heyecan </a:t>
            </a:r>
            <a:r>
              <a:rPr lang="tr-TR" sz="2800" dirty="0"/>
              <a:t> </a:t>
            </a:r>
            <a:r>
              <a:rPr lang="tr-TR" sz="2800" dirty="0" smtClean="0"/>
              <a:t>                *Kontrolünü kaybetme hissi görülür.</a:t>
            </a:r>
          </a:p>
          <a:p>
            <a:pPr marL="0" indent="0">
              <a:buNone/>
            </a:pPr>
            <a:endParaRPr lang="tr-TR" sz="2400" dirty="0"/>
          </a:p>
        </p:txBody>
      </p:sp>
      <p:pic>
        <p:nvPicPr>
          <p:cNvPr id="5122" name="Picture 2" descr="C:\Users\Ayşe\Desktop\20328294322238624679sinav-kayg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3852459"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1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TotalTime>
  <Words>663</Words>
  <Application>Microsoft Office PowerPoint</Application>
  <PresentationFormat>Ekran Gösterisi (4:3)</PresentationFormat>
  <Paragraphs>144</Paragraphs>
  <Slides>25</Slides>
  <Notes>1</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SINAV KAYGISI</vt:lpstr>
      <vt:lpstr>PowerPoint Sunusu</vt:lpstr>
      <vt:lpstr>SINAV KAYGISI NEDİR?</vt:lpstr>
      <vt:lpstr>Kaygı Düzeyi</vt:lpstr>
      <vt:lpstr>SINAV KAYGISININ BELİRTİLERİ</vt:lpstr>
      <vt:lpstr>Zihinsel Belirtiler</vt:lpstr>
      <vt:lpstr>PowerPoint Sunusu</vt:lpstr>
      <vt:lpstr> Fizyolojik Belirtiler </vt:lpstr>
      <vt:lpstr> Duygusal Belirtiler  </vt:lpstr>
      <vt:lpstr> Davranışsal Belirtiler  </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Düşüncelerini Değiştir</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dc:title>
  <dc:creator>Lenova</dc:creator>
  <cp:lastModifiedBy>Lenova</cp:lastModifiedBy>
  <cp:revision>29</cp:revision>
  <dcterms:created xsi:type="dcterms:W3CDTF">2021-10-07T11:54:55Z</dcterms:created>
  <dcterms:modified xsi:type="dcterms:W3CDTF">2021-10-14T08:42:56Z</dcterms:modified>
</cp:coreProperties>
</file>