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80" r:id="rId22"/>
    <p:sldId id="278" r:id="rId23"/>
  </p:sldIdLst>
  <p:sldSz cx="18288000" cy="10287000"/>
  <p:notesSz cx="6735763" cy="9866313"/>
  <p:embeddedFontLst>
    <p:embeddedFont>
      <p:font typeface="Footlight MT Light" panose="0204060206030A020304" pitchFamily="18" charset="0"/>
      <p:regular r:id="rId24"/>
    </p:embeddedFont>
    <p:embeddedFont>
      <p:font typeface="Overpass Light Bold" panose="020B0604020202020204" charset="0"/>
      <p:regular r:id="rId25"/>
    </p:embeddedFont>
    <p:embeddedFont>
      <p:font typeface="BatangChe" panose="02030609000101010101" pitchFamily="49" charset="-127"/>
      <p:regular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Arial Black" panose="020B0A04020102020204" pitchFamily="34" charset="0"/>
      <p:bold r:id="rId31"/>
    </p:embeddedFont>
    <p:embeddedFont>
      <p:font typeface="Forum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entury Schoolbook" panose="02040604050505020304" pitchFamily="18" charset="0"/>
      <p:regular r:id="rId37"/>
      <p:bold r:id="rId38"/>
      <p:italic r:id="rId39"/>
      <p:boldItalic r:id="rId40"/>
    </p:embeddedFont>
    <p:embeddedFont>
      <p:font typeface="Berlin Sans FB" panose="020E0602020502020306" pitchFamily="3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24.gif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7.jp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4.png"/><Relationship Id="rId7" Type="http://schemas.openxmlformats.org/officeDocument/2006/relationships/image" Target="../media/image2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2.png"/><Relationship Id="rId10" Type="http://schemas.openxmlformats.org/officeDocument/2006/relationships/image" Target="../media/image7.jpg"/><Relationship Id="rId4" Type="http://schemas.openxmlformats.org/officeDocument/2006/relationships/image" Target="../media/image10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38.png"/><Relationship Id="rId7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43.png"/><Relationship Id="rId9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8.png"/><Relationship Id="rId7" Type="http://schemas.openxmlformats.org/officeDocument/2006/relationships/image" Target="../media/image24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7.jp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3.png"/><Relationship Id="rId7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3.png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8.png"/><Relationship Id="rId7" Type="http://schemas.openxmlformats.org/officeDocument/2006/relationships/image" Target="../media/image55.png"/><Relationship Id="rId12" Type="http://schemas.openxmlformats.org/officeDocument/2006/relationships/image" Target="../media/image7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11" Type="http://schemas.openxmlformats.org/officeDocument/2006/relationships/image" Target="../media/image58.jpe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7.jpg"/><Relationship Id="rId3" Type="http://schemas.openxmlformats.org/officeDocument/2006/relationships/image" Target="../media/image57.png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4.gif"/><Relationship Id="rId5" Type="http://schemas.openxmlformats.org/officeDocument/2006/relationships/image" Target="../media/image59.png"/><Relationship Id="rId10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image" Target="../media/image41.gif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3.png"/><Relationship Id="rId7" Type="http://schemas.openxmlformats.org/officeDocument/2006/relationships/image" Target="../media/image24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6.gif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21.png"/><Relationship Id="rId4" Type="http://schemas.openxmlformats.org/officeDocument/2006/relationships/image" Target="../media/image67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20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png"/><Relationship Id="rId7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11" Type="http://schemas.openxmlformats.org/officeDocument/2006/relationships/image" Target="../media/image7.jpg"/><Relationship Id="rId5" Type="http://schemas.openxmlformats.org/officeDocument/2006/relationships/image" Target="../media/image14.png"/><Relationship Id="rId10" Type="http://schemas.openxmlformats.org/officeDocument/2006/relationships/image" Target="../media/image37.jpeg"/><Relationship Id="rId4" Type="http://schemas.openxmlformats.org/officeDocument/2006/relationships/image" Target="../media/image12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790720" y="7318872"/>
            <a:ext cx="3638840" cy="34734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15759" y="1472386"/>
            <a:ext cx="4110543" cy="4539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47173" y="7046852"/>
            <a:ext cx="1898174" cy="17739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87305" y="4867803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295944" y="9345676"/>
            <a:ext cx="7315200" cy="126353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357654" y="2285980"/>
            <a:ext cx="8940502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000"/>
              </a:lnSpc>
            </a:pPr>
            <a:r>
              <a:rPr lang="tr-TR" sz="9600" dirty="0" smtClean="0">
                <a:solidFill>
                  <a:srgbClr val="03989E"/>
                </a:solidFill>
                <a:latin typeface="Berlin Sans FB" pitchFamily="34" charset="0"/>
                <a:ea typeface="BatangChe" pitchFamily="49" charset="-127"/>
              </a:rPr>
              <a:t>ÖĞRENME STİLLERİ</a:t>
            </a:r>
            <a:endParaRPr lang="en-US" sz="9600" dirty="0">
              <a:solidFill>
                <a:srgbClr val="03989E"/>
              </a:solidFill>
              <a:latin typeface="Berlin Sans FB" pitchFamily="34" charset="0"/>
              <a:ea typeface="BatangChe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6282" y="6715136"/>
            <a:ext cx="8648623" cy="42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tr-TR" sz="2800" dirty="0" smtClean="0">
                <a:solidFill>
                  <a:srgbClr val="002060"/>
                </a:solidFill>
                <a:latin typeface="Now Bold"/>
              </a:rPr>
              <a:t>-VELİ-</a:t>
            </a:r>
            <a:endParaRPr lang="en-US" sz="2800" dirty="0">
              <a:solidFill>
                <a:srgbClr val="002060"/>
              </a:solidFill>
              <a:latin typeface="Now Bold"/>
            </a:endParaRPr>
          </a:p>
        </p:txBody>
      </p:sp>
      <p:pic>
        <p:nvPicPr>
          <p:cNvPr id="1026" name="Picture 2" descr="C:\Users\win7\Downloads\Öğrenme Stilleri Makale\t-c-milli-egitim-bakanligi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5865" y="1309196"/>
            <a:ext cx="3565976" cy="3565976"/>
          </a:xfrm>
          <a:prstGeom prst="rect">
            <a:avLst/>
          </a:prstGeom>
          <a:noFill/>
        </p:spPr>
      </p:pic>
      <p:sp>
        <p:nvSpPr>
          <p:cNvPr id="13" name="TextBox 5"/>
          <p:cNvSpPr txBox="1"/>
          <p:nvPr/>
        </p:nvSpPr>
        <p:spPr>
          <a:xfrm>
            <a:off x="2876064" y="7451878"/>
            <a:ext cx="12511241" cy="530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2800" dirty="0" smtClean="0">
                <a:solidFill>
                  <a:srgbClr val="00B050"/>
                </a:solidFill>
                <a:latin typeface="Overpass Light"/>
              </a:rPr>
              <a:t>-LİSE-</a:t>
            </a:r>
            <a:endParaRPr lang="en-US" sz="2800" dirty="0">
              <a:solidFill>
                <a:srgbClr val="00B050"/>
              </a:solidFill>
              <a:latin typeface="Overpass Light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808" y="1511293"/>
            <a:ext cx="3317603" cy="3317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33787" y="-1428189"/>
            <a:ext cx="618344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18496" y="4348634"/>
            <a:ext cx="5013848" cy="53754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36192" y="7622655"/>
            <a:ext cx="2081609" cy="783442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214646" y="2000228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Öğrenme Stilleri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143208" y="3643302"/>
            <a:ext cx="12001584" cy="4853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İnsanların aynı </a:t>
            </a:r>
            <a:r>
              <a:rPr lang="tr-TR" sz="3200" dirty="0" smtClean="0"/>
              <a:t>olaya</a:t>
            </a:r>
            <a:r>
              <a:rPr lang="tr-TR" sz="3200" dirty="0" smtClean="0">
                <a:cs typeface="Times New Roman" pitchFamily="18" charset="0"/>
              </a:rPr>
              <a:t> farklı </a:t>
            </a:r>
            <a:r>
              <a:rPr lang="tr-TR" sz="3200" dirty="0" smtClean="0"/>
              <a:t>tepkiler </a:t>
            </a:r>
            <a:r>
              <a:rPr lang="tr-TR" sz="3200" dirty="0" smtClean="0">
                <a:cs typeface="Times New Roman" pitchFamily="18" charset="0"/>
              </a:rPr>
              <a:t>vermeleri beynin görsel, işitsel ve </a:t>
            </a:r>
            <a:r>
              <a:rPr lang="tr-TR" sz="3200" dirty="0" smtClean="0"/>
              <a:t>dokunsal</a:t>
            </a:r>
            <a:r>
              <a:rPr lang="tr-TR" sz="3200" dirty="0" smtClean="0">
                <a:cs typeface="Times New Roman" pitchFamily="18" charset="0"/>
              </a:rPr>
              <a:t> merkezlerinin her insanda farklı olmasından kaynaklanır</a:t>
            </a:r>
            <a:r>
              <a:rPr lang="tr-TR" sz="3200" dirty="0" smtClean="0"/>
              <a:t>.</a:t>
            </a:r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sz="3200" dirty="0" smtClean="0"/>
              <a:t> Her birey bu öğrenme stillerinden yalnızca birine de sahip olabilir hepsine de.</a:t>
            </a:r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sz="3200" dirty="0" smtClean="0"/>
              <a:t> Ancak bireylerde genellikle stillerden biri daha çok görülür.</a:t>
            </a:r>
            <a:endParaRPr lang="tr-TR" sz="2400" dirty="0" smtClean="0">
              <a:cs typeface="Courier New" pitchFamily="49" charset="0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023" y="780779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87470" y="0"/>
            <a:ext cx="3956194" cy="33807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77457" y="7286640"/>
            <a:ext cx="4110543" cy="45397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36" y="9286904"/>
            <a:ext cx="7315200" cy="1263535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52195" y="1483886"/>
            <a:ext cx="2206620" cy="2062186"/>
          </a:xfrm>
          <a:prstGeom prst="rect">
            <a:avLst/>
          </a:prstGeom>
        </p:spPr>
      </p:pic>
      <p:grpSp>
        <p:nvGrpSpPr>
          <p:cNvPr id="12" name="Group 17"/>
          <p:cNvGrpSpPr/>
          <p:nvPr/>
        </p:nvGrpSpPr>
        <p:grpSpPr>
          <a:xfrm>
            <a:off x="6857984" y="214278"/>
            <a:ext cx="1087835" cy="876836"/>
            <a:chOff x="0" y="0"/>
            <a:chExt cx="1450447" cy="1169115"/>
          </a:xfrm>
        </p:grpSpPr>
        <p:pic>
          <p:nvPicPr>
            <p:cNvPr id="13" name="Picture 1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1090465" cy="1169115"/>
            </a:xfrm>
            <a:prstGeom prst="rect">
              <a:avLst/>
            </a:prstGeom>
          </p:spPr>
        </p:pic>
        <p:pic>
          <p:nvPicPr>
            <p:cNvPr id="14" name="Picture 1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07126" y="388223"/>
              <a:ext cx="1043321" cy="392668"/>
            </a:xfrm>
            <a:prstGeom prst="rect">
              <a:avLst/>
            </a:prstGeom>
          </p:spPr>
        </p:pic>
      </p:grpSp>
      <p:sp>
        <p:nvSpPr>
          <p:cNvPr id="15" name="TextBox 3"/>
          <p:cNvSpPr txBox="1"/>
          <p:nvPr/>
        </p:nvSpPr>
        <p:spPr>
          <a:xfrm>
            <a:off x="3413467" y="1991397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Görsel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6" name="TextBox 5"/>
          <p:cNvSpPr txBox="1"/>
          <p:nvPr/>
        </p:nvSpPr>
        <p:spPr>
          <a:xfrm>
            <a:off x="2214514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7" name="16 Aşağı Ok"/>
          <p:cNvSpPr/>
          <p:nvPr/>
        </p:nvSpPr>
        <p:spPr>
          <a:xfrm rot="19844788">
            <a:off x="3898457" y="3997341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6"/>
          <p:cNvSpPr txBox="1"/>
          <p:nvPr/>
        </p:nvSpPr>
        <p:spPr>
          <a:xfrm>
            <a:off x="3000332" y="4714872"/>
            <a:ext cx="12001584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8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Düz anlatımdan yeterince</a:t>
            </a:r>
            <a:r>
              <a:rPr lang="tr-TR" sz="3200" dirty="0" smtClean="0"/>
              <a:t> y</a:t>
            </a:r>
            <a:r>
              <a:rPr lang="tr-TR" sz="3200" dirty="0" smtClean="0">
                <a:cs typeface="Times New Roman" pitchFamily="18" charset="0"/>
              </a:rPr>
              <a:t>ararlanamazlar.</a:t>
            </a:r>
          </a:p>
          <a:p>
            <a:pPr marL="320040" indent="-320040">
              <a:lnSpc>
                <a:spcPct val="120000"/>
              </a:lnSpc>
              <a:buBlip>
                <a:blip r:embed="rId8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T</a:t>
            </a:r>
            <a:r>
              <a:rPr lang="tr-TR" sz="3200" dirty="0" smtClean="0">
                <a:cs typeface="Times New Roman" pitchFamily="18" charset="0"/>
              </a:rPr>
              <a:t>ahtaya bilgi yazmadan </a:t>
            </a:r>
            <a:r>
              <a:rPr lang="tr-TR" sz="3200" dirty="0" smtClean="0"/>
              <a:t>sadece sözlü olarak </a:t>
            </a:r>
            <a:r>
              <a:rPr lang="tr-TR" sz="3200" dirty="0" smtClean="0">
                <a:cs typeface="Times New Roman" pitchFamily="18" charset="0"/>
              </a:rPr>
              <a:t>söyle</a:t>
            </a:r>
            <a:r>
              <a:rPr lang="tr-TR" sz="3200" dirty="0" smtClean="0"/>
              <a:t>n</a:t>
            </a:r>
            <a:r>
              <a:rPr lang="tr-TR" sz="3200" dirty="0" smtClean="0">
                <a:cs typeface="Times New Roman" pitchFamily="18" charset="0"/>
              </a:rPr>
              <a:t>ip geç</a:t>
            </a:r>
            <a:r>
              <a:rPr lang="tr-TR" sz="3200" dirty="0" smtClean="0"/>
              <a:t>ilmesi</a:t>
            </a:r>
            <a:r>
              <a:rPr lang="tr-TR" sz="3200" dirty="0" smtClean="0">
                <a:cs typeface="Times New Roman" pitchFamily="18" charset="0"/>
              </a:rPr>
              <a:t> bu tür öğrencilerin öğrenmesini engeller.</a:t>
            </a:r>
          </a:p>
          <a:p>
            <a:pPr marL="320040" indent="-320040">
              <a:lnSpc>
                <a:spcPct val="120000"/>
              </a:lnSpc>
              <a:buBlip>
                <a:blip r:embed="rId8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Kendi kendilerine okumayı tercih ederler.</a:t>
            </a: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8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Öğrendikleri konuları gözlerinin önüne getirerek hatırlamaya çalışırlar. </a:t>
            </a:r>
            <a:endParaRPr lang="en-US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358710" y="1428724"/>
            <a:ext cx="2214578" cy="323941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430" y="779459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7402" y="7597069"/>
            <a:ext cx="4110543" cy="4539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843295" y="8219591"/>
            <a:ext cx="3743990" cy="32947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796358" y="-1597738"/>
            <a:ext cx="3347642" cy="31954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425069" y="2111814"/>
            <a:ext cx="1544116" cy="1443046"/>
          </a:xfrm>
          <a:prstGeom prst="rect">
            <a:avLst/>
          </a:prstGeom>
        </p:spPr>
      </p:pic>
      <p:sp>
        <p:nvSpPr>
          <p:cNvPr id="11" name="10 Yuvarlatılmış Dikdörtgen"/>
          <p:cNvSpPr/>
          <p:nvPr/>
        </p:nvSpPr>
        <p:spPr>
          <a:xfrm>
            <a:off x="500002" y="3643302"/>
            <a:ext cx="4786346" cy="42862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4"/>
          <p:cNvSpPr txBox="1"/>
          <p:nvPr/>
        </p:nvSpPr>
        <p:spPr>
          <a:xfrm>
            <a:off x="1028700" y="4038959"/>
            <a:ext cx="3949411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Görsel Öğrenme</a:t>
            </a:r>
          </a:p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Stili</a:t>
            </a:r>
            <a:endParaRPr lang="en-US" sz="7200" dirty="0">
              <a:solidFill>
                <a:srgbClr val="193C36"/>
              </a:solidFill>
              <a:cs typeface="Overpass Light Bold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8630" y="5000624"/>
            <a:ext cx="3781774" cy="268162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5929290" y="4357682"/>
            <a:ext cx="11358642" cy="3572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Görerek öğrenme stiline sahiptirler ve gördüklerini daha çabuk öğrenirler.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Çok iyi bir görsel hafızaya sahiptirler.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Sözlü talimatları takip etmekte zorlanırlar.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Hızlı düşünüp hızlı konuşurlar.</a:t>
            </a: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5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72232" y="2143104"/>
            <a:ext cx="2143140" cy="1663857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560665">
            <a:off x="11764455" y="731907"/>
            <a:ext cx="2202822" cy="2772431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069" y="7597069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74167" y="-1104674"/>
            <a:ext cx="3979712" cy="426674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7046" y="-1450445"/>
            <a:ext cx="4901248" cy="326155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523366" y="7380143"/>
            <a:ext cx="4110543" cy="453975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71149" y="8866579"/>
            <a:ext cx="2081609" cy="783442"/>
          </a:xfrm>
          <a:prstGeom prst="rect">
            <a:avLst/>
          </a:prstGeom>
        </p:spPr>
      </p:pic>
      <p:sp>
        <p:nvSpPr>
          <p:cNvPr id="32" name="TextBox 3"/>
          <p:cNvSpPr txBox="1"/>
          <p:nvPr/>
        </p:nvSpPr>
        <p:spPr>
          <a:xfrm>
            <a:off x="3413467" y="1991397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Görsel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33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34" name="33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TextBox 6"/>
          <p:cNvSpPr txBox="1"/>
          <p:nvPr/>
        </p:nvSpPr>
        <p:spPr>
          <a:xfrm>
            <a:off x="3428960" y="4714872"/>
            <a:ext cx="12930278" cy="413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Anlamlı öğrenmeleri için </a:t>
            </a:r>
            <a:r>
              <a:rPr lang="tr-TR" sz="3200" dirty="0" smtClean="0">
                <a:cs typeface="Times New Roman" pitchFamily="18" charset="0"/>
              </a:rPr>
              <a:t>dersin görsel malzemelerle desteklenmesi gerekir</a:t>
            </a:r>
            <a:r>
              <a:rPr lang="tr-TR" sz="3200" dirty="0" smtClean="0"/>
              <a:t>.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              (Harita, grafik</a:t>
            </a:r>
            <a:r>
              <a:rPr lang="tr-TR" sz="3200" dirty="0" smtClean="0"/>
              <a:t>,</a:t>
            </a:r>
            <a:r>
              <a:rPr lang="tr-TR" sz="3200" dirty="0" smtClean="0">
                <a:cs typeface="Times New Roman" pitchFamily="18" charset="0"/>
              </a:rPr>
              <a:t> poster, şema</a:t>
            </a:r>
            <a:r>
              <a:rPr lang="tr-TR" sz="3200" dirty="0" smtClean="0"/>
              <a:t>,</a:t>
            </a:r>
            <a:r>
              <a:rPr lang="tr-TR" sz="3200" dirty="0" smtClean="0">
                <a:cs typeface="Times New Roman" pitchFamily="18" charset="0"/>
              </a:rPr>
              <a:t> video, VCD, </a:t>
            </a:r>
            <a:r>
              <a:rPr lang="tr-TR" sz="3200" dirty="0" smtClean="0"/>
              <a:t>b</a:t>
            </a:r>
            <a:r>
              <a:rPr lang="tr-TR" sz="3200" dirty="0" smtClean="0">
                <a:cs typeface="Times New Roman" pitchFamily="18" charset="0"/>
              </a:rPr>
              <a:t>ilgisayar</a:t>
            </a:r>
            <a:r>
              <a:rPr lang="tr-TR" sz="3200" dirty="0" smtClean="0"/>
              <a:t> vb.</a:t>
            </a:r>
            <a:r>
              <a:rPr lang="tr-TR" sz="3200" dirty="0" smtClean="0">
                <a:cs typeface="Times New Roman" pitchFamily="18" charset="0"/>
              </a:rPr>
              <a:t>)</a:t>
            </a: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Bir modeli veya etkinliği görmeden yaparken zorlanırlar.</a:t>
            </a: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40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714844" y="9144028"/>
            <a:ext cx="698937" cy="263054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929686" y="9429780"/>
            <a:ext cx="698937" cy="263054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3073090" y="9001152"/>
            <a:ext cx="698937" cy="263054"/>
          </a:xfrm>
          <a:prstGeom prst="rect">
            <a:avLst/>
          </a:prstGeom>
        </p:spPr>
      </p:pic>
      <p:pic>
        <p:nvPicPr>
          <p:cNvPr id="43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28630" y="857220"/>
            <a:ext cx="698937" cy="263054"/>
          </a:xfrm>
          <a:prstGeom prst="rect">
            <a:avLst/>
          </a:prstGeom>
        </p:spPr>
      </p:pic>
      <p:pic>
        <p:nvPicPr>
          <p:cNvPr id="44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4500530" y="1071534"/>
            <a:ext cx="698937" cy="263054"/>
          </a:xfrm>
          <a:prstGeom prst="rect">
            <a:avLst/>
          </a:prstGeom>
        </p:spPr>
      </p:pic>
      <p:pic>
        <p:nvPicPr>
          <p:cNvPr id="45" name="Picture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8072430" y="571468"/>
            <a:ext cx="698937" cy="263054"/>
          </a:xfrm>
          <a:prstGeom prst="rect">
            <a:avLst/>
          </a:prstGeom>
        </p:spPr>
      </p:pic>
      <p:pic>
        <p:nvPicPr>
          <p:cNvPr id="17" name="Picture 7" descr="C:\Users\Asus\Desktop\ÖĞRENME STİLLERİ\social-studies-pictures-s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56" y="1857352"/>
            <a:ext cx="2071702" cy="2221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249" y="7568759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675205" y="-371813"/>
            <a:ext cx="4076639" cy="450231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041382" y="-193740"/>
            <a:ext cx="3956194" cy="33807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38450" y="9258300"/>
            <a:ext cx="7315200" cy="12635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52195" y="1483886"/>
            <a:ext cx="2206620" cy="2062186"/>
          </a:xfrm>
          <a:prstGeom prst="rect">
            <a:avLst/>
          </a:prstGeom>
        </p:spPr>
      </p:pic>
      <p:sp>
        <p:nvSpPr>
          <p:cNvPr id="24" name="23 Yuvarlatılmış Dikdörtgen"/>
          <p:cNvSpPr/>
          <p:nvPr/>
        </p:nvSpPr>
        <p:spPr>
          <a:xfrm>
            <a:off x="500002" y="3643302"/>
            <a:ext cx="4786346" cy="42862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5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0068" y="5000624"/>
            <a:ext cx="3781774" cy="268162"/>
          </a:xfrm>
          <a:prstGeom prst="rect">
            <a:avLst/>
          </a:prstGeom>
        </p:spPr>
      </p:pic>
      <p:sp>
        <p:nvSpPr>
          <p:cNvPr id="27" name="TextBox 4"/>
          <p:cNvSpPr txBox="1"/>
          <p:nvPr/>
        </p:nvSpPr>
        <p:spPr>
          <a:xfrm>
            <a:off x="1028700" y="4038959"/>
            <a:ext cx="3949411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İşitsel Öğrenme</a:t>
            </a:r>
          </a:p>
          <a:p>
            <a:pPr>
              <a:lnSpc>
                <a:spcPts val="8800"/>
              </a:lnSpc>
            </a:pPr>
            <a:r>
              <a:rPr lang="tr-TR" sz="7200" dirty="0" smtClean="0">
                <a:solidFill>
                  <a:srgbClr val="193C36"/>
                </a:solidFill>
                <a:cs typeface="Overpass Light Bold" charset="0"/>
              </a:rPr>
              <a:t>Stili</a:t>
            </a:r>
            <a:endParaRPr lang="en-US" sz="7200" dirty="0">
              <a:solidFill>
                <a:srgbClr val="193C36"/>
              </a:solidFill>
              <a:cs typeface="Overpass Light Bold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5929290" y="4571996"/>
            <a:ext cx="11358642" cy="3572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Sese ve müziğe </a:t>
            </a:r>
            <a:r>
              <a:rPr lang="tr-TR" sz="3200" dirty="0" smtClean="0"/>
              <a:t>karşı </a:t>
            </a:r>
            <a:r>
              <a:rPr lang="tr-TR" sz="3200" dirty="0" smtClean="0">
                <a:cs typeface="Times New Roman" pitchFamily="18" charset="0"/>
              </a:rPr>
              <a:t>duyarlıdır</a:t>
            </a:r>
            <a:r>
              <a:rPr lang="tr-TR" sz="3200" dirty="0" smtClean="0"/>
              <a:t>lar.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</a:t>
            </a:r>
            <a:r>
              <a:rPr lang="tr-TR" sz="3200" dirty="0" smtClean="0">
                <a:cs typeface="Times New Roman" pitchFamily="18" charset="0"/>
              </a:rPr>
              <a:t>Sohbet etmeyi, birileriyle çalışmayı severler.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/>
              <a:t> Sözlü talimatları kolay takip ederler. </a:t>
            </a:r>
          </a:p>
          <a:p>
            <a:pPr marL="320040" indent="-320040">
              <a:lnSpc>
                <a:spcPct val="130000"/>
              </a:lnSpc>
              <a:buBlip>
                <a:blip r:embed="rId7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Başkalarının konuşmalarını dinlemeyi severler. </a:t>
            </a:r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915286">
            <a:off x="7236380" y="948423"/>
            <a:ext cx="1577031" cy="2544479"/>
          </a:xfrm>
          <a:prstGeom prst="rect">
            <a:avLst/>
          </a:prstGeom>
        </p:spPr>
      </p:pic>
      <p:pic>
        <p:nvPicPr>
          <p:cNvPr id="30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358578" y="1357286"/>
            <a:ext cx="1738871" cy="2071702"/>
          </a:xfrm>
          <a:prstGeom prst="rect">
            <a:avLst/>
          </a:prstGeom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552741">
            <a:off x="15289874" y="4707820"/>
            <a:ext cx="1028959" cy="2787819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15" y="761478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72368" y="-618655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7691" y="1028700"/>
            <a:ext cx="2081609" cy="783442"/>
          </a:xfrm>
          <a:prstGeom prst="rect">
            <a:avLst/>
          </a:prstGeom>
        </p:spPr>
      </p:pic>
      <p:sp>
        <p:nvSpPr>
          <p:cNvPr id="16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İşitsel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7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8" name="17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6"/>
          <p:cNvSpPr txBox="1"/>
          <p:nvPr/>
        </p:nvSpPr>
        <p:spPr>
          <a:xfrm>
            <a:off x="3428960" y="4714872"/>
            <a:ext cx="12858840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4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İ</a:t>
            </a:r>
            <a:r>
              <a:rPr lang="tr-TR" sz="3200" dirty="0" smtClean="0">
                <a:cs typeface="Times New Roman" pitchFamily="18" charset="0"/>
              </a:rPr>
              <a:t>şiterek </a:t>
            </a:r>
            <a:r>
              <a:rPr lang="tr-TR" sz="3200" dirty="0" smtClean="0"/>
              <a:t>daha iyi öğrenirler </a:t>
            </a:r>
            <a:r>
              <a:rPr lang="tr-TR" sz="3200" dirty="0" smtClean="0">
                <a:cs typeface="Times New Roman" pitchFamily="18" charset="0"/>
              </a:rPr>
              <a:t>ve işittiklerini</a:t>
            </a:r>
            <a:r>
              <a:rPr lang="tr-TR" sz="3200" dirty="0" smtClean="0"/>
              <a:t> kolay</a:t>
            </a:r>
            <a:r>
              <a:rPr lang="tr-TR" sz="3200" dirty="0" smtClean="0">
                <a:cs typeface="Times New Roman" pitchFamily="18" charset="0"/>
              </a:rPr>
              <a:t> unutmazlar.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buBlip>
                <a:blip r:embed="rId4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Gözle okuma esnasında hiçbir şey anlamayabilirler.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        Bu tür öğrencilerin sesli düşünmelerine ve okumalarına izin verilmelidir. </a:t>
            </a:r>
          </a:p>
          <a:p>
            <a:pPr marL="320040" indent="-320040">
              <a:lnSpc>
                <a:spcPct val="120000"/>
              </a:lnSpc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</a:p>
          <a:p>
            <a:pPr marL="320040" indent="-320040">
              <a:lnSpc>
                <a:spcPct val="120000"/>
              </a:lnSpc>
              <a:buBlip>
                <a:blip r:embed="rId4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Ses kayıtları</a:t>
            </a:r>
            <a:r>
              <a:rPr lang="tr-TR" sz="3200" dirty="0" smtClean="0"/>
              <a:t> öğrenmelerini kolaylaştırır.</a:t>
            </a:r>
            <a:endParaRPr lang="en-US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sp>
        <p:nvSpPr>
          <p:cNvPr id="20" name="19 5-Nokta Yıldız"/>
          <p:cNvSpPr/>
          <p:nvPr/>
        </p:nvSpPr>
        <p:spPr>
          <a:xfrm>
            <a:off x="3643274" y="5929318"/>
            <a:ext cx="500066" cy="428628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430412" y="2857484"/>
            <a:ext cx="2169637" cy="2286016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0134" y="1071534"/>
            <a:ext cx="1544116" cy="1443046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165704" y="7600389"/>
            <a:ext cx="6183443" cy="41148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64" y="768550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068" y="357154"/>
            <a:ext cx="2206620" cy="2062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450624" y="4143368"/>
            <a:ext cx="4901248" cy="3261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76034" y="-708019"/>
            <a:ext cx="3638840" cy="3473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929891" y="-234835"/>
            <a:ext cx="7315200" cy="1263535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İşitsel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3" name="12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6"/>
          <p:cNvSpPr txBox="1"/>
          <p:nvPr/>
        </p:nvSpPr>
        <p:spPr>
          <a:xfrm>
            <a:off x="3428960" y="4714872"/>
            <a:ext cx="12001584" cy="3003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Daha çok soru sorarak, cevap vererek, tartışarak öğrenirler.</a:t>
            </a:r>
          </a:p>
          <a:p>
            <a:pPr marL="320040" indent="-320040">
              <a:lnSpc>
                <a:spcPct val="12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Konuşma ve dinleme olanağı olduğu için grup çalışmaların</a:t>
            </a:r>
            <a:r>
              <a:rPr lang="tr-TR" sz="3200" dirty="0" smtClean="0"/>
              <a:t>ı tercih ederler.</a:t>
            </a: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Görsel konularda dikkatleri azalır. 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buBlip>
                <a:blip r:embed="rId6"/>
              </a:buBlip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452123">
            <a:off x="12906223" y="6539999"/>
            <a:ext cx="2980575" cy="3098896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45306" y="7866696"/>
            <a:ext cx="314638" cy="337331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9644066" y="7929582"/>
            <a:ext cx="314638" cy="337331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01256" y="8572524"/>
            <a:ext cx="314638" cy="337331"/>
          </a:xfrm>
          <a:prstGeom prst="rect">
            <a:avLst/>
          </a:prstGeom>
        </p:spPr>
      </p:pic>
      <p:pic>
        <p:nvPicPr>
          <p:cNvPr id="19" name="Picture 9" descr="işitsel öğrenme ile ilgili görsel sonucu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2"/>
          <a:stretch/>
        </p:blipFill>
        <p:spPr bwMode="auto">
          <a:xfrm>
            <a:off x="13144528" y="1928790"/>
            <a:ext cx="2286016" cy="20626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0" y="7718771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502114" y="1214410"/>
            <a:ext cx="314638" cy="3373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44924" y="1643038"/>
            <a:ext cx="314638" cy="3373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859304" y="1500162"/>
            <a:ext cx="314638" cy="3373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930610" y="1142972"/>
            <a:ext cx="314638" cy="3373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072557" y="-667378"/>
            <a:ext cx="3071443" cy="339215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031752" y="710912"/>
            <a:ext cx="2081609" cy="78344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1337332" y="7309100"/>
            <a:ext cx="1720299" cy="164210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04969" y="8644897"/>
            <a:ext cx="2206620" cy="2062186"/>
          </a:xfrm>
          <a:prstGeom prst="rect">
            <a:avLst/>
          </a:prstGeom>
        </p:spPr>
      </p:pic>
      <p:sp>
        <p:nvSpPr>
          <p:cNvPr id="26" name="25 Yuvarlatılmış Dikdörtgen"/>
          <p:cNvSpPr/>
          <p:nvPr/>
        </p:nvSpPr>
        <p:spPr>
          <a:xfrm>
            <a:off x="500002" y="3643302"/>
            <a:ext cx="4786346" cy="50006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57192" y="5000624"/>
            <a:ext cx="3781774" cy="268162"/>
          </a:xfrm>
          <a:prstGeom prst="rect">
            <a:avLst/>
          </a:prstGeom>
        </p:spPr>
      </p:pic>
      <p:sp>
        <p:nvSpPr>
          <p:cNvPr id="28" name="TextBox 4"/>
          <p:cNvSpPr txBox="1"/>
          <p:nvPr/>
        </p:nvSpPr>
        <p:spPr>
          <a:xfrm>
            <a:off x="857192" y="4071930"/>
            <a:ext cx="4186210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6600" dirty="0" smtClean="0">
                <a:solidFill>
                  <a:srgbClr val="193C36"/>
                </a:solidFill>
                <a:cs typeface="Overpass Light Bold" charset="0"/>
              </a:rPr>
              <a:t>Dokunsal/ </a:t>
            </a:r>
            <a:r>
              <a:rPr lang="tr-TR" sz="6600" dirty="0" err="1" smtClean="0">
                <a:solidFill>
                  <a:srgbClr val="193C36"/>
                </a:solidFill>
                <a:cs typeface="Overpass Light Bold" charset="0"/>
              </a:rPr>
              <a:t>Kinestetik</a:t>
            </a:r>
            <a:r>
              <a:rPr lang="tr-TR" sz="6600" dirty="0" smtClean="0">
                <a:solidFill>
                  <a:srgbClr val="193C36"/>
                </a:solidFill>
                <a:cs typeface="Overpass Light Bold" charset="0"/>
              </a:rPr>
              <a:t> Öğrenme</a:t>
            </a:r>
          </a:p>
          <a:p>
            <a:pPr>
              <a:lnSpc>
                <a:spcPts val="8800"/>
              </a:lnSpc>
            </a:pPr>
            <a:r>
              <a:rPr lang="tr-TR" sz="6600" dirty="0" smtClean="0">
                <a:solidFill>
                  <a:srgbClr val="193C36"/>
                </a:solidFill>
                <a:cs typeface="Overpass Light Bold" charset="0"/>
              </a:rPr>
              <a:t>Stili</a:t>
            </a:r>
            <a:endParaRPr lang="en-US" sz="6600" dirty="0">
              <a:solidFill>
                <a:srgbClr val="193C36"/>
              </a:solidFill>
              <a:cs typeface="Overpass Light Bold" charset="0"/>
            </a:endParaRPr>
          </a:p>
        </p:txBody>
      </p:sp>
      <p:sp>
        <p:nvSpPr>
          <p:cNvPr id="30" name="TextBox 6"/>
          <p:cNvSpPr txBox="1"/>
          <p:nvPr/>
        </p:nvSpPr>
        <p:spPr>
          <a:xfrm>
            <a:off x="5929290" y="4429120"/>
            <a:ext cx="10644262" cy="4212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11"/>
              </a:buBlip>
              <a:defRPr/>
            </a:pPr>
            <a:r>
              <a:rPr lang="tr-TR" sz="3200" dirty="0" smtClean="0"/>
              <a:t> Çevrelerindeki olayları </a:t>
            </a:r>
            <a:r>
              <a:rPr lang="tr-TR" sz="3200" dirty="0" smtClean="0">
                <a:cs typeface="Times New Roman" pitchFamily="18" charset="0"/>
              </a:rPr>
              <a:t>vücutları ile </a:t>
            </a:r>
            <a:r>
              <a:rPr lang="tr-TR" sz="3200" dirty="0" smtClean="0"/>
              <a:t>algılarlar.</a:t>
            </a:r>
            <a:endParaRPr lang="en-US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30000"/>
              </a:lnSpc>
              <a:buBlip>
                <a:blip r:embed="rId11"/>
              </a:buBlip>
              <a:defRPr/>
            </a:pPr>
            <a:r>
              <a:rPr lang="tr-TR" sz="3200" dirty="0" smtClean="0"/>
              <a:t> Oldukça hareketlidirler, uzun süre oturamazlar.</a:t>
            </a:r>
          </a:p>
          <a:p>
            <a:pPr marL="320040" indent="-320040">
              <a:lnSpc>
                <a:spcPct val="130000"/>
              </a:lnSpc>
              <a:buBlip>
                <a:blip r:embed="rId11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Konuşurken el ve kollarını kullanmayı</a:t>
            </a:r>
            <a:r>
              <a:rPr lang="tr-TR" sz="3200" dirty="0" smtClean="0"/>
              <a:t> </a:t>
            </a:r>
            <a:r>
              <a:rPr lang="tr-TR" sz="3200" dirty="0" smtClean="0">
                <a:cs typeface="Times New Roman" pitchFamily="18" charset="0"/>
              </a:rPr>
              <a:t>severler.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11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Otururken ayaklarını sallama ve bir şeylerle (anahtar, kalem, kitap vb) oynama</a:t>
            </a:r>
            <a:r>
              <a:rPr lang="tr-TR" sz="3200" dirty="0" smtClean="0"/>
              <a:t> ihtiyacı hissederler</a:t>
            </a:r>
            <a:r>
              <a:rPr lang="tr-TR" sz="3200" dirty="0" smtClean="0">
                <a:cs typeface="Times New Roman" pitchFamily="18" charset="0"/>
              </a:rPr>
              <a:t>.</a:t>
            </a:r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501322" y="1643038"/>
            <a:ext cx="4214842" cy="2092916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05" y="7889165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5897" y="-391349"/>
            <a:ext cx="3956194" cy="33807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009619" y="6495378"/>
            <a:ext cx="4076639" cy="45023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28451" y="8354813"/>
            <a:ext cx="2081609" cy="783442"/>
          </a:xfrm>
          <a:prstGeom prst="rect">
            <a:avLst/>
          </a:prstGeom>
        </p:spPr>
      </p:pic>
      <p:sp>
        <p:nvSpPr>
          <p:cNvPr id="20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Dokunsal/</a:t>
            </a:r>
            <a:r>
              <a:rPr lang="tr-TR" sz="5400" b="1" dirty="0" err="1" smtClean="0">
                <a:solidFill>
                  <a:srgbClr val="002060"/>
                </a:solidFill>
              </a:rPr>
              <a:t>Kinestetik</a:t>
            </a:r>
            <a:r>
              <a:rPr lang="tr-TR" sz="5400" b="1" dirty="0" smtClean="0">
                <a:solidFill>
                  <a:srgbClr val="002060"/>
                </a:solidFill>
              </a:rPr>
              <a:t>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22" name="21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6"/>
          <p:cNvSpPr txBox="1"/>
          <p:nvPr/>
        </p:nvSpPr>
        <p:spPr>
          <a:xfrm>
            <a:off x="3428960" y="4714872"/>
            <a:ext cx="9787006" cy="4136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Öğrenebilmeleri için mutlaka ellerini kullanacakları, yaparak yaşayarak öğrenecekleri tekniklerin uygulanması gerekir. </a:t>
            </a:r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 smtClean="0"/>
              <a:t>Fiziksel temas kurarak, b</a:t>
            </a:r>
            <a:r>
              <a:rPr lang="tr-TR" sz="3200" dirty="0" smtClean="0">
                <a:cs typeface="Times New Roman" pitchFamily="18" charset="0"/>
              </a:rPr>
              <a:t>ozup </a:t>
            </a:r>
            <a:r>
              <a:rPr lang="tr-TR" sz="3200" dirty="0" smtClean="0"/>
              <a:t>yeniden yaparak,</a:t>
            </a:r>
            <a:r>
              <a:rPr lang="tr-TR" sz="3200" dirty="0" smtClean="0">
                <a:cs typeface="Times New Roman" pitchFamily="18" charset="0"/>
              </a:rPr>
              <a:t> model </a:t>
            </a:r>
            <a:r>
              <a:rPr lang="tr-TR" sz="3200" dirty="0" smtClean="0"/>
              <a:t>oluşturarak, </a:t>
            </a:r>
            <a:r>
              <a:rPr lang="tr-TR" sz="3200" dirty="0" smtClean="0">
                <a:cs typeface="Times New Roman" pitchFamily="18" charset="0"/>
              </a:rPr>
              <a:t>deney </a:t>
            </a:r>
            <a:r>
              <a:rPr lang="tr-TR" sz="3200" dirty="0" smtClean="0"/>
              <a:t>gerçekleştirerek, proje yaparak </a:t>
            </a:r>
            <a:r>
              <a:rPr lang="tr-TR" sz="3200" dirty="0" smtClean="0">
                <a:cs typeface="Times New Roman" pitchFamily="18" charset="0"/>
              </a:rPr>
              <a:t>ve rol </a:t>
            </a:r>
            <a:r>
              <a:rPr lang="tr-TR" sz="3200" dirty="0" smtClean="0"/>
              <a:t>oynayarak </a:t>
            </a:r>
            <a:r>
              <a:rPr lang="tr-TR" sz="3200" dirty="0" smtClean="0">
                <a:cs typeface="Times New Roman" pitchFamily="18" charset="0"/>
              </a:rPr>
              <a:t>öğren</a:t>
            </a:r>
            <a:r>
              <a:rPr lang="tr-TR" sz="3200" dirty="0" smtClean="0"/>
              <a:t>meyi tercih ederler</a:t>
            </a:r>
            <a:r>
              <a:rPr lang="tr-TR" sz="3200" dirty="0" smtClean="0">
                <a:cs typeface="Times New Roman" pitchFamily="18" charset="0"/>
              </a:rPr>
              <a:t>.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pic>
        <p:nvPicPr>
          <p:cNvPr id="24" name="Picture 8" descr="j042832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22" y="4357682"/>
            <a:ext cx="2500330" cy="300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533" y="768449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857584" y="0"/>
            <a:ext cx="6183443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97230" y="8962074"/>
            <a:ext cx="3638840" cy="3473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00581" y="8119588"/>
            <a:ext cx="1858719" cy="1737057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3413467" y="1991397"/>
            <a:ext cx="1146106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Dokunsal/</a:t>
            </a:r>
            <a:r>
              <a:rPr lang="tr-TR" sz="5400" b="1" dirty="0" err="1" smtClean="0">
                <a:solidFill>
                  <a:srgbClr val="002060"/>
                </a:solidFill>
              </a:rPr>
              <a:t>Kinestetik</a:t>
            </a:r>
            <a:r>
              <a:rPr lang="tr-TR" sz="5400" b="1" dirty="0" smtClean="0">
                <a:solidFill>
                  <a:srgbClr val="002060"/>
                </a:solidFill>
              </a:rPr>
              <a:t> Öğrenme Stili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428828" y="3357550"/>
            <a:ext cx="407196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tr-TR" sz="3199" b="1" dirty="0" smtClean="0">
                <a:solidFill>
                  <a:srgbClr val="C00000"/>
                </a:solidFill>
                <a:latin typeface="Overpass Light"/>
              </a:rPr>
              <a:t>Öğrenme Yolları</a:t>
            </a:r>
            <a:endParaRPr lang="en-US" sz="3199" b="1" dirty="0">
              <a:solidFill>
                <a:srgbClr val="C00000"/>
              </a:solidFill>
              <a:latin typeface="Overpass Light"/>
            </a:endParaRPr>
          </a:p>
        </p:txBody>
      </p:sp>
      <p:sp>
        <p:nvSpPr>
          <p:cNvPr id="10" name="9 Aşağı Ok"/>
          <p:cNvSpPr/>
          <p:nvPr/>
        </p:nvSpPr>
        <p:spPr>
          <a:xfrm rot="19844788">
            <a:off x="4071902" y="4000492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6"/>
          <p:cNvSpPr txBox="1"/>
          <p:nvPr/>
        </p:nvSpPr>
        <p:spPr>
          <a:xfrm>
            <a:off x="3428960" y="4714872"/>
            <a:ext cx="12001584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Söylenenlerden ziyade yapılanları hatırlarlar. </a:t>
            </a:r>
            <a:endParaRPr lang="en-US" sz="3200" dirty="0" smtClean="0"/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Daha </a:t>
            </a:r>
            <a:r>
              <a:rPr lang="tr-TR" sz="3200" dirty="0" smtClean="0"/>
              <a:t>çok </a:t>
            </a:r>
            <a:r>
              <a:rPr lang="tr-TR" sz="3200" dirty="0" smtClean="0">
                <a:cs typeface="Times New Roman" pitchFamily="18" charset="0"/>
              </a:rPr>
              <a:t>somut şeyleri kavrarlar</a:t>
            </a:r>
            <a:r>
              <a:rPr lang="tr-TR" sz="3200" dirty="0" smtClean="0"/>
              <a:t>.</a:t>
            </a:r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Dersi anlatan kişinin mimik ve dramaları dersi anlamalarına yardımcı olur. 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Sadece d</a:t>
            </a:r>
            <a:r>
              <a:rPr lang="tr-TR" sz="3200" dirty="0" smtClean="0"/>
              <a:t>üz anlatım ve görsel materyallerle dersin anlatılması  bu tür öğrencilerin öğrenmesine fazla katkı sağlamaz.</a:t>
            </a:r>
          </a:p>
        </p:txBody>
      </p:sp>
      <p:pic>
        <p:nvPicPr>
          <p:cNvPr id="15" name="Picture 63" descr="j008900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470" y="3286112"/>
            <a:ext cx="2571768" cy="23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" y="7732570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96292" y="4503335"/>
            <a:ext cx="3956194" cy="33807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157491">
            <a:off x="-1341763" y="1500935"/>
            <a:ext cx="383798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36779" y="8618135"/>
            <a:ext cx="2822521" cy="26942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177691" y="1343029"/>
            <a:ext cx="2081609" cy="783442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4857720" y="2714608"/>
            <a:ext cx="8918198" cy="1169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tr-TR" sz="8000" dirty="0" smtClean="0">
                <a:latin typeface="+mj-lt"/>
              </a:rPr>
              <a:t>Öğrenme Stili Nedir?</a:t>
            </a:r>
            <a:endParaRPr lang="en-US" sz="8000" dirty="0">
              <a:latin typeface="+mj-lt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3786150" y="4429120"/>
            <a:ext cx="1064426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dirty="0" smtClean="0">
                <a:cs typeface="Times New Roman" pitchFamily="18" charset="0"/>
              </a:rPr>
              <a:t>“Her bireyin yeni ve zor bir bilgiyi öğrenmeye hazırlanırken, öğrenirken ve hatırlarken farklı ve kendilerine özgü yollar kullanmasıdır.”</a:t>
            </a:r>
            <a:endParaRPr lang="en-US" sz="2400" dirty="0">
              <a:solidFill>
                <a:srgbClr val="193C36"/>
              </a:solidFill>
              <a:latin typeface="Overpass Light Bold" charset="0"/>
              <a:cs typeface="Overpass Light Bold" charset="0"/>
            </a:endParaRPr>
          </a:p>
        </p:txBody>
      </p:sp>
      <p:sp>
        <p:nvSpPr>
          <p:cNvPr id="12" name="11 Aşağı Ok"/>
          <p:cNvSpPr/>
          <p:nvPr/>
        </p:nvSpPr>
        <p:spPr>
          <a:xfrm>
            <a:off x="8429620" y="5929318"/>
            <a:ext cx="571504" cy="107157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4214778" y="7143764"/>
            <a:ext cx="9144000" cy="101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350" indent="-387350" algn="ctr">
              <a:lnSpc>
                <a:spcPct val="110000"/>
              </a:lnSpc>
              <a:defRPr/>
            </a:pPr>
            <a:r>
              <a:rPr lang="tr-TR" sz="2800" dirty="0" smtClean="0">
                <a:cs typeface="Courier New" pitchFamily="49" charset="0"/>
              </a:rPr>
              <a:t>Her öğrencinin en iyi öğrendiği yol, </a:t>
            </a:r>
          </a:p>
          <a:p>
            <a:pPr marL="387350" indent="-387350" algn="ctr">
              <a:lnSpc>
                <a:spcPct val="110000"/>
              </a:lnSpc>
              <a:defRPr/>
            </a:pPr>
            <a:r>
              <a:rPr lang="tr-TR" sz="2800" dirty="0" smtClean="0">
                <a:cs typeface="Courier New" pitchFamily="49" charset="0"/>
              </a:rPr>
              <a:t>onun öğrenme stilidir.</a:t>
            </a:r>
            <a:endParaRPr lang="tr-TR" sz="28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722" y="7556097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54045" y="8596226"/>
            <a:ext cx="618344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437488" y="1028700"/>
            <a:ext cx="5013848" cy="53754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34287" y="3866502"/>
            <a:ext cx="2081609" cy="78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53904" y="426795"/>
            <a:ext cx="1858719" cy="1737057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1785886" y="3071798"/>
            <a:ext cx="4172825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altLang="tr-TR" sz="6600" dirty="0" smtClean="0">
                <a:solidFill>
                  <a:srgbClr val="C00000"/>
                </a:solidFill>
              </a:rPr>
              <a:t>Birey kendi öğrenme stilini bildiğinde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8358182" y="2786046"/>
            <a:ext cx="8001056" cy="518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tr-TR" altLang="tr-TR" sz="3200" dirty="0" smtClean="0"/>
              <a:t>Öğrenme sürecinde, stilini devreye sokabilir. </a:t>
            </a:r>
          </a:p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tr-TR" altLang="tr-TR" sz="3200" dirty="0" smtClean="0"/>
              <a:t>Etkin bir sorun çözücü durumuna gelir.</a:t>
            </a:r>
          </a:p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tr-TR" altLang="tr-TR" sz="3200" dirty="0" smtClean="0"/>
              <a:t>Benlik saygısını geliştirir. </a:t>
            </a:r>
          </a:p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tr-TR" altLang="tr-TR" sz="3200" dirty="0" smtClean="0"/>
              <a:t>Kendine güveni artar. </a:t>
            </a:r>
          </a:p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tr-TR" altLang="tr-TR" sz="3200" dirty="0" smtClean="0"/>
              <a:t>Eğitime karşı olumlu tutum sergiler. </a:t>
            </a:r>
          </a:p>
          <a:p>
            <a:pPr marL="457200" indent="-457200">
              <a:lnSpc>
                <a:spcPct val="150000"/>
              </a:lnSpc>
              <a:buBlip>
                <a:blip r:embed="rId6"/>
              </a:buBlip>
            </a:pPr>
            <a:r>
              <a:rPr lang="tr-TR" altLang="tr-TR" sz="3200" dirty="0" smtClean="0"/>
              <a:t>Etkili ve başarılı öğrenme gerçekleşir.</a:t>
            </a:r>
          </a:p>
          <a:p>
            <a:pPr marL="457200" indent="-457200">
              <a:buBlip>
                <a:blip r:embed="rId7"/>
              </a:buBlip>
            </a:pPr>
            <a:endParaRPr lang="tr-TR" altLang="tr-TR" sz="2800" dirty="0" smtClean="0"/>
          </a:p>
          <a:p>
            <a:pPr marL="457200" indent="-457200">
              <a:buBlip>
                <a:blip r:embed="rId7"/>
              </a:buBlip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sp>
        <p:nvSpPr>
          <p:cNvPr id="12" name="11 Sağ Ok"/>
          <p:cNvSpPr/>
          <p:nvPr/>
        </p:nvSpPr>
        <p:spPr>
          <a:xfrm>
            <a:off x="6643670" y="4571996"/>
            <a:ext cx="1071570" cy="71438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4" y="7534188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15051" y="5679802"/>
            <a:ext cx="5686277" cy="1780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>
                <a:solidFill>
                  <a:srgbClr val="F6FAEF"/>
                </a:solidFill>
                <a:latin typeface="Now"/>
              </a:rPr>
              <a:t>Presentations are communication tools that can be used as demonstrations, lectures, speeches, reports, and more.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055272" y="7380543"/>
            <a:ext cx="4110543" cy="4539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9243" y="-1010777"/>
            <a:ext cx="3743990" cy="32947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28893" y="7913364"/>
            <a:ext cx="1858719" cy="1737057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643274" y="1928790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altLang="tr-TR" sz="5400" b="1" dirty="0" smtClean="0">
                <a:solidFill>
                  <a:srgbClr val="002060"/>
                </a:solidFill>
              </a:rPr>
              <a:t>Öğrenme Stilleri İle Bir Eğitim Yürütme </a:t>
            </a:r>
            <a:endParaRPr lang="en-US" sz="5400" b="1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428960" y="3500426"/>
            <a:ext cx="12001584" cy="5493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altLang="tr-TR" sz="3200" dirty="0" smtClean="0"/>
              <a:t> Bir eğitim yürütülürken özellikle grup eğitimlerinde farklı öğrenme stillerine sahip çok sayıda kişi bir arada bulunabilir.</a:t>
            </a:r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altLang="tr-TR" sz="3200" dirty="0" smtClean="0"/>
              <a:t> Öğrenme sürecine katkıda bulunabilmek için önce bu farklılıkları kabul etmek ve buna uygun davranmak daha doğru olacaktır.</a:t>
            </a:r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altLang="tr-TR" sz="3200" dirty="0" smtClean="0"/>
              <a:t> Burada hem velilere hem de öğretmenlere önemli görevler düşmektedir.</a:t>
            </a:r>
          </a:p>
          <a:p>
            <a:pPr marL="320040" indent="-320040">
              <a:lnSpc>
                <a:spcPct val="130000"/>
              </a:lnSpc>
              <a:buBlip>
                <a:blip r:embed="rId5"/>
              </a:buBlip>
              <a:defRPr/>
            </a:pPr>
            <a:r>
              <a:rPr lang="tr-TR" altLang="tr-TR" sz="3200" dirty="0" smtClean="0"/>
              <a:t> Velilerin çocuklarının öğrenme stillerini bilmesi ve eğitim sürecinde öğrencilere gerekli desteği sağlaması önemlidir.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1285948" y="3500426"/>
            <a:ext cx="3956194" cy="3380747"/>
          </a:xfrm>
          <a:prstGeom prst="rect">
            <a:avLst/>
          </a:prstGeom>
        </p:spPr>
      </p:pic>
      <p:sp>
        <p:nvSpPr>
          <p:cNvPr id="14" name="Metin kutusu 8"/>
          <p:cNvSpPr txBox="1"/>
          <p:nvPr/>
        </p:nvSpPr>
        <p:spPr>
          <a:xfrm>
            <a:off x="3929026" y="9072590"/>
            <a:ext cx="9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300" dirty="0" smtClean="0">
                <a:solidFill>
                  <a:srgbClr val="FF0000"/>
                </a:solidFill>
                <a:latin typeface="Century Schoolbook" pitchFamily="18" charset="0"/>
              </a:rPr>
              <a:t>Her insan farklı dünyadır.</a:t>
            </a:r>
            <a:endParaRPr lang="tr-TR" sz="3200" b="1" spc="3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8" y="7883765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91426" y="7048396"/>
            <a:ext cx="3638840" cy="347343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907580">
            <a:off x="-1139778" y="722280"/>
            <a:ext cx="3401172" cy="36464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2008" y="2545521"/>
            <a:ext cx="2081609" cy="783442"/>
          </a:xfrm>
          <a:prstGeom prst="rect">
            <a:avLst/>
          </a:prstGeom>
        </p:spPr>
      </p:pic>
      <p:pic>
        <p:nvPicPr>
          <p:cNvPr id="25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073354" y="928658"/>
            <a:ext cx="3956194" cy="3380747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00200" y="5643566"/>
            <a:ext cx="1858719" cy="1737057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429488" y="714344"/>
            <a:ext cx="1858719" cy="1737057"/>
          </a:xfrm>
          <a:prstGeom prst="rect">
            <a:avLst/>
          </a:prstGeom>
        </p:spPr>
      </p:pic>
      <p:pic>
        <p:nvPicPr>
          <p:cNvPr id="28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29554" y="8215334"/>
            <a:ext cx="5059428" cy="3366820"/>
          </a:xfrm>
          <a:prstGeom prst="rect">
            <a:avLst/>
          </a:prstGeom>
        </p:spPr>
      </p:pic>
      <p:sp>
        <p:nvSpPr>
          <p:cNvPr id="29" name="TextBox 2"/>
          <p:cNvSpPr txBox="1"/>
          <p:nvPr/>
        </p:nvSpPr>
        <p:spPr>
          <a:xfrm>
            <a:off x="3643274" y="4429120"/>
            <a:ext cx="11066719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Footlight MT Light" pitchFamily="18" charset="0"/>
              </a:rPr>
              <a:t>Teşekkür ederiz…</a:t>
            </a:r>
            <a:endParaRPr lang="en-US" sz="8000" dirty="0">
              <a:solidFill>
                <a:srgbClr val="193C36"/>
              </a:solidFill>
              <a:latin typeface="Footlight MT Light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78" y="713993"/>
            <a:ext cx="3553337" cy="355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7575" y="6315357"/>
            <a:ext cx="2206620" cy="20621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06771" y="-2356322"/>
            <a:ext cx="383798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65704" y="7600389"/>
            <a:ext cx="618344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94" y="1643038"/>
            <a:ext cx="9382190" cy="70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00398" y="2214542"/>
            <a:ext cx="28082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200" b="1" dirty="0">
                <a:latin typeface="+mj-lt"/>
                <a:cs typeface="Arial" pitchFamily="34" charset="0"/>
              </a:rPr>
              <a:t>Adil bir değerlendirme için hepiniz aynı testten geçeceksiniz. Bunun için hepinizin şu ağaca tırmanması gerekiyor.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2858776" y="2500294"/>
            <a:ext cx="32147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«Aslında herkes dâhidir.</a:t>
            </a:r>
          </a:p>
          <a:p>
            <a:pPr algn="ctr">
              <a:lnSpc>
                <a:spcPct val="150000"/>
              </a:lnSpc>
            </a:pPr>
            <a:r>
              <a:rPr lang="tr-TR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Ama bir balığı ağaca tırmanma yeteneğine göre yargılarsanız, </a:t>
            </a:r>
          </a:p>
          <a:p>
            <a:pPr algn="ctr">
              <a:lnSpc>
                <a:spcPct val="150000"/>
              </a:lnSpc>
            </a:pPr>
            <a:r>
              <a:rPr lang="tr-TR" spc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tüm hayatını aptal olduğuna inanarak geçirecektir.»</a:t>
            </a:r>
          </a:p>
          <a:p>
            <a:pPr algn="ctr">
              <a:lnSpc>
                <a:spcPct val="150000"/>
              </a:lnSpc>
            </a:pPr>
            <a:endParaRPr lang="tr-TR" b="1" spc="600" dirty="0" smtClean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tr-TR" b="1" i="1" spc="600" dirty="0" err="1" smtClean="0">
                <a:latin typeface="Comic Sans MS" panose="030F0702030302020204" pitchFamily="66" charset="0"/>
              </a:rPr>
              <a:t>Albert</a:t>
            </a:r>
            <a:r>
              <a:rPr lang="tr-TR" b="1" i="1" spc="600" dirty="0" smtClean="0">
                <a:latin typeface="Comic Sans MS" panose="030F0702030302020204" pitchFamily="66" charset="0"/>
              </a:rPr>
              <a:t> Einstein</a:t>
            </a:r>
          </a:p>
          <a:p>
            <a:pPr algn="ctr">
              <a:lnSpc>
                <a:spcPct val="150000"/>
              </a:lnSpc>
            </a:pPr>
            <a:endParaRPr lang="tr-TR" spc="300" dirty="0" smtClean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140" y="7661322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41494" y="603744"/>
            <a:ext cx="4110543" cy="4539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28245" y="2043206"/>
            <a:ext cx="2081609" cy="78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27638" y="5551002"/>
            <a:ext cx="3863325" cy="36877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210854" y="4790768"/>
            <a:ext cx="3743990" cy="3294711"/>
          </a:xfrm>
          <a:prstGeom prst="rect">
            <a:avLst/>
          </a:prstGeom>
        </p:spPr>
      </p:pic>
      <p:sp>
        <p:nvSpPr>
          <p:cNvPr id="10" name="TextBox 3"/>
          <p:cNvSpPr txBox="1"/>
          <p:nvPr/>
        </p:nvSpPr>
        <p:spPr>
          <a:xfrm>
            <a:off x="3428960" y="2143104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Öğrenme Stillerinin Genel Özellikleri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500398" y="4071930"/>
            <a:ext cx="12001584" cy="2932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/>
              <a:t> İyi veya kötü öğrenme stili yoktur.</a:t>
            </a:r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Hiçbiri diğerin</a:t>
            </a:r>
            <a:r>
              <a:rPr lang="tr-TR" sz="3200" dirty="0" smtClean="0"/>
              <a:t>den</a:t>
            </a:r>
            <a:r>
              <a:rPr lang="tr-TR" sz="3200" dirty="0" smtClean="0">
                <a:cs typeface="Times New Roman" pitchFamily="18" charset="0"/>
              </a:rPr>
              <a:t> üstün</a:t>
            </a:r>
            <a:r>
              <a:rPr lang="tr-TR" sz="3200" dirty="0" smtClean="0"/>
              <a:t> değildir.</a:t>
            </a:r>
            <a:r>
              <a:rPr lang="tr-TR" sz="3200" dirty="0" smtClean="0">
                <a:cs typeface="Times New Roman" pitchFamily="18" charset="0"/>
              </a:rPr>
              <a:t> </a:t>
            </a:r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/>
              <a:t> Öğrenme stilleri doğuştan var olan karakteristik bir özelliktir.</a:t>
            </a:r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/>
              <a:t> Öğrenme stilimiz yaşam boyu değişmez ancak, yaşamımızı değiştirir</a:t>
            </a:r>
            <a:r>
              <a:rPr lang="tr-TR" sz="2400" dirty="0" smtClean="0"/>
              <a:t>.</a:t>
            </a:r>
            <a:endParaRPr lang="tr-TR" sz="2400" dirty="0" smtClean="0">
              <a:cs typeface="Courier New" pitchFamily="49" charset="0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225" y="7874880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55900" y="729222"/>
            <a:ext cx="4436568" cy="42349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091721" y="7200900"/>
            <a:ext cx="6183443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83532" y="225737"/>
            <a:ext cx="2206620" cy="2062186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3413467" y="1991397"/>
            <a:ext cx="11461066" cy="85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tr-TR" sz="5400" b="1" dirty="0" smtClean="0">
                <a:solidFill>
                  <a:srgbClr val="002060"/>
                </a:solidFill>
              </a:rPr>
              <a:t>Öğrenme Stillerinin Genel Özellikleri</a:t>
            </a:r>
            <a:endParaRPr lang="en-US" sz="5400" dirty="0">
              <a:solidFill>
                <a:srgbClr val="002060"/>
              </a:solidFill>
              <a:latin typeface="Forum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3500398" y="3857616"/>
            <a:ext cx="1200158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de-DE" sz="3200" dirty="0" smtClean="0">
                <a:cs typeface="Times New Roman" pitchFamily="18" charset="0"/>
              </a:rPr>
              <a:t>Ö</a:t>
            </a:r>
            <a:r>
              <a:rPr lang="tr-TR" sz="3200" dirty="0" smtClean="0">
                <a:cs typeface="Times New Roman" pitchFamily="18" charset="0"/>
              </a:rPr>
              <a:t>ğrenme stilleri ile zeka arasında bir ilişki yoktur.</a:t>
            </a:r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Bireyler kendi öğrenme stillerine uygun koşullarda daha kolay ve etkili öğrenir.</a:t>
            </a:r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>
              <a:lnSpc>
                <a:spcPct val="120000"/>
              </a:lnSpc>
              <a:buBlip>
                <a:blip r:embed="rId5"/>
              </a:buBlip>
              <a:defRPr/>
            </a:pPr>
            <a:endParaRPr lang="tr-TR" sz="3200" dirty="0" smtClean="0">
              <a:cs typeface="Times New Roman" pitchFamily="18" charset="0"/>
            </a:endParaRPr>
          </a:p>
          <a:p>
            <a:pPr marL="320040" indent="-320040" algn="ctr">
              <a:lnSpc>
                <a:spcPct val="140000"/>
              </a:lnSpc>
              <a:defRPr/>
            </a:pPr>
            <a:r>
              <a:rPr lang="tr-TR" sz="3200" dirty="0" smtClean="0"/>
              <a:t>Çünkü; bir </a:t>
            </a:r>
            <a:r>
              <a:rPr lang="tr-TR" sz="3200" dirty="0" smtClean="0">
                <a:cs typeface="Times New Roman" pitchFamily="18" charset="0"/>
              </a:rPr>
              <a:t>etkinli</a:t>
            </a:r>
            <a:r>
              <a:rPr lang="tr-TR" sz="3200" dirty="0" smtClean="0"/>
              <a:t>k</a:t>
            </a:r>
            <a:r>
              <a:rPr lang="tr-TR" sz="3200" dirty="0" smtClean="0">
                <a:cs typeface="Times New Roman" pitchFamily="18" charset="0"/>
              </a:rPr>
              <a:t> bir kişi için</a:t>
            </a:r>
          </a:p>
          <a:p>
            <a:pPr marL="320040" indent="-320040" algn="ctr">
              <a:lnSpc>
                <a:spcPct val="140000"/>
              </a:lnSpc>
              <a:defRPr/>
            </a:pPr>
            <a:r>
              <a:rPr lang="tr-TR" sz="3200" dirty="0" smtClean="0"/>
              <a:t>keyif verici iken</a:t>
            </a:r>
            <a:r>
              <a:rPr lang="tr-TR" sz="3200" dirty="0" smtClean="0">
                <a:cs typeface="Times New Roman" pitchFamily="18" charset="0"/>
              </a:rPr>
              <a:t>, diğeri için </a:t>
            </a:r>
            <a:r>
              <a:rPr lang="tr-TR" sz="3200" dirty="0" smtClean="0"/>
              <a:t>sıkıcı o</a:t>
            </a:r>
            <a:r>
              <a:rPr lang="tr-TR" sz="3200" dirty="0" smtClean="0">
                <a:cs typeface="Times New Roman" pitchFamily="18" charset="0"/>
              </a:rPr>
              <a:t>labilir.</a:t>
            </a:r>
            <a:r>
              <a:rPr lang="en-US" sz="3200" dirty="0" smtClean="0"/>
              <a:t> </a:t>
            </a:r>
            <a:endParaRPr lang="tr-TR" sz="3200" dirty="0" smtClean="0"/>
          </a:p>
          <a:p>
            <a:pPr marL="320040" indent="-320040">
              <a:lnSpc>
                <a:spcPct val="120000"/>
              </a:lnSpc>
              <a:defRPr/>
            </a:pPr>
            <a:endParaRPr lang="tr-TR" sz="3200" dirty="0" smtClean="0">
              <a:cs typeface="Times New Roman" pitchFamily="18" charset="0"/>
            </a:endParaRPr>
          </a:p>
        </p:txBody>
      </p:sp>
      <p:sp>
        <p:nvSpPr>
          <p:cNvPr id="17" name="16 Aşağı Ok"/>
          <p:cNvSpPr/>
          <p:nvPr/>
        </p:nvSpPr>
        <p:spPr>
          <a:xfrm>
            <a:off x="8643934" y="5500690"/>
            <a:ext cx="785818" cy="128588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862" y="7639789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058380" y="4722257"/>
            <a:ext cx="38379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42853" y="7158232"/>
            <a:ext cx="3956194" cy="33807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43682" y="-1460829"/>
            <a:ext cx="4436568" cy="42349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187576" y="396933"/>
            <a:ext cx="7315200" cy="1263535"/>
          </a:xfrm>
          <a:prstGeom prst="rect">
            <a:avLst/>
          </a:prstGeom>
        </p:spPr>
      </p:pic>
      <p:sp>
        <p:nvSpPr>
          <p:cNvPr id="14" name="TextBox 3"/>
          <p:cNvSpPr txBox="1"/>
          <p:nvPr/>
        </p:nvSpPr>
        <p:spPr>
          <a:xfrm>
            <a:off x="2714580" y="3214674"/>
            <a:ext cx="417282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6000" dirty="0" smtClean="0">
                <a:solidFill>
                  <a:srgbClr val="C00000"/>
                </a:solidFill>
                <a:latin typeface="+mj-lt"/>
              </a:rPr>
              <a:t>Öğrenme </a:t>
            </a:r>
          </a:p>
          <a:p>
            <a:pPr algn="ctr"/>
            <a:r>
              <a:rPr lang="tr-TR" sz="6000" dirty="0" smtClean="0">
                <a:solidFill>
                  <a:srgbClr val="C00000"/>
                </a:solidFill>
                <a:latin typeface="+mj-lt"/>
              </a:rPr>
              <a:t>Stilini Bilmek Niçin Önemli?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8572496" y="3500426"/>
            <a:ext cx="7473387" cy="1184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6"/>
              </a:buBlip>
            </a:pPr>
            <a:r>
              <a:rPr lang="tr-TR" altLang="tr-TR" sz="2800" dirty="0" smtClean="0"/>
              <a:t>Bireylerin öğrenme döngüsündeki güçlü ve zayıf yönlerinin bilinmesini sağlar.</a:t>
            </a:r>
          </a:p>
          <a:p>
            <a:pPr marL="457200" indent="-457200">
              <a:buBlip>
                <a:blip r:embed="rId6"/>
              </a:buBlip>
            </a:pP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8572496" y="4714872"/>
            <a:ext cx="747338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6"/>
              </a:buBlip>
            </a:pPr>
            <a:r>
              <a:rPr lang="tr-TR" altLang="tr-TR" sz="2800" dirty="0" smtClean="0"/>
              <a:t>Zayıf yönlerin geliştirilmesi için önlemler alınmasına olanak sağlar.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8572496" y="5857880"/>
            <a:ext cx="7473387" cy="861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Blip>
                <a:blip r:embed="rId6"/>
              </a:buBlip>
            </a:pPr>
            <a:r>
              <a:rPr lang="tr-TR" altLang="tr-TR" sz="2800" dirty="0" smtClean="0"/>
              <a:t>Birlikte çalışmaya en uygun bireylerin bir araya getirilmesine olanak sağlar</a:t>
            </a:r>
            <a:r>
              <a:rPr lang="tr-TR" altLang="tr-TR" sz="2800" dirty="0">
                <a:solidFill>
                  <a:srgbClr val="193C36"/>
                </a:solidFill>
                <a:latin typeface="Overpass Light Bold"/>
              </a:rPr>
              <a:t>.</a:t>
            </a:r>
            <a:endParaRPr lang="tr-TR" altLang="tr-TR" sz="28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704" y="7775019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65372" y="7691781"/>
            <a:ext cx="4110543" cy="453975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914090" y="7402487"/>
            <a:ext cx="3743990" cy="329471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06710" y="1102370"/>
            <a:ext cx="1682511" cy="15723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08852" y="-1299191"/>
            <a:ext cx="2423583" cy="2598383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2928894" y="2143104"/>
            <a:ext cx="12501330" cy="115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tr-TR" sz="8000" dirty="0" smtClean="0">
                <a:solidFill>
                  <a:srgbClr val="193C36"/>
                </a:solidFill>
                <a:latin typeface="Overpass Light Bold" charset="0"/>
                <a:cs typeface="Overpass Light Bold" charset="0"/>
              </a:rPr>
              <a:t>ÖĞRENME STİLLERİ</a:t>
            </a:r>
            <a:endParaRPr lang="en-US" sz="8000" dirty="0">
              <a:solidFill>
                <a:srgbClr val="193C36"/>
              </a:solidFill>
              <a:latin typeface="Overpass Light Bold" charset="0"/>
              <a:cs typeface="Overpass Light Bold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3071770" y="4214806"/>
            <a:ext cx="3500462" cy="27146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Yuvarlatılmış Dikdörtgen"/>
          <p:cNvSpPr/>
          <p:nvPr/>
        </p:nvSpPr>
        <p:spPr>
          <a:xfrm>
            <a:off x="7358050" y="5857880"/>
            <a:ext cx="3500462" cy="271464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Yuvarlatılmış Dikdörtgen"/>
          <p:cNvSpPr/>
          <p:nvPr/>
        </p:nvSpPr>
        <p:spPr>
          <a:xfrm>
            <a:off x="11644330" y="4143368"/>
            <a:ext cx="5286412" cy="27146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4"/>
          <p:cNvSpPr txBox="1"/>
          <p:nvPr/>
        </p:nvSpPr>
        <p:spPr>
          <a:xfrm>
            <a:off x="7715240" y="6215070"/>
            <a:ext cx="2786082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tr-TR" sz="2800" b="1" dirty="0" smtClean="0"/>
              <a:t>2. </a:t>
            </a:r>
            <a:r>
              <a:rPr lang="tr-TR" sz="2800" b="1" dirty="0" smtClean="0">
                <a:cs typeface="Times New Roman" pitchFamily="18" charset="0"/>
              </a:rPr>
              <a:t>İşitsel Öğrenme</a:t>
            </a:r>
            <a:endParaRPr lang="en-US" sz="2800" dirty="0">
              <a:solidFill>
                <a:srgbClr val="193C36"/>
              </a:solidFill>
              <a:latin typeface="Overpass Light Bold"/>
            </a:endParaRPr>
          </a:p>
        </p:txBody>
      </p:sp>
      <p:sp>
        <p:nvSpPr>
          <p:cNvPr id="23" name="TextBox 4"/>
          <p:cNvSpPr txBox="1"/>
          <p:nvPr/>
        </p:nvSpPr>
        <p:spPr>
          <a:xfrm>
            <a:off x="11501454" y="4643434"/>
            <a:ext cx="557216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tr-TR" sz="2800" b="1" dirty="0" smtClean="0"/>
              <a:t>3. </a:t>
            </a:r>
            <a:r>
              <a:rPr lang="tr-TR" sz="2800" b="1" dirty="0" smtClean="0">
                <a:cs typeface="Times New Roman" pitchFamily="18" charset="0"/>
              </a:rPr>
              <a:t>Dokunsal/</a:t>
            </a:r>
            <a:r>
              <a:rPr lang="tr-TR" sz="2800" b="1" dirty="0" err="1" smtClean="0">
                <a:cs typeface="Times New Roman" pitchFamily="18" charset="0"/>
              </a:rPr>
              <a:t>Kinestetik</a:t>
            </a:r>
            <a:r>
              <a:rPr lang="tr-TR" sz="2800" b="1" dirty="0" smtClean="0">
                <a:cs typeface="Times New Roman" pitchFamily="18" charset="0"/>
              </a:rPr>
              <a:t> Öğrenme</a:t>
            </a:r>
            <a:endParaRPr lang="en-US" sz="28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57588" y="5214938"/>
            <a:ext cx="1857388" cy="144200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915286">
            <a:off x="8713362" y="6673004"/>
            <a:ext cx="999824" cy="1747681"/>
          </a:xfrm>
          <a:prstGeom prst="rect">
            <a:avLst/>
          </a:prstGeom>
        </p:spPr>
      </p:pic>
      <p:sp>
        <p:nvSpPr>
          <p:cNvPr id="39" name="TextBox 4"/>
          <p:cNvSpPr txBox="1"/>
          <p:nvPr/>
        </p:nvSpPr>
        <p:spPr>
          <a:xfrm>
            <a:off x="3357522" y="4643434"/>
            <a:ext cx="3000396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tr-TR" sz="2800" b="1" dirty="0" smtClean="0"/>
              <a:t>1. </a:t>
            </a:r>
            <a:r>
              <a:rPr lang="tr-TR" sz="2800" b="1" dirty="0" smtClean="0">
                <a:cs typeface="Times New Roman" pitchFamily="18" charset="0"/>
              </a:rPr>
              <a:t>Görsel Öğrenme</a:t>
            </a:r>
            <a:endParaRPr lang="en-US" sz="28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9" name="Picture 6" descr="C:\Users\Asus\Desktop\ÖĞRENME STİLLERİ\56de913d1dc524552a8b458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594" y="5357814"/>
            <a:ext cx="1431408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224" y="7702935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87470" y="0"/>
            <a:ext cx="3956194" cy="33807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77457" y="7286640"/>
            <a:ext cx="4110543" cy="45397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736" y="9286904"/>
            <a:ext cx="7315200" cy="1263535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52195" y="1483886"/>
            <a:ext cx="2206620" cy="2062186"/>
          </a:xfrm>
          <a:prstGeom prst="rect">
            <a:avLst/>
          </a:prstGeom>
        </p:spPr>
      </p:pic>
      <p:grpSp>
        <p:nvGrpSpPr>
          <p:cNvPr id="3" name="Group 17"/>
          <p:cNvGrpSpPr/>
          <p:nvPr/>
        </p:nvGrpSpPr>
        <p:grpSpPr>
          <a:xfrm>
            <a:off x="6857984" y="214278"/>
            <a:ext cx="1087835" cy="876836"/>
            <a:chOff x="0" y="0"/>
            <a:chExt cx="1450447" cy="1169115"/>
          </a:xfrm>
        </p:grpSpPr>
        <p:pic>
          <p:nvPicPr>
            <p:cNvPr id="13" name="Picture 1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0"/>
              <a:ext cx="1090465" cy="1169115"/>
            </a:xfrm>
            <a:prstGeom prst="rect">
              <a:avLst/>
            </a:prstGeom>
          </p:spPr>
        </p:pic>
        <p:pic>
          <p:nvPicPr>
            <p:cNvPr id="14" name="Picture 1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07126" y="388223"/>
              <a:ext cx="1043321" cy="392668"/>
            </a:xfrm>
            <a:prstGeom prst="rect">
              <a:avLst/>
            </a:prstGeom>
          </p:spPr>
        </p:pic>
      </p:grp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00332" y="2071666"/>
            <a:ext cx="11001452" cy="5715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</a:t>
            </a:r>
            <a:r>
              <a:rPr kumimoji="0" lang="tr-T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“</a:t>
            </a: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Çay</a:t>
            </a:r>
            <a:r>
              <a:rPr kumimoji="0" lang="tr-T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” 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sözcüğü size ne ifade ediyor?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90" y="7766718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72368" y="-618655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7691" y="1028700"/>
            <a:ext cx="2081609" cy="783442"/>
          </a:xfrm>
          <a:prstGeom prst="rect">
            <a:avLst/>
          </a:prstGeom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0134" y="1071534"/>
            <a:ext cx="1544116" cy="1443046"/>
          </a:xfrm>
          <a:prstGeom prst="rect">
            <a:avLst/>
          </a:prstGeom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165704" y="7600389"/>
            <a:ext cx="6183443" cy="4114800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5357786" y="1714476"/>
            <a:ext cx="11715832" cy="2292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Çay bardağı görüntüsü mü aklınıza geldi? 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428696" y="1214410"/>
            <a:ext cx="3613369" cy="2032520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4144660" y="3071798"/>
            <a:ext cx="3071834" cy="2048530"/>
          </a:xfrm>
          <a:prstGeom prst="rect">
            <a:avLst/>
          </a:prstGeom>
        </p:spPr>
      </p:pic>
      <p:sp>
        <p:nvSpPr>
          <p:cNvPr id="27" name="TextBox 6"/>
          <p:cNvSpPr txBox="1"/>
          <p:nvPr/>
        </p:nvSpPr>
        <p:spPr>
          <a:xfrm>
            <a:off x="6286480" y="3714740"/>
            <a:ext cx="11144328" cy="2292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Çay kaşığının sesini mi duyar gibi oldunuz? 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9" name="Picture 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857324" y="5072062"/>
            <a:ext cx="3450950" cy="2301352"/>
          </a:xfrm>
          <a:prstGeom prst="rect">
            <a:avLst/>
          </a:prstGeom>
        </p:spPr>
      </p:pic>
      <p:sp>
        <p:nvSpPr>
          <p:cNvPr id="30" name="TextBox 6"/>
          <p:cNvSpPr txBox="1"/>
          <p:nvPr/>
        </p:nvSpPr>
        <p:spPr>
          <a:xfrm>
            <a:off x="5429224" y="5857880"/>
            <a:ext cx="11715832" cy="2292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 Yoksa çayın sıcaklığı, kokusu veya tadı mı aklınıza geldi?  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2501586" y="7429516"/>
            <a:ext cx="3420524" cy="2281062"/>
          </a:xfrm>
          <a:prstGeom prst="rect">
            <a:avLst/>
          </a:prstGeom>
        </p:spPr>
      </p:pic>
      <p:sp>
        <p:nvSpPr>
          <p:cNvPr id="32" name="TextBox 6"/>
          <p:cNvSpPr txBox="1"/>
          <p:nvPr/>
        </p:nvSpPr>
        <p:spPr>
          <a:xfrm>
            <a:off x="3143208" y="7994578"/>
            <a:ext cx="11144328" cy="2292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r>
              <a:rPr lang="tr-TR" sz="3200" dirty="0" smtClean="0">
                <a:cs typeface="Times New Roman" pitchFamily="18" charset="0"/>
              </a:rPr>
              <a:t>Ya da çay eşliğinde yapılan sohbetleri mi anımsadınız?  </a:t>
            </a:r>
            <a:endParaRPr lang="tr-TR" sz="3200" dirty="0" smtClean="0"/>
          </a:p>
          <a:p>
            <a:pPr marL="320040" indent="-320040">
              <a:lnSpc>
                <a:spcPct val="130000"/>
              </a:lnSpc>
              <a:buBlip>
                <a:blip r:embed="rId6"/>
              </a:buBlip>
              <a:defRPr/>
            </a:pPr>
            <a:endParaRPr lang="tr-TR" sz="3200" dirty="0" smtClean="0"/>
          </a:p>
          <a:p>
            <a:pPr marL="320040" indent="-320040">
              <a:lnSpc>
                <a:spcPct val="130000"/>
              </a:lnSpc>
              <a:defRPr/>
            </a:pPr>
            <a:endParaRPr lang="tr-TR" sz="3200" dirty="0" smtClean="0"/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tr-TR" sz="2400" dirty="0" smtClean="0"/>
              <a:t> </a:t>
            </a:r>
            <a:endParaRPr lang="en-US" sz="2100" dirty="0">
              <a:solidFill>
                <a:srgbClr val="193C36"/>
              </a:solidFill>
              <a:latin typeface="Overpass Light Bold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8" y="7807796"/>
            <a:ext cx="2124075" cy="2124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Öğrenme Stilleri - Lise - Veli</Template>
  <TotalTime>270</TotalTime>
  <Words>806</Words>
  <Application>Microsoft Office PowerPoint</Application>
  <PresentationFormat>Özel</PresentationFormat>
  <Paragraphs>139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8" baseType="lpstr">
      <vt:lpstr>Now</vt:lpstr>
      <vt:lpstr>Footlight MT Light</vt:lpstr>
      <vt:lpstr>Overpass Light Bold</vt:lpstr>
      <vt:lpstr>BatangChe</vt:lpstr>
      <vt:lpstr>Courier New</vt:lpstr>
      <vt:lpstr>Comic Sans MS</vt:lpstr>
      <vt:lpstr>Arial Black</vt:lpstr>
      <vt:lpstr>Forum</vt:lpstr>
      <vt:lpstr>Times New Roman</vt:lpstr>
      <vt:lpstr>Now Bold</vt:lpstr>
      <vt:lpstr>Calibri</vt:lpstr>
      <vt:lpstr>Arial</vt:lpstr>
      <vt:lpstr>Century Schoolbook</vt:lpstr>
      <vt:lpstr>Berlin Sans FB</vt:lpstr>
      <vt:lpstr>Overpass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ronaldinho424</cp:lastModifiedBy>
  <cp:revision>5</cp:revision>
  <dcterms:created xsi:type="dcterms:W3CDTF">2021-10-12T07:37:28Z</dcterms:created>
  <dcterms:modified xsi:type="dcterms:W3CDTF">2021-10-14T08:00:36Z</dcterms:modified>
  <dc:identifier>DAELHUVUW44</dc:identifier>
</cp:coreProperties>
</file>