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handoutMasterIdLst>
    <p:handoutMasterId r:id="rId55"/>
  </p:handoutMasterIdLst>
  <p:sldIdLst>
    <p:sldId id="308" r:id="rId2"/>
    <p:sldId id="257" r:id="rId3"/>
    <p:sldId id="258" r:id="rId4"/>
    <p:sldId id="309" r:id="rId5"/>
    <p:sldId id="310" r:id="rId6"/>
    <p:sldId id="260" r:id="rId7"/>
    <p:sldId id="261" r:id="rId8"/>
    <p:sldId id="262" r:id="rId9"/>
    <p:sldId id="294" r:id="rId10"/>
    <p:sldId id="295" r:id="rId11"/>
    <p:sldId id="296" r:id="rId12"/>
    <p:sldId id="297" r:id="rId13"/>
    <p:sldId id="263" r:id="rId14"/>
    <p:sldId id="264" r:id="rId15"/>
    <p:sldId id="265" r:id="rId16"/>
    <p:sldId id="266" r:id="rId17"/>
    <p:sldId id="267" r:id="rId18"/>
    <p:sldId id="268" r:id="rId19"/>
    <p:sldId id="304" r:id="rId20"/>
    <p:sldId id="272" r:id="rId21"/>
    <p:sldId id="273" r:id="rId22"/>
    <p:sldId id="306" r:id="rId23"/>
    <p:sldId id="274" r:id="rId24"/>
    <p:sldId id="275" r:id="rId25"/>
    <p:sldId id="277" r:id="rId26"/>
    <p:sldId id="278" r:id="rId27"/>
    <p:sldId id="302" r:id="rId28"/>
    <p:sldId id="301" r:id="rId29"/>
    <p:sldId id="280" r:id="rId30"/>
    <p:sldId id="281" r:id="rId31"/>
    <p:sldId id="307" r:id="rId32"/>
    <p:sldId id="283" r:id="rId33"/>
    <p:sldId id="284" r:id="rId34"/>
    <p:sldId id="285" r:id="rId35"/>
    <p:sldId id="286" r:id="rId36"/>
    <p:sldId id="287" r:id="rId37"/>
    <p:sldId id="290" r:id="rId38"/>
    <p:sldId id="291" r:id="rId39"/>
    <p:sldId id="318" r:id="rId40"/>
    <p:sldId id="317" r:id="rId41"/>
    <p:sldId id="316" r:id="rId42"/>
    <p:sldId id="314" r:id="rId43"/>
    <p:sldId id="315" r:id="rId44"/>
    <p:sldId id="313" r:id="rId45"/>
    <p:sldId id="312" r:id="rId46"/>
    <p:sldId id="311" r:id="rId47"/>
    <p:sldId id="319" r:id="rId48"/>
    <p:sldId id="320" r:id="rId49"/>
    <p:sldId id="321" r:id="rId50"/>
    <p:sldId id="322" r:id="rId51"/>
    <p:sldId id="323" r:id="rId52"/>
    <p:sldId id="324" r:id="rId53"/>
  </p:sldIdLst>
  <p:sldSz cx="9144000" cy="6858000" type="screen4x3"/>
  <p:notesSz cx="6781800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109" cy="4959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2143" y="0"/>
            <a:ext cx="2938109" cy="4959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14658-AB95-4B7F-9E0C-6D59306205C8}" type="datetimeFigureOut">
              <a:rPr lang="tr-TR" smtClean="0"/>
              <a:pPr/>
              <a:t>14.10.2021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952"/>
            <a:ext cx="2938109" cy="4959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2143" y="9428952"/>
            <a:ext cx="2938109" cy="4959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BB16DF-B35F-4E85-A699-A45F15DBB9E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9388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1452" y="0"/>
            <a:ext cx="2938780" cy="49633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DCB2CD18-CCB0-46B1-993E-F3B2AE0450AE}" type="datetimeFigureOut">
              <a:rPr lang="tr-TR" smtClean="0"/>
              <a:pPr/>
              <a:t>14.10.2021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8180" y="4715154"/>
            <a:ext cx="5425440" cy="4466987"/>
          </a:xfrm>
          <a:prstGeom prst="rect">
            <a:avLst/>
          </a:prstGeom>
        </p:spPr>
        <p:txBody>
          <a:bodyPr vert="horz" lIns="92930" tIns="46465" rIns="92930" bIns="4646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1452" y="9428583"/>
            <a:ext cx="2938780" cy="496332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35792138-500D-437A-87B0-35DB5F5851D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8823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FFC894-30B1-4A17-9ED0-4A3EA37B5761}" type="slidenum">
              <a:rPr lang="tr-TR"/>
              <a:pPr/>
              <a:t>2</a:t>
            </a:fld>
            <a:endParaRPr lang="tr-TR" dirty="0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6BD9F5-5914-47E6-9010-3CCB5E205AC8}" type="slidenum">
              <a:rPr lang="tr-TR"/>
              <a:pPr/>
              <a:t>29</a:t>
            </a:fld>
            <a:endParaRPr lang="tr-TR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2B88F3-FDE4-4833-A700-C9BAD0F9B823}" type="slidenum">
              <a:rPr lang="tr-TR"/>
              <a:pPr/>
              <a:t>30</a:t>
            </a:fld>
            <a:endParaRPr lang="tr-TR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E82575-D537-4DE8-8D90-E72C7D262388}" type="slidenum">
              <a:rPr lang="tr-TR"/>
              <a:pPr/>
              <a:t>32</a:t>
            </a:fld>
            <a:endParaRPr lang="tr-TR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B23A8A-F77D-4807-9AB5-7C051087F623}" type="slidenum">
              <a:rPr lang="tr-TR"/>
              <a:pPr/>
              <a:t>33</a:t>
            </a:fld>
            <a:endParaRPr lang="tr-TR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47279F-903C-4CB2-8356-02E48A6DF7E9}" type="slidenum">
              <a:rPr lang="tr-TR"/>
              <a:pPr/>
              <a:t>34</a:t>
            </a:fld>
            <a:endParaRPr lang="tr-TR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3CCBFB-3A59-4747-AB06-7955B4A739CC}" type="slidenum">
              <a:rPr lang="tr-TR"/>
              <a:pPr/>
              <a:t>35</a:t>
            </a:fld>
            <a:endParaRPr lang="tr-TR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F7A00B-3E14-473A-89F4-493F7C7735B3}" type="slidenum">
              <a:rPr lang="tr-TR"/>
              <a:pPr/>
              <a:t>36</a:t>
            </a:fld>
            <a:endParaRPr lang="tr-TR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A2F911-FEDC-4E58-9CB8-9B5000AF7D5C}" type="slidenum">
              <a:rPr lang="tr-TR"/>
              <a:pPr/>
              <a:t>37</a:t>
            </a:fld>
            <a:endParaRPr lang="tr-TR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DBE83D-84A4-4E7B-8BE0-8FDC594AA9A4}" type="slidenum">
              <a:rPr lang="tr-TR"/>
              <a:pPr/>
              <a:t>38</a:t>
            </a:fld>
            <a:endParaRPr lang="tr-TR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033ED2-2F8A-4820-8400-632D71A2883F}" type="slidenum">
              <a:rPr lang="tr-TR"/>
              <a:pPr/>
              <a:t>3</a:t>
            </a:fld>
            <a:endParaRPr lang="tr-TR" dirty="0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1603" name="Rectangle 3"/>
          <p:cNvSpPr>
            <a:spLocks noGrp="1"/>
          </p:cNvSpPr>
          <p:nvPr>
            <p:ph type="body" idx="1"/>
          </p:nvPr>
        </p:nvSpPr>
        <p:spPr bwMode="auto">
          <a:xfrm>
            <a:off x="904241" y="4715154"/>
            <a:ext cx="4973320" cy="4466987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3651" name="Rectangle 3"/>
          <p:cNvSpPr>
            <a:spLocks noGrp="1"/>
          </p:cNvSpPr>
          <p:nvPr>
            <p:ph type="body" idx="1"/>
          </p:nvPr>
        </p:nvSpPr>
        <p:spPr bwMode="auto">
          <a:xfrm>
            <a:off x="904241" y="4715154"/>
            <a:ext cx="4973320" cy="4466987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18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5699" name="Rectangle 3"/>
          <p:cNvSpPr>
            <a:spLocks noGrp="1"/>
          </p:cNvSpPr>
          <p:nvPr>
            <p:ph type="body" idx="1"/>
          </p:nvPr>
        </p:nvSpPr>
        <p:spPr bwMode="auto">
          <a:xfrm>
            <a:off x="904241" y="4715154"/>
            <a:ext cx="4973320" cy="4466987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3891" name="Rectangle 3"/>
          <p:cNvSpPr>
            <a:spLocks noGrp="1"/>
          </p:cNvSpPr>
          <p:nvPr>
            <p:ph type="body" idx="1"/>
          </p:nvPr>
        </p:nvSpPr>
        <p:spPr bwMode="auto">
          <a:xfrm>
            <a:off x="904241" y="4715154"/>
            <a:ext cx="4973320" cy="4466987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7A5AE7-D9F3-4E6A-8495-2F1511CCC2DA}" type="slidenum">
              <a:rPr lang="tr-TR"/>
              <a:pPr/>
              <a:t>26</a:t>
            </a:fld>
            <a:endParaRPr lang="tr-TR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62DAF1-D24C-48D3-BD9D-6D833913608F}" type="slidenum">
              <a:rPr lang="tr-TR"/>
              <a:pPr/>
              <a:t>27</a:t>
            </a:fld>
            <a:endParaRPr lang="tr-TR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100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52600"/>
            <a:ext cx="3810000" cy="2019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3810000" cy="2019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019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Nevin Oktay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858000" y="6019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AC3E793-1316-43B4-BE9E-726ED26A882B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cover dir="l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038600" cy="49101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101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175" cy="365125"/>
          </a:xfrm>
        </p:spPr>
        <p:txBody>
          <a:bodyPr/>
          <a:lstStyle>
            <a:lvl1pPr>
              <a:defRPr/>
            </a:lvl1pPr>
          </a:lstStyle>
          <a:p>
            <a:fld id="{F3CC163F-F519-4B5F-8448-AAB1A9BD3113}" type="datetime1">
              <a:rPr lang="tr-TR"/>
              <a:pPr/>
              <a:t>14.10.2021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775" y="6356350"/>
            <a:ext cx="35052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S.AbaanS.Duygulu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775" y="6356350"/>
            <a:ext cx="19812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07ACF0C-EEA7-4EB9-B1DC-4579C415F9C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4495800" y="3200400"/>
            <a:ext cx="37338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tr-TR" sz="4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Zaman Yönetimi ve Geleceği </a:t>
            </a:r>
            <a:r>
              <a:rPr lang="tr-TR" sz="44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</a:t>
            </a:r>
            <a:r>
              <a:rPr lang="tr-TR" sz="4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lanlama</a:t>
            </a:r>
            <a:endParaRPr lang="tr-TR" sz="4400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3" name="Picture 5" descr="ph01035u"/>
          <p:cNvPicPr>
            <a:picLocks noChangeAspect="1" noChangeArrowheads="1"/>
          </p:cNvPicPr>
          <p:nvPr/>
        </p:nvPicPr>
        <p:blipFill>
          <a:blip r:embed="rId2"/>
          <a:srcRect l="15686" t="2702" r="17647" b="5406"/>
          <a:stretch>
            <a:fillRect/>
          </a:stretch>
        </p:blipFill>
        <p:spPr bwMode="auto">
          <a:xfrm>
            <a:off x="152400" y="4358520"/>
            <a:ext cx="3581400" cy="2423280"/>
          </a:xfrm>
          <a:prstGeom prst="rect">
            <a:avLst/>
          </a:prstGeom>
          <a:noFill/>
        </p:spPr>
      </p:pic>
      <p:pic>
        <p:nvPicPr>
          <p:cNvPr id="76802" name="Picture 2" descr="IMG-20211011-WA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81000"/>
            <a:ext cx="28194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4495800" y="1447800"/>
            <a:ext cx="3581400" cy="1282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9000"/>
              </a:lnSpc>
            </a:pPr>
            <a:r>
              <a:rPr lang="tr-TR" sz="2800" b="1" kern="1400" cap="all" dirty="0">
                <a:solidFill>
                  <a:srgbClr val="FF0000"/>
                </a:solidFill>
                <a:latin typeface="Calibri" panose="020F0502020204030204" pitchFamily="34" charset="0"/>
              </a:rPr>
              <a:t>ADANA İL MİLLİ </a:t>
            </a:r>
            <a:endParaRPr lang="tr-TR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>
              <a:lnSpc>
                <a:spcPct val="119000"/>
              </a:lnSpc>
            </a:pPr>
            <a:r>
              <a:rPr lang="tr-TR" sz="2800" b="1" kern="1400" cap="all" dirty="0">
                <a:solidFill>
                  <a:srgbClr val="FF0000"/>
                </a:solidFill>
                <a:latin typeface="Calibri" panose="020F0502020204030204" pitchFamily="34" charset="0"/>
              </a:rPr>
              <a:t>EĞİTİM MÜDÜRLÜĞÜ</a:t>
            </a:r>
            <a:endParaRPr lang="tr-TR" sz="28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tr-TR" sz="9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endParaRPr lang="tr-TR" sz="9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1217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tr-TR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Zaman</a:t>
            </a:r>
            <a:r>
              <a:rPr lang="tr-TR" dirty="0" smtClean="0"/>
              <a:t> </a:t>
            </a:r>
            <a:r>
              <a:rPr lang="tr-TR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Çeşİtlerİ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486400"/>
          </a:xfrm>
        </p:spPr>
        <p:txBody>
          <a:bodyPr>
            <a:normAutofit fontScale="92500" lnSpcReduction="20000"/>
          </a:bodyPr>
          <a:lstStyle/>
          <a:p>
            <a:r>
              <a:rPr lang="tr-TR" sz="4300" dirty="0" smtClean="0"/>
              <a:t>1. </a:t>
            </a:r>
            <a:r>
              <a:rPr lang="tr-TR" sz="4300" b="1" dirty="0" smtClean="0"/>
              <a:t>Gerçek Zaman</a:t>
            </a:r>
            <a:r>
              <a:rPr lang="tr-TR" sz="4300" dirty="0" smtClean="0"/>
              <a:t>: </a:t>
            </a:r>
          </a:p>
          <a:p>
            <a:r>
              <a:rPr lang="tr-TR" dirty="0" smtClean="0"/>
              <a:t>Ölçülüp gözlenebilen, nesnellik gösterebilen zaman türüdür. </a:t>
            </a:r>
          </a:p>
          <a:p>
            <a:r>
              <a:rPr lang="tr-TR" dirty="0" smtClean="0"/>
              <a:t>Bir zaman birimi kanalıyla ölçülebilir ve saat zamanına vurgu yapar. </a:t>
            </a:r>
          </a:p>
          <a:p>
            <a:r>
              <a:rPr lang="tr-TR" dirty="0" smtClean="0"/>
              <a:t>Gerçek zaman ay ve güneşin hareketlerine göre fiziksel olarak gözlenebilen değişmelere dayanır. Dolayısı ile burada sözü edilen zaman, fiziksel olaylardan yola çıkarak, nicelleştirilmiştir. </a:t>
            </a:r>
          </a:p>
          <a:p>
            <a:r>
              <a:rPr lang="tr-TR" dirty="0" smtClean="0"/>
              <a:t>Bir saatlik süre kişilere göre farklı algılansa da süre değişmez. </a:t>
            </a:r>
          </a:p>
          <a:p>
            <a:r>
              <a:rPr lang="tr-TR" dirty="0" smtClean="0"/>
              <a:t>O nedenle de saat zamanı, nesnel gerçekliği yansıtır.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2. </a:t>
            </a:r>
            <a:r>
              <a:rPr lang="tr-TR" b="1" dirty="0" smtClean="0"/>
              <a:t>Algılanan Zaman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85000" lnSpcReduction="10000"/>
          </a:bodyPr>
          <a:lstStyle/>
          <a:p>
            <a:r>
              <a:rPr lang="tr-TR" dirty="0" smtClean="0"/>
              <a:t>Her canlının gerçek zamana bağlı olmadan psikolojik anlamda algıladığı zaman türüdür. Algılanan zaman, bireyden bireye, durumdan duruma değişir. </a:t>
            </a:r>
          </a:p>
          <a:p>
            <a:r>
              <a:rPr lang="tr-TR" dirty="0" smtClean="0"/>
              <a:t>Bu nedenle de durumsaldır ve öznel gerçekliğe dayanır. İnsan sıkıldığında, bir şeyi sabırsızca beklediğinde zaman daha yavaş geçer. </a:t>
            </a:r>
          </a:p>
          <a:p>
            <a:r>
              <a:rPr lang="tr-TR" dirty="0" smtClean="0"/>
              <a:t>Sevilen bir kişiden birkaç gün ayrı kalınması bir asır gibi gelmesi bunu anlatır. Eğlence ve mutlu bir ortamda ise zaman çok hızlı geçer. </a:t>
            </a:r>
          </a:p>
          <a:p>
            <a:r>
              <a:rPr lang="tr-TR" dirty="0" smtClean="0"/>
              <a:t>ETKİN DERS ÇALIMA BECERİLERİ,MOTİVASYON ZAMANI DAHA NİTELİKLİ HALE GETİRİR AZ ZAMANDA DAHA ÇOK EY ÖĞRENEBİLİRİZ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3. </a:t>
            </a:r>
            <a:r>
              <a:rPr lang="tr-TR" b="1" dirty="0" smtClean="0"/>
              <a:t>Biyolojik Zaman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686800" cy="5135563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 Bedensel olarak algılanan zamandır. </a:t>
            </a:r>
          </a:p>
          <a:p>
            <a:r>
              <a:rPr lang="tr-TR" dirty="0" smtClean="0"/>
              <a:t>Kuşların belli zamanlarda göç etmeleri, kış uykusuna yatmaları,</a:t>
            </a:r>
          </a:p>
          <a:p>
            <a:r>
              <a:rPr lang="tr-TR" dirty="0" smtClean="0"/>
              <a:t> Gece yarısı işe gitmek için kalkan kişilerin kendiliğinden uyanması biyolojik zamanla ilgilidir. </a:t>
            </a:r>
          </a:p>
          <a:p>
            <a:r>
              <a:rPr lang="tr-TR" dirty="0" smtClean="0"/>
              <a:t>Durumsal etmenlere göre biyolojik zaman programı kendisini yeniler. </a:t>
            </a:r>
          </a:p>
          <a:p>
            <a:r>
              <a:rPr lang="tr-TR" dirty="0" smtClean="0"/>
              <a:t>İçgüdüseldir, süreç içinde kazanılmış alışkanlıklara dayanır.</a:t>
            </a:r>
          </a:p>
          <a:p>
            <a:r>
              <a:rPr lang="tr-TR" dirty="0" smtClean="0"/>
              <a:t>BELLİ ZAMAN ARALIKLARINDA DÜZENLİ ÇALIŞMALAR ÇALIMA ALIKANLIĞI KAZANDIRIR ARTIK SÜREKLİ HALE GELİR.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ZAMAN YÖNETİMİ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        </a:t>
            </a:r>
            <a:r>
              <a:rPr lang="tr-TR" dirty="0" smtClean="0"/>
              <a:t>HEDEFLERE GÖRE ZAMANI PLANLAMA</a:t>
            </a:r>
            <a:endParaRPr lang="tr-TR" dirty="0"/>
          </a:p>
        </p:txBody>
      </p:sp>
      <p:pic>
        <p:nvPicPr>
          <p:cNvPr id="44036" name="Picture 4" descr="ANd9GcRPBc7rgnJcHSy806buPab-ucPyfTUPbw61UAVwSU_3_1N3OHXkJ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971800"/>
            <a:ext cx="7010400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tr-TR" b="1" dirty="0" smtClean="0">
                <a:latin typeface="Verdana" pitchFamily="34" charset="0"/>
              </a:rPr>
              <a:t>ZAMAN Y</a:t>
            </a:r>
            <a:r>
              <a:rPr lang="tr-TR" b="1" dirty="0" smtClean="0"/>
              <a:t>Ö</a:t>
            </a:r>
            <a:r>
              <a:rPr lang="tr-TR" b="1" dirty="0" smtClean="0">
                <a:latin typeface="Verdana" pitchFamily="34" charset="0"/>
              </a:rPr>
              <a:t>NETİMİ</a:t>
            </a:r>
            <a:endParaRPr lang="tr-TR" dirty="0" smtClean="0"/>
          </a:p>
        </p:txBody>
      </p:sp>
      <p:sp>
        <p:nvSpPr>
          <p:cNvPr id="284675" name="Rectangle 3"/>
          <p:cNvSpPr>
            <a:spLocks noGrp="1"/>
          </p:cNvSpPr>
          <p:nvPr>
            <p:ph type="body" idx="1"/>
          </p:nvPr>
        </p:nvSpPr>
        <p:spPr>
          <a:xfrm>
            <a:off x="838200" y="2362200"/>
            <a:ext cx="4724401" cy="9144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sz="3600" b="1" dirty="0" smtClean="0"/>
              <a:t>ETKİN KULLANMA</a:t>
            </a:r>
            <a:endParaRPr lang="tr-TR" sz="3600" dirty="0" smtClean="0"/>
          </a:p>
        </p:txBody>
      </p:sp>
      <p:sp>
        <p:nvSpPr>
          <p:cNvPr id="284676" name="Text Box 4"/>
          <p:cNvSpPr txBox="1">
            <a:spLocks noChangeArrowheads="1"/>
          </p:cNvSpPr>
          <p:nvPr/>
        </p:nvSpPr>
        <p:spPr bwMode="auto">
          <a:xfrm>
            <a:off x="457200" y="1676400"/>
            <a:ext cx="5257799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0" hangingPunct="0"/>
            <a:r>
              <a:rPr lang="tr-TR" sz="2400" b="1" u="sng" dirty="0">
                <a:latin typeface="Times New Roman" pitchFamily="18" charset="0"/>
              </a:rPr>
              <a:t>ZAMANI MÜMKÜN </a:t>
            </a:r>
            <a:r>
              <a:rPr lang="tr-TR" sz="2400" b="1" u="sng" dirty="0" smtClean="0">
                <a:latin typeface="Times New Roman" pitchFamily="18" charset="0"/>
              </a:rPr>
              <a:t>OLDUĞUNCA</a:t>
            </a:r>
            <a:endParaRPr lang="tr-TR" sz="2400" b="1" u="sng" dirty="0">
              <a:latin typeface="Times New Roman" pitchFamily="18" charset="0"/>
            </a:endParaRPr>
          </a:p>
        </p:txBody>
      </p:sp>
      <p:sp>
        <p:nvSpPr>
          <p:cNvPr id="284677" name="Text Box 5"/>
          <p:cNvSpPr txBox="1">
            <a:spLocks noChangeArrowheads="1"/>
          </p:cNvSpPr>
          <p:nvPr/>
        </p:nvSpPr>
        <p:spPr bwMode="auto">
          <a:xfrm>
            <a:off x="533400" y="3352800"/>
            <a:ext cx="5410201" cy="64633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0" hangingPunct="0">
              <a:buFontTx/>
              <a:buChar char="•"/>
            </a:pPr>
            <a:r>
              <a:rPr lang="tr-TR" sz="3600" b="1" dirty="0">
                <a:latin typeface="Times New Roman" pitchFamily="18" charset="0"/>
              </a:rPr>
              <a:t>VERİMLİ KULLANMA</a:t>
            </a:r>
          </a:p>
        </p:txBody>
      </p:sp>
      <p:sp>
        <p:nvSpPr>
          <p:cNvPr id="284678" name="Text Box 6"/>
          <p:cNvSpPr txBox="1">
            <a:spLocks noChangeArrowheads="1"/>
          </p:cNvSpPr>
          <p:nvPr/>
        </p:nvSpPr>
        <p:spPr bwMode="auto">
          <a:xfrm>
            <a:off x="457200" y="4343400"/>
            <a:ext cx="5867400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0" hangingPunct="0">
              <a:buFontTx/>
              <a:buChar char="•"/>
            </a:pPr>
            <a:r>
              <a:rPr lang="tr-TR" sz="3200" b="1" dirty="0">
                <a:latin typeface="Times New Roman" pitchFamily="18" charset="0"/>
              </a:rPr>
              <a:t>DENETİM </a:t>
            </a:r>
            <a:r>
              <a:rPr lang="tr-TR" sz="3200" b="1" dirty="0" smtClean="0">
                <a:latin typeface="Times New Roman" pitchFamily="18" charset="0"/>
              </a:rPr>
              <a:t>ALTINDA TUTMA</a:t>
            </a:r>
            <a:endParaRPr lang="tr-TR" sz="3200" b="1" dirty="0">
              <a:latin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599" y="1143000"/>
            <a:ext cx="2209801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46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46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4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84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1000"/>
                                        <p:tgtEl>
                                          <p:spTgt spid="284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500"/>
                                        <p:tgtEl>
                                          <p:spTgt spid="28467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500"/>
                                        <p:tgtEl>
                                          <p:spTgt spid="284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500"/>
                                        <p:tgtEl>
                                          <p:spTgt spid="284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500"/>
                                        <p:tgtEl>
                                          <p:spTgt spid="284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674" grpId="0" animBg="1"/>
      <p:bldP spid="284675" grpId="0" build="p" animBg="1"/>
      <p:bldP spid="284676" grpId="0" animBg="1"/>
      <p:bldP spid="284677" grpId="0" animBg="1"/>
      <p:bldP spid="28467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6870700" cy="771525"/>
          </a:xfrm>
        </p:spPr>
        <p:txBody>
          <a:bodyPr/>
          <a:lstStyle/>
          <a:p>
            <a:r>
              <a:rPr lang="tr-TR" sz="4000" b="1" dirty="0" smtClean="0"/>
              <a:t>Zaman </a:t>
            </a:r>
            <a:r>
              <a:rPr lang="tr-TR" sz="4000" b="1" dirty="0"/>
              <a:t>Yönetimi:</a:t>
            </a:r>
            <a:endParaRPr lang="tr-TR" sz="40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52513"/>
            <a:ext cx="8763000" cy="5068887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tr-TR" dirty="0"/>
              <a:t>	</a:t>
            </a:r>
            <a:r>
              <a:rPr lang="tr-TR" sz="2800" dirty="0" smtClean="0"/>
              <a:t> </a:t>
            </a:r>
            <a:r>
              <a:rPr lang="tr-TR" b="1" dirty="0" smtClean="0">
                <a:solidFill>
                  <a:srgbClr val="C00000"/>
                </a:solidFill>
              </a:rPr>
              <a:t>Zaman </a:t>
            </a:r>
            <a:r>
              <a:rPr lang="tr-TR" b="1" dirty="0">
                <a:solidFill>
                  <a:srgbClr val="C00000"/>
                </a:solidFill>
              </a:rPr>
              <a:t>yönetimine ilişkin </a:t>
            </a:r>
            <a:r>
              <a:rPr lang="tr-TR" b="1" dirty="0" smtClean="0">
                <a:solidFill>
                  <a:srgbClr val="C00000"/>
                </a:solidFill>
              </a:rPr>
              <a:t>şu </a:t>
            </a:r>
            <a:r>
              <a:rPr lang="tr-TR" b="1" dirty="0">
                <a:solidFill>
                  <a:srgbClr val="C00000"/>
                </a:solidFill>
              </a:rPr>
              <a:t>soru ile </a:t>
            </a:r>
            <a:r>
              <a:rPr lang="tr-TR" b="1" dirty="0" smtClean="0">
                <a:solidFill>
                  <a:srgbClr val="C00000"/>
                </a:solidFill>
              </a:rPr>
              <a:t>başlayalım, </a:t>
            </a:r>
            <a:endParaRPr lang="tr-TR" b="1" dirty="0">
              <a:solidFill>
                <a:srgbClr val="C00000"/>
              </a:solidFill>
            </a:endParaRPr>
          </a:p>
          <a:p>
            <a:pPr>
              <a:buFontTx/>
              <a:buNone/>
            </a:pPr>
            <a:r>
              <a:rPr lang="tr-TR" sz="2800" dirty="0"/>
              <a:t>	</a:t>
            </a:r>
            <a:r>
              <a:rPr lang="tr-TR" sz="3600" b="1" dirty="0"/>
              <a:t>“Daha sıkı, daha hızlı ve daha çok çalışmak </a:t>
            </a:r>
            <a:r>
              <a:rPr lang="tr-TR" sz="3600" b="1" dirty="0" smtClean="0"/>
              <a:t>sorunu </a:t>
            </a:r>
            <a:r>
              <a:rPr lang="tr-TR" sz="3600" b="1" dirty="0"/>
              <a:t>çözmüyorsa, ne çözebilir?”</a:t>
            </a:r>
          </a:p>
          <a:p>
            <a:pPr>
              <a:buFontTx/>
              <a:buNone/>
            </a:pPr>
            <a:r>
              <a:rPr lang="tr-TR" sz="2800" dirty="0"/>
              <a:t>	 Bu sorunun cevabını verirken, yeni bir soru soruyor. </a:t>
            </a:r>
          </a:p>
          <a:p>
            <a:pPr>
              <a:buFontTx/>
              <a:buNone/>
            </a:pPr>
            <a:r>
              <a:rPr lang="tr-TR" sz="2800" b="1" dirty="0"/>
              <a:t>	“Kaç </a:t>
            </a:r>
            <a:r>
              <a:rPr lang="tr-TR" sz="2800" b="1" dirty="0" smtClean="0"/>
              <a:t>kişi çok başarısızken, ders çalışarak </a:t>
            </a:r>
            <a:r>
              <a:rPr lang="tr-TR" sz="2800" b="1" dirty="0"/>
              <a:t>daha fazla zaman geçirmeyi isterdi</a:t>
            </a:r>
            <a:r>
              <a:rPr lang="tr-TR" sz="2800" b="1" dirty="0" smtClean="0"/>
              <a:t>?”</a:t>
            </a:r>
          </a:p>
          <a:p>
            <a:pPr>
              <a:buFontTx/>
              <a:buNone/>
            </a:pPr>
            <a:r>
              <a:rPr lang="tr-TR" sz="2800" b="1" dirty="0" smtClean="0"/>
              <a:t>    Tabi ki bu durumda motivasyon düşerdi ve daha az çalışmaya başlardı</a:t>
            </a:r>
            <a:r>
              <a:rPr lang="tr-TR" sz="2800" b="1" dirty="0"/>
              <a:t>	</a:t>
            </a:r>
            <a:r>
              <a:rPr lang="tr-TR" sz="2800" dirty="0"/>
              <a:t> </a:t>
            </a:r>
          </a:p>
          <a:p>
            <a:pPr>
              <a:buFontTx/>
              <a:buNone/>
            </a:pPr>
            <a:r>
              <a:rPr lang="tr-TR" sz="2800" dirty="0"/>
              <a:t>	Bu sorunun cevabı, zaman yönetimine ilişkin yeni ve oldukça farklı bir anlayış getirmiştir.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88913"/>
            <a:ext cx="6870700" cy="915987"/>
          </a:xfrm>
        </p:spPr>
        <p:txBody>
          <a:bodyPr/>
          <a:lstStyle/>
          <a:p>
            <a:r>
              <a:rPr lang="tr-TR" sz="4000" b="1" dirty="0" smtClean="0"/>
              <a:t>Zaman </a:t>
            </a:r>
            <a:r>
              <a:rPr lang="tr-TR" sz="4000" b="1" dirty="0"/>
              <a:t>Yönetimi: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052513"/>
            <a:ext cx="8713788" cy="580548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tr-TR" sz="2800" dirty="0"/>
              <a:t>	Şimdi birkaç saniyenizi ayırarak, yaşamınızda en çok değer verdiğiniz </a:t>
            </a:r>
            <a:r>
              <a:rPr lang="tr-TR" sz="2800" dirty="0" smtClean="0"/>
              <a:t>gelecekte olmak istediğiniz hedeflediğiniz 3 </a:t>
            </a:r>
            <a:r>
              <a:rPr lang="tr-TR" sz="2800" dirty="0"/>
              <a:t>veya 4 şeyin ne olduğunu düşününüz</a:t>
            </a:r>
            <a:r>
              <a:rPr lang="tr-TR" sz="2800" dirty="0" smtClean="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sz="2800" dirty="0">
                <a:solidFill>
                  <a:srgbClr val="C00000"/>
                </a:solidFill>
              </a:rPr>
              <a:t> </a:t>
            </a:r>
            <a:r>
              <a:rPr lang="tr-TR" sz="2800" dirty="0" smtClean="0">
                <a:solidFill>
                  <a:srgbClr val="C00000"/>
                </a:solidFill>
              </a:rPr>
              <a:t>    hangi meslek  hangi üniversite olacak?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sz="2800" dirty="0" smtClean="0"/>
              <a:t>Bu </a:t>
            </a:r>
            <a:r>
              <a:rPr lang="tr-TR" sz="2800" dirty="0"/>
              <a:t>sorunun cevabını verdikten sonra, bir de sizin için gerçekten önemli gördüğünüz bu şeylere istediğiniz kadar özen gösterip göstermediğinizi, </a:t>
            </a:r>
            <a:r>
              <a:rPr lang="tr-TR" sz="2800" dirty="0" smtClean="0"/>
              <a:t>bunun için ne kadar çaba harcadığınızı, önem </a:t>
            </a:r>
            <a:r>
              <a:rPr lang="tr-TR" sz="2800" dirty="0"/>
              <a:t>verip vermediğinizi ve zaman ayırıp ayırmadığınızı düşününüz.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sz="2800" dirty="0" smtClean="0"/>
              <a:t>Burada </a:t>
            </a:r>
            <a:r>
              <a:rPr lang="tr-TR" sz="2800" dirty="0"/>
              <a:t>zaman yönetimi kavramının ne olduğunu anlatan iki şeye dikkat çekilmiştir.</a:t>
            </a:r>
            <a:endParaRPr lang="tr-TR" sz="2800" i="1" dirty="0"/>
          </a:p>
          <a:p>
            <a:pPr>
              <a:lnSpc>
                <a:spcPct val="90000"/>
              </a:lnSpc>
              <a:buFontTx/>
              <a:buNone/>
            </a:pPr>
            <a:r>
              <a:rPr lang="tr-TR" b="1" i="1" dirty="0" smtClean="0"/>
              <a:t>Öncelikli </a:t>
            </a:r>
            <a:r>
              <a:rPr lang="tr-TR" b="1" i="1" dirty="0"/>
              <a:t>olana önem verme.</a:t>
            </a:r>
            <a:r>
              <a:rPr lang="tr-TR" dirty="0"/>
              <a:t> </a:t>
            </a:r>
            <a:r>
              <a:rPr lang="tr-TR" sz="2800" dirty="0"/>
              <a:t>Bu beklentileri ifade eder ve insanı önceliklerin peşinden koşmaya doğru </a:t>
            </a:r>
            <a:r>
              <a:rPr lang="tr-TR" sz="2800" dirty="0" smtClean="0"/>
              <a:t>yöneltir.</a:t>
            </a:r>
            <a:endParaRPr lang="tr-TR" sz="2800" i="1" dirty="0"/>
          </a:p>
          <a:p>
            <a:pPr>
              <a:lnSpc>
                <a:spcPct val="90000"/>
              </a:lnSpc>
              <a:buFontTx/>
              <a:buNone/>
            </a:pPr>
            <a:r>
              <a:rPr lang="tr-TR" sz="3600" b="1" i="1" dirty="0" smtClean="0"/>
              <a:t>Önemli </a:t>
            </a:r>
            <a:r>
              <a:rPr lang="tr-TR" sz="3600" b="1" i="1" dirty="0"/>
              <a:t>olana öncelik verme</a:t>
            </a:r>
            <a:r>
              <a:rPr lang="tr-TR" sz="2400" b="1" i="1" dirty="0"/>
              <a:t>.</a:t>
            </a:r>
            <a:r>
              <a:rPr lang="tr-TR" sz="2400" i="1" dirty="0"/>
              <a:t> </a:t>
            </a:r>
            <a:r>
              <a:rPr lang="tr-TR" sz="2800" dirty="0"/>
              <a:t>Bu ise amaçları ifade eder ve yaşamı amaçlar doğrultusunda sürdürmeyi sağlar.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6870700" cy="844550"/>
          </a:xfrm>
        </p:spPr>
        <p:txBody>
          <a:bodyPr/>
          <a:lstStyle/>
          <a:p>
            <a:r>
              <a:rPr lang="tr-TR" sz="4000" b="1" dirty="0" smtClean="0"/>
              <a:t>Zaman </a:t>
            </a:r>
            <a:r>
              <a:rPr lang="tr-TR" sz="4000" b="1" dirty="0"/>
              <a:t>Yönetimi: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8520112" cy="4997450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tr-TR" sz="2800" dirty="0"/>
              <a:t>	Şu halde yaşadığımız hayat, bizi bazı tercihler yapmaya zorlamaktadır. </a:t>
            </a:r>
            <a:endParaRPr lang="tr-TR" sz="2800" dirty="0" smtClean="0"/>
          </a:p>
          <a:p>
            <a:pPr>
              <a:buFontTx/>
              <a:buNone/>
            </a:pPr>
            <a:r>
              <a:rPr lang="tr-TR" sz="2800" dirty="0" smtClean="0"/>
              <a:t>Yaşantımızı </a:t>
            </a:r>
            <a:r>
              <a:rPr lang="tr-TR" sz="2800" dirty="0"/>
              <a:t>bu yaptığımız tercihlere göre sürdürmemiz gerekmektedir. </a:t>
            </a:r>
            <a:endParaRPr lang="tr-TR" sz="2800" dirty="0" smtClean="0"/>
          </a:p>
          <a:p>
            <a:pPr>
              <a:buFontTx/>
              <a:buNone/>
            </a:pPr>
            <a:r>
              <a:rPr lang="tr-TR" sz="2800" dirty="0" smtClean="0"/>
              <a:t>Bu sorunun cevabı, saat ve pusula karşıtlığı ile açıklanmıştır. </a:t>
            </a:r>
          </a:p>
          <a:p>
            <a:pPr>
              <a:buFontTx/>
              <a:buNone/>
            </a:pPr>
            <a:r>
              <a:rPr lang="tr-TR" sz="2800" b="1" dirty="0" smtClean="0"/>
              <a:t>Saat</a:t>
            </a:r>
            <a:r>
              <a:rPr lang="tr-TR" sz="2800" dirty="0"/>
              <a:t>;</a:t>
            </a:r>
            <a:r>
              <a:rPr lang="tr-TR" sz="2800" dirty="0" smtClean="0"/>
              <a:t> okulu, programlı </a:t>
            </a:r>
            <a:r>
              <a:rPr lang="tr-TR" sz="2800" dirty="0" err="1" smtClean="0"/>
              <a:t>çalışmayı,sosyal</a:t>
            </a:r>
            <a:r>
              <a:rPr lang="tr-TR" sz="2800" dirty="0" smtClean="0"/>
              <a:t> </a:t>
            </a:r>
            <a:r>
              <a:rPr lang="tr-TR" sz="2800" dirty="0"/>
              <a:t>etkinlikleri vb. temsil </a:t>
            </a:r>
            <a:r>
              <a:rPr lang="tr-TR" sz="2800" dirty="0" smtClean="0"/>
              <a:t>eder.</a:t>
            </a:r>
          </a:p>
          <a:p>
            <a:pPr>
              <a:buFontTx/>
              <a:buNone/>
            </a:pPr>
            <a:r>
              <a:rPr lang="tr-TR" sz="2800" b="1" dirty="0" smtClean="0"/>
              <a:t>Pusula</a:t>
            </a:r>
            <a:r>
              <a:rPr lang="tr-TR" sz="2800" dirty="0" smtClean="0"/>
              <a:t> ise; </a:t>
            </a:r>
            <a:r>
              <a:rPr lang="tr-TR" sz="2800" dirty="0"/>
              <a:t>vizyonumuzu, misyonumuzu, değerlerimizi, ilkelerimizi, vicdanımızı, yönümüzü temsil eder. </a:t>
            </a:r>
            <a:r>
              <a:rPr lang="tr-TR" sz="2800" dirty="0" smtClean="0"/>
              <a:t>GELECEKTE OLMAK İSTEDİĞİMİZ YERE GÖTÜREN YOLU TEMSİL EDER</a:t>
            </a:r>
          </a:p>
          <a:p>
            <a:pPr>
              <a:buFontTx/>
              <a:buNone/>
            </a:pPr>
            <a:r>
              <a:rPr lang="tr-TR" sz="2800" dirty="0" smtClean="0"/>
              <a:t>Yani</a:t>
            </a:r>
            <a:r>
              <a:rPr lang="tr-TR" sz="2800" dirty="0"/>
              <a:t>, önemli olduğunu hissettiklerimizi, yaşamımıza nasıl yön verdiğimizi simgeler.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6870700" cy="700087"/>
          </a:xfrm>
        </p:spPr>
        <p:txBody>
          <a:bodyPr/>
          <a:lstStyle/>
          <a:p>
            <a:r>
              <a:rPr lang="tr-TR" sz="3600" b="1" dirty="0" smtClean="0"/>
              <a:t>Zaman </a:t>
            </a:r>
            <a:r>
              <a:rPr lang="tr-TR" sz="3600" b="1" dirty="0"/>
              <a:t>Yönetimi: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08050"/>
            <a:ext cx="8640763" cy="5568950"/>
          </a:xfrm>
        </p:spPr>
        <p:txBody>
          <a:bodyPr>
            <a:normAutofit fontScale="92500"/>
          </a:bodyPr>
          <a:lstStyle/>
          <a:p>
            <a:pPr>
              <a:buFontTx/>
              <a:buNone/>
            </a:pPr>
            <a:r>
              <a:rPr lang="tr-TR" sz="2800" dirty="0"/>
              <a:t>	</a:t>
            </a:r>
            <a:r>
              <a:rPr lang="tr-TR" dirty="0"/>
              <a:t>Zaman yönetimi ile ilgili temel sorun, saat ile pusula arasında bir boşluk oluştuğunu hissetmekle başlar. </a:t>
            </a:r>
            <a:endParaRPr lang="tr-TR" dirty="0" smtClean="0"/>
          </a:p>
          <a:p>
            <a:pPr>
              <a:buFontTx/>
              <a:buNone/>
            </a:pPr>
            <a:r>
              <a:rPr lang="tr-TR" dirty="0" smtClean="0"/>
              <a:t>Daha </a:t>
            </a:r>
            <a:r>
              <a:rPr lang="tr-TR" dirty="0"/>
              <a:t>açık bir ifade ile yaptıklarımız, yaşamımızdaki en önemli şeylere katkıda bulunmadığında, zaman ve zaman yönetiminin ne olduğu daha iyi anlaşılır. </a:t>
            </a:r>
            <a:endParaRPr lang="tr-TR" dirty="0" smtClean="0"/>
          </a:p>
          <a:p>
            <a:pPr algn="ctr">
              <a:buFontTx/>
              <a:buNone/>
            </a:pPr>
            <a:r>
              <a:rPr lang="tr-TR" dirty="0" smtClean="0">
                <a:solidFill>
                  <a:srgbClr val="C00000"/>
                </a:solidFill>
              </a:rPr>
              <a:t>HEDEFLER DOĞRULTUSUNDA YETERİNCE ÇALISMIYORSAK PUSULA  BİZİ AMACA GÖTÜREMEYECEKTİR.</a:t>
            </a:r>
          </a:p>
          <a:p>
            <a:pPr>
              <a:buFontTx/>
              <a:buNone/>
            </a:pPr>
            <a:r>
              <a:rPr lang="tr-TR" dirty="0" smtClean="0"/>
              <a:t>Bu </a:t>
            </a:r>
            <a:r>
              <a:rPr lang="tr-TR" dirty="0"/>
              <a:t>boşluğu hissettiğimizde eyvah deriz. İnsan hayatında eyvahlar ve keşkeler ne kadar çok ise zaman da o kadar kötü kullanılmış ve yönetilmiştir.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4906963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tr-TR" sz="4400" b="1" dirty="0" smtClean="0"/>
              <a:t>Hayatta başarı merdivenlerini tek tek çıkarız. </a:t>
            </a:r>
          </a:p>
          <a:p>
            <a:pPr>
              <a:buFontTx/>
              <a:buNone/>
            </a:pPr>
            <a:r>
              <a:rPr lang="tr-TR" sz="4400" b="1" dirty="0" smtClean="0"/>
              <a:t>HER DÖNEMİN ULAŞILABİLECEK HEDEFLERİ OLMALIDIR.</a:t>
            </a:r>
          </a:p>
          <a:p>
            <a:pPr>
              <a:buFontTx/>
              <a:buNone/>
            </a:pPr>
            <a:r>
              <a:rPr lang="tr-TR" sz="4400" b="1" dirty="0" smtClean="0"/>
              <a:t>GÜNLÜK,HAFTALIK , AYLIK ,YILLIK HEDEFLER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916113"/>
            <a:ext cx="4606925" cy="2881312"/>
          </a:xfrm>
        </p:spPr>
        <p:txBody>
          <a:bodyPr/>
          <a:lstStyle/>
          <a:p>
            <a:r>
              <a:rPr lang="tr-TR" sz="3600" dirty="0"/>
              <a:t>Zamanı mümkün olduğunca etkin ve etkili bir biçimde kullanma ve denetleme sistemidir.</a:t>
            </a:r>
          </a:p>
          <a:p>
            <a:pPr algn="r">
              <a:buFontTx/>
              <a:buNone/>
            </a:pPr>
            <a:endParaRPr lang="tr-TR" dirty="0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Zaman Yönetimi</a:t>
            </a:r>
          </a:p>
        </p:txBody>
      </p:sp>
      <p:pic>
        <p:nvPicPr>
          <p:cNvPr id="7175" name="Picture 7" descr="clocktow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35600" y="1295399"/>
            <a:ext cx="3122613" cy="402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127000" y="0"/>
            <a:ext cx="8788400" cy="1052513"/>
            <a:chOff x="80" y="0"/>
            <a:chExt cx="5536" cy="663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>
              <a:off x="80" y="0"/>
              <a:ext cx="5381" cy="663"/>
              <a:chOff x="80" y="0"/>
              <a:chExt cx="5381" cy="663"/>
            </a:xfrm>
          </p:grpSpPr>
          <p:sp>
            <p:nvSpPr>
              <p:cNvPr id="105475" name="Rectangle 3"/>
              <p:cNvSpPr>
                <a:spLocks noChangeArrowheads="1"/>
              </p:cNvSpPr>
              <p:nvPr/>
            </p:nvSpPr>
            <p:spPr bwMode="ltGray">
              <a:xfrm>
                <a:off x="263" y="68"/>
                <a:ext cx="276" cy="2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kumimoji="1" lang="tr-TR" sz="2400">
                  <a:latin typeface="Tahoma" pitchFamily="34" charset="0"/>
                </a:endParaRPr>
              </a:p>
            </p:txBody>
          </p:sp>
          <p:sp>
            <p:nvSpPr>
              <p:cNvPr id="105476" name="Rectangle 4"/>
              <p:cNvSpPr>
                <a:spLocks noChangeArrowheads="1"/>
              </p:cNvSpPr>
              <p:nvPr/>
            </p:nvSpPr>
            <p:spPr bwMode="ltGray">
              <a:xfrm>
                <a:off x="504" y="68"/>
                <a:ext cx="207" cy="299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kumimoji="1" lang="tr-TR" sz="2400">
                  <a:latin typeface="Tahoma" pitchFamily="34" charset="0"/>
                </a:endParaRPr>
              </a:p>
            </p:txBody>
          </p:sp>
          <p:sp>
            <p:nvSpPr>
              <p:cNvPr id="105477" name="Rectangle 5"/>
              <p:cNvSpPr>
                <a:spLocks noChangeArrowheads="1"/>
              </p:cNvSpPr>
              <p:nvPr/>
            </p:nvSpPr>
            <p:spPr bwMode="ltGray">
              <a:xfrm>
                <a:off x="341" y="334"/>
                <a:ext cx="266" cy="2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kumimoji="1" lang="tr-TR" sz="2400">
                  <a:latin typeface="Tahoma" pitchFamily="34" charset="0"/>
                </a:endParaRPr>
              </a:p>
            </p:txBody>
          </p:sp>
          <p:sp>
            <p:nvSpPr>
              <p:cNvPr id="105478" name="Rectangle 6"/>
              <p:cNvSpPr>
                <a:spLocks noChangeArrowheads="1"/>
              </p:cNvSpPr>
              <p:nvPr/>
            </p:nvSpPr>
            <p:spPr bwMode="ltGray">
              <a:xfrm>
                <a:off x="574" y="334"/>
                <a:ext cx="232" cy="299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kumimoji="1" lang="tr-TR" sz="2400">
                  <a:latin typeface="Tahoma" pitchFamily="34" charset="0"/>
                </a:endParaRPr>
              </a:p>
            </p:txBody>
          </p:sp>
          <p:sp>
            <p:nvSpPr>
              <p:cNvPr id="105479" name="Rectangle 7"/>
              <p:cNvSpPr>
                <a:spLocks noChangeArrowheads="1"/>
              </p:cNvSpPr>
              <p:nvPr/>
            </p:nvSpPr>
            <p:spPr bwMode="ltGray">
              <a:xfrm>
                <a:off x="80" y="288"/>
                <a:ext cx="353" cy="266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hlink"/>
                  </a:gs>
                </a:gsLst>
                <a:lin ang="189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kumimoji="1" lang="tr-TR" sz="2400">
                  <a:latin typeface="Tahoma" pitchFamily="34" charset="0"/>
                </a:endParaRPr>
              </a:p>
            </p:txBody>
          </p:sp>
          <p:sp>
            <p:nvSpPr>
              <p:cNvPr id="105480" name="Rectangle 8"/>
              <p:cNvSpPr>
                <a:spLocks noChangeArrowheads="1"/>
              </p:cNvSpPr>
              <p:nvPr/>
            </p:nvSpPr>
            <p:spPr bwMode="gray">
              <a:xfrm>
                <a:off x="480" y="0"/>
                <a:ext cx="20" cy="663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kumimoji="1" lang="tr-TR" sz="2400">
                  <a:latin typeface="Tahoma" pitchFamily="34" charset="0"/>
                </a:endParaRPr>
              </a:p>
            </p:txBody>
          </p:sp>
          <p:sp>
            <p:nvSpPr>
              <p:cNvPr id="105481" name="Rectangle 9"/>
              <p:cNvSpPr>
                <a:spLocks noChangeArrowheads="1"/>
              </p:cNvSpPr>
              <p:nvPr/>
            </p:nvSpPr>
            <p:spPr bwMode="gray">
              <a:xfrm>
                <a:off x="279" y="498"/>
                <a:ext cx="5182" cy="20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kumimoji="1" lang="tr-TR" sz="2400">
                  <a:latin typeface="Tahoma" pitchFamily="34" charset="0"/>
                </a:endParaRPr>
              </a:p>
            </p:txBody>
          </p:sp>
        </p:grpSp>
        <p:sp>
          <p:nvSpPr>
            <p:cNvPr id="105482" name="Rectangle 10"/>
            <p:cNvSpPr>
              <a:spLocks noChangeArrowheads="1"/>
            </p:cNvSpPr>
            <p:nvPr/>
          </p:nvSpPr>
          <p:spPr bwMode="ltGray">
            <a:xfrm>
              <a:off x="768" y="192"/>
              <a:ext cx="4848" cy="288"/>
            </a:xfrm>
            <a:prstGeom prst="rect">
              <a:avLst/>
            </a:prstGeom>
            <a:gradFill rotWithShape="0">
              <a:gsLst>
                <a:gs pos="0">
                  <a:srgbClr val="66FF66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66FF66">
                  <a:gamma/>
                  <a:shade val="60000"/>
                  <a:invGamma/>
                </a:srgbClr>
              </a:prstShdw>
            </a:effectLst>
          </p:spPr>
          <p:txBody>
            <a:bodyPr wrap="none" anchor="ctr"/>
            <a:lstStyle/>
            <a:p>
              <a:r>
                <a:rPr kumimoji="1" lang="tr-TR" sz="2000" b="1" dirty="0" smtClean="0">
                  <a:solidFill>
                    <a:srgbClr val="000066"/>
                  </a:solidFill>
                  <a:latin typeface="Tahoma" pitchFamily="34" charset="0"/>
                </a:rPr>
                <a:t> </a:t>
              </a:r>
              <a:r>
                <a:rPr kumimoji="1" lang="tr-TR" sz="2000" b="1" dirty="0">
                  <a:solidFill>
                    <a:srgbClr val="000066"/>
                  </a:solidFill>
                  <a:latin typeface="Tahoma" pitchFamily="34" charset="0"/>
                </a:rPr>
                <a:t>ZAMAN YÖNETİMİ AŞAMALARI</a:t>
              </a:r>
            </a:p>
          </p:txBody>
        </p:sp>
      </p:grpSp>
      <p:sp>
        <p:nvSpPr>
          <p:cNvPr id="105483" name="Rectangle 11"/>
          <p:cNvSpPr>
            <a:spLocks noChangeArrowheads="1"/>
          </p:cNvSpPr>
          <p:nvPr/>
        </p:nvSpPr>
        <p:spPr bwMode="ltGray">
          <a:xfrm>
            <a:off x="152400" y="838200"/>
            <a:ext cx="5105400" cy="5791200"/>
          </a:xfrm>
          <a:prstGeom prst="rect">
            <a:avLst/>
          </a:prstGeom>
          <a:gradFill rotWithShape="0">
            <a:gsLst>
              <a:gs pos="0">
                <a:srgbClr val="B7FFDB"/>
              </a:gs>
              <a:gs pos="100000">
                <a:schemeClr val="bg1"/>
              </a:gs>
            </a:gsLst>
            <a:lin ang="0" scaled="1"/>
          </a:gradFill>
          <a:ln w="3175">
            <a:noFill/>
            <a:miter lim="800000"/>
            <a:headEnd/>
            <a:tailEnd/>
          </a:ln>
          <a:effectLst>
            <a:prstShdw prst="shdw17" dist="17961" dir="2700000">
              <a:srgbClr val="B7FFDB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lvl="1" algn="just">
              <a:buClr>
                <a:schemeClr val="tx2"/>
              </a:buClr>
              <a:buSzPct val="150000"/>
              <a:buFont typeface="Wingdings" pitchFamily="2" charset="2"/>
              <a:buNone/>
            </a:pPr>
            <a:r>
              <a:rPr lang="tr-TR" sz="1600" dirty="0" smtClean="0">
                <a:cs typeface="Times New Roman" pitchFamily="18" charset="0"/>
              </a:rPr>
              <a:t>  </a:t>
            </a:r>
            <a:r>
              <a:rPr lang="tr-TR" sz="2000" dirty="0">
                <a:cs typeface="Times New Roman" pitchFamily="18" charset="0"/>
              </a:rPr>
              <a:t>Hızla geçip giden bir yüzyılda yaşıyoruz. </a:t>
            </a:r>
            <a:endParaRPr lang="tr-TR" sz="2000" dirty="0" smtClean="0">
              <a:cs typeface="Times New Roman" pitchFamily="18" charset="0"/>
            </a:endParaRPr>
          </a:p>
          <a:p>
            <a:pPr lvl="1" algn="just">
              <a:buClr>
                <a:schemeClr val="tx2"/>
              </a:buClr>
              <a:buSzPct val="150000"/>
              <a:buFont typeface="Wingdings" pitchFamily="2" charset="2"/>
              <a:buNone/>
            </a:pPr>
            <a:r>
              <a:rPr lang="tr-TR" sz="2000" dirty="0" smtClean="0">
                <a:cs typeface="Times New Roman" pitchFamily="18" charset="0"/>
              </a:rPr>
              <a:t>Geçtiğimiz </a:t>
            </a:r>
            <a:r>
              <a:rPr lang="tr-TR" sz="2000" dirty="0">
                <a:cs typeface="Times New Roman" pitchFamily="18" charset="0"/>
              </a:rPr>
              <a:t>20. Yüzyılda bilimdeki ve </a:t>
            </a:r>
            <a:endParaRPr lang="tr-TR" sz="2000" dirty="0" smtClean="0">
              <a:cs typeface="Times New Roman" pitchFamily="18" charset="0"/>
            </a:endParaRPr>
          </a:p>
          <a:p>
            <a:pPr lvl="1">
              <a:buClr>
                <a:schemeClr val="tx2"/>
              </a:buClr>
              <a:buSzPct val="150000"/>
              <a:buFont typeface="Wingdings" pitchFamily="2" charset="2"/>
              <a:buNone/>
            </a:pPr>
            <a:r>
              <a:rPr lang="tr-TR" sz="2000" dirty="0" smtClean="0">
                <a:cs typeface="Times New Roman" pitchFamily="18" charset="0"/>
              </a:rPr>
              <a:t>teknolojideki </a:t>
            </a:r>
            <a:r>
              <a:rPr lang="tr-TR" sz="2000" dirty="0">
                <a:cs typeface="Times New Roman" pitchFamily="18" charset="0"/>
              </a:rPr>
              <a:t>hızlı değişmeye adapte olmak </a:t>
            </a:r>
          </a:p>
          <a:p>
            <a:pPr lvl="1">
              <a:buClr>
                <a:schemeClr val="tx2"/>
              </a:buClr>
              <a:buSzPct val="150000"/>
              <a:buFont typeface="Wingdings" pitchFamily="2" charset="2"/>
              <a:buNone/>
            </a:pPr>
            <a:r>
              <a:rPr lang="tr-TR" sz="2000" dirty="0">
                <a:cs typeface="Times New Roman" pitchFamily="18" charset="0"/>
              </a:rPr>
              <a:t>için bizlerde aynı gelişim trendini göstermek </a:t>
            </a:r>
          </a:p>
          <a:p>
            <a:pPr lvl="1">
              <a:buClr>
                <a:schemeClr val="tx2"/>
              </a:buClr>
              <a:buSzPct val="150000"/>
              <a:buFont typeface="Wingdings" pitchFamily="2" charset="2"/>
              <a:buNone/>
            </a:pPr>
            <a:r>
              <a:rPr lang="tr-TR" sz="2000" dirty="0">
                <a:cs typeface="Times New Roman" pitchFamily="18" charset="0"/>
              </a:rPr>
              <a:t>zorundayız. Bu nedenle bizlerde bu gelişime </a:t>
            </a:r>
          </a:p>
          <a:p>
            <a:pPr lvl="1">
              <a:buClr>
                <a:schemeClr val="tx2"/>
              </a:buClr>
              <a:buSzPct val="150000"/>
              <a:buFont typeface="Wingdings" pitchFamily="2" charset="2"/>
              <a:buNone/>
            </a:pPr>
            <a:r>
              <a:rPr lang="tr-TR" sz="2000" dirty="0">
                <a:cs typeface="Times New Roman" pitchFamily="18" charset="0"/>
              </a:rPr>
              <a:t>adapte mi olmalıyız , yoksa bu gelişimi </a:t>
            </a:r>
          </a:p>
          <a:p>
            <a:pPr lvl="1">
              <a:buClr>
                <a:schemeClr val="tx2"/>
              </a:buClr>
              <a:buSzPct val="150000"/>
              <a:buFont typeface="Wingdings" pitchFamily="2" charset="2"/>
              <a:buNone/>
            </a:pPr>
            <a:r>
              <a:rPr lang="tr-TR" sz="2000" dirty="0">
                <a:cs typeface="Times New Roman" pitchFamily="18" charset="0"/>
              </a:rPr>
              <a:t>bizler mi başlatmalıyız? Eğer geleceğe ilişkin </a:t>
            </a:r>
          </a:p>
          <a:p>
            <a:pPr lvl="1">
              <a:buClr>
                <a:schemeClr val="tx2"/>
              </a:buClr>
              <a:buSzPct val="150000"/>
              <a:buFont typeface="Wingdings" pitchFamily="2" charset="2"/>
              <a:buNone/>
            </a:pPr>
            <a:r>
              <a:rPr lang="tr-TR" sz="2000" dirty="0">
                <a:cs typeface="Times New Roman" pitchFamily="18" charset="0"/>
              </a:rPr>
              <a:t>bir imza atmak istiyorsak, bu gelişimi bizler </a:t>
            </a:r>
          </a:p>
          <a:p>
            <a:pPr lvl="1">
              <a:buClr>
                <a:schemeClr val="tx2"/>
              </a:buClr>
              <a:buSzPct val="150000"/>
              <a:buFont typeface="Wingdings" pitchFamily="2" charset="2"/>
              <a:buNone/>
            </a:pPr>
            <a:r>
              <a:rPr lang="tr-TR" sz="2000" dirty="0">
                <a:cs typeface="Times New Roman" pitchFamily="18" charset="0"/>
              </a:rPr>
              <a:t>başlatmalıyız. Gelişimi başlatmak için de </a:t>
            </a:r>
          </a:p>
          <a:p>
            <a:pPr lvl="1">
              <a:buClr>
                <a:schemeClr val="tx2"/>
              </a:buClr>
              <a:buSzPct val="150000"/>
              <a:buFont typeface="Wingdings" pitchFamily="2" charset="2"/>
              <a:buNone/>
            </a:pPr>
            <a:r>
              <a:rPr lang="tr-TR" sz="2000" dirty="0">
                <a:cs typeface="Times New Roman" pitchFamily="18" charset="0"/>
              </a:rPr>
              <a:t>öncelikle geleceği görmeli ve geleceği </a:t>
            </a:r>
          </a:p>
          <a:p>
            <a:pPr lvl="1">
              <a:buClr>
                <a:schemeClr val="tx2"/>
              </a:buClr>
              <a:buSzPct val="150000"/>
              <a:buFont typeface="Wingdings" pitchFamily="2" charset="2"/>
              <a:buNone/>
            </a:pPr>
            <a:r>
              <a:rPr lang="tr-TR" sz="2000" dirty="0">
                <a:cs typeface="Times New Roman" pitchFamily="18" charset="0"/>
              </a:rPr>
              <a:t>planlamalıyız. Bunun için de içinde </a:t>
            </a:r>
          </a:p>
          <a:p>
            <a:pPr lvl="1">
              <a:buClr>
                <a:schemeClr val="tx2"/>
              </a:buClr>
              <a:buSzPct val="150000"/>
              <a:buFont typeface="Wingdings" pitchFamily="2" charset="2"/>
              <a:buNone/>
            </a:pPr>
            <a:r>
              <a:rPr lang="tr-TR" sz="2000" dirty="0">
                <a:cs typeface="Times New Roman" pitchFamily="18" charset="0"/>
              </a:rPr>
              <a:t>yaşadığımız şu anki zamanı yönetmeliyiz. </a:t>
            </a:r>
            <a:endParaRPr lang="tr-TR" sz="2000" dirty="0" smtClean="0">
              <a:cs typeface="Times New Roman" pitchFamily="18" charset="0"/>
            </a:endParaRPr>
          </a:p>
          <a:p>
            <a:pPr lvl="1">
              <a:buClr>
                <a:schemeClr val="tx2"/>
              </a:buClr>
              <a:buSzPct val="150000"/>
              <a:buFont typeface="Wingdings" pitchFamily="2" charset="2"/>
              <a:buNone/>
            </a:pPr>
            <a:r>
              <a:rPr lang="tr-TR" sz="2000" dirty="0" smtClean="0">
                <a:cs typeface="Times New Roman" pitchFamily="18" charset="0"/>
              </a:rPr>
              <a:t>Zaman </a:t>
            </a:r>
            <a:r>
              <a:rPr lang="tr-TR" sz="2000" dirty="0">
                <a:cs typeface="Times New Roman" pitchFamily="18" charset="0"/>
              </a:rPr>
              <a:t>yönetiminin aşamaları yanda verilmiştir. </a:t>
            </a:r>
          </a:p>
        </p:txBody>
      </p: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5334000" y="1001713"/>
            <a:ext cx="3810000" cy="5399087"/>
            <a:chOff x="3235" y="631"/>
            <a:chExt cx="2237" cy="3401"/>
          </a:xfrm>
        </p:grpSpPr>
        <p:sp>
          <p:nvSpPr>
            <p:cNvPr id="105485" name="Rectangle 13"/>
            <p:cNvSpPr>
              <a:spLocks noChangeArrowheads="1"/>
            </p:cNvSpPr>
            <p:nvPr/>
          </p:nvSpPr>
          <p:spPr bwMode="auto">
            <a:xfrm>
              <a:off x="3528" y="631"/>
              <a:ext cx="1512" cy="217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tr-TR" sz="1200" b="1" dirty="0">
                  <a:ln w="17780" cmpd="sng">
                    <a:solidFill>
                      <a:schemeClr val="accent1">
                        <a:tint val="3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1">
                          <a:tint val="63000"/>
                          <a:sat val="105000"/>
                        </a:schemeClr>
                      </a:gs>
                      <a:gs pos="90000">
                        <a:schemeClr val="accent1">
                          <a:shade val="50000"/>
                          <a:satMod val="100000"/>
                        </a:schemeClr>
                      </a:gs>
                    </a:gsLst>
                    <a:lin ang="5400000"/>
                  </a:gradFill>
                  <a:effectLst>
                    <a:outerShdw blurRad="55000" dist="50800" dir="5400000" algn="tl">
                      <a:srgbClr val="000000">
                        <a:alpha val="33000"/>
                      </a:srgbClr>
                    </a:outerShdw>
                  </a:effectLst>
                </a:rPr>
                <a:t>MİSYON</a:t>
              </a:r>
            </a:p>
          </p:txBody>
        </p:sp>
        <p:sp>
          <p:nvSpPr>
            <p:cNvPr id="105486" name="Line 14"/>
            <p:cNvSpPr>
              <a:spLocks noChangeShapeType="1"/>
            </p:cNvSpPr>
            <p:nvPr/>
          </p:nvSpPr>
          <p:spPr bwMode="auto">
            <a:xfrm>
              <a:off x="4249" y="848"/>
              <a:ext cx="0" cy="1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5487" name="Rectangle 15"/>
            <p:cNvSpPr>
              <a:spLocks noChangeArrowheads="1"/>
            </p:cNvSpPr>
            <p:nvPr/>
          </p:nvSpPr>
          <p:spPr bwMode="auto">
            <a:xfrm>
              <a:off x="3528" y="993"/>
              <a:ext cx="1512" cy="217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tr-TR" sz="1200" b="1" dirty="0">
                  <a:solidFill>
                    <a:srgbClr val="000066"/>
                  </a:solidFill>
                </a:rPr>
                <a:t>STRATEJİK HEDEFLER</a:t>
              </a:r>
            </a:p>
          </p:txBody>
        </p:sp>
        <p:sp>
          <p:nvSpPr>
            <p:cNvPr id="105488" name="Line 16"/>
            <p:cNvSpPr>
              <a:spLocks noChangeShapeType="1"/>
            </p:cNvSpPr>
            <p:nvPr/>
          </p:nvSpPr>
          <p:spPr bwMode="auto">
            <a:xfrm>
              <a:off x="4249" y="1210"/>
              <a:ext cx="0" cy="1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5489" name="Line 17"/>
            <p:cNvSpPr>
              <a:spLocks noChangeShapeType="1"/>
            </p:cNvSpPr>
            <p:nvPr/>
          </p:nvSpPr>
          <p:spPr bwMode="auto">
            <a:xfrm>
              <a:off x="3742" y="1355"/>
              <a:ext cx="108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5490" name="Rectangle 18"/>
            <p:cNvSpPr>
              <a:spLocks noChangeArrowheads="1"/>
            </p:cNvSpPr>
            <p:nvPr/>
          </p:nvSpPr>
          <p:spPr bwMode="auto">
            <a:xfrm>
              <a:off x="3235" y="1499"/>
              <a:ext cx="941" cy="231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 eaLnBrk="0" hangingPunct="0"/>
              <a:r>
                <a:rPr lang="tr-TR" sz="12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chemeClr val="tx1"/>
                  </a:solidFill>
                </a:rPr>
                <a:t>ÇEVRE ANALİZİ</a:t>
              </a:r>
            </a:p>
          </p:txBody>
        </p:sp>
        <p:sp>
          <p:nvSpPr>
            <p:cNvPr id="105491" name="Rectangle 19"/>
            <p:cNvSpPr>
              <a:spLocks noChangeArrowheads="1"/>
            </p:cNvSpPr>
            <p:nvPr/>
          </p:nvSpPr>
          <p:spPr bwMode="auto">
            <a:xfrm>
              <a:off x="4321" y="1499"/>
              <a:ext cx="1151" cy="21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>
              <a:scene3d>
                <a:camera prst="orthographicFront"/>
                <a:lightRig rig="soft" dir="t">
                  <a:rot lat="0" lon="0" rev="10800000"/>
                </a:lightRig>
              </a:scene3d>
              <a:sp3d>
                <a:bevelT w="27940" h="12700"/>
                <a:contourClr>
                  <a:srgbClr val="DDDDDD"/>
                </a:contourClr>
              </a:sp3d>
            </a:bodyPr>
            <a:lstStyle/>
            <a:p>
              <a:pPr algn="ctr" eaLnBrk="0" hangingPunct="0"/>
              <a:r>
                <a:rPr lang="tr-TR" sz="1200" b="1" spc="150" dirty="0">
                  <a:ln w="11430"/>
                  <a:solidFill>
                    <a:schemeClr val="tx1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</a:rPr>
                <a:t>KİŞİSEL ANALİZ</a:t>
              </a:r>
            </a:p>
          </p:txBody>
        </p:sp>
        <p:sp>
          <p:nvSpPr>
            <p:cNvPr id="105492" name="Line 20"/>
            <p:cNvSpPr>
              <a:spLocks noChangeShapeType="1"/>
            </p:cNvSpPr>
            <p:nvPr/>
          </p:nvSpPr>
          <p:spPr bwMode="auto">
            <a:xfrm>
              <a:off x="3742" y="1861"/>
              <a:ext cx="108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5493" name="Rectangle 21"/>
            <p:cNvSpPr>
              <a:spLocks noChangeArrowheads="1"/>
            </p:cNvSpPr>
            <p:nvPr/>
          </p:nvSpPr>
          <p:spPr bwMode="auto">
            <a:xfrm>
              <a:off x="3600" y="2006"/>
              <a:ext cx="1440" cy="216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/>
              <a:r>
                <a:rPr lang="tr-TR" sz="1200" b="1">
                  <a:solidFill>
                    <a:srgbClr val="000066"/>
                  </a:solidFill>
                </a:rPr>
                <a:t>KARŞILAŞTIRMA</a:t>
              </a:r>
            </a:p>
          </p:txBody>
        </p:sp>
        <p:sp>
          <p:nvSpPr>
            <p:cNvPr id="105494" name="Rectangle 22"/>
            <p:cNvSpPr>
              <a:spLocks noChangeArrowheads="1"/>
            </p:cNvSpPr>
            <p:nvPr/>
          </p:nvSpPr>
          <p:spPr bwMode="auto">
            <a:xfrm>
              <a:off x="3600" y="2368"/>
              <a:ext cx="1440" cy="216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/>
              <a:r>
                <a:rPr lang="tr-TR" sz="1200" b="1">
                  <a:solidFill>
                    <a:srgbClr val="000066"/>
                  </a:solidFill>
                </a:rPr>
                <a:t>PLANLAMA</a:t>
              </a:r>
            </a:p>
          </p:txBody>
        </p:sp>
        <p:sp>
          <p:nvSpPr>
            <p:cNvPr id="105495" name="Rectangle 23"/>
            <p:cNvSpPr>
              <a:spLocks noChangeArrowheads="1"/>
            </p:cNvSpPr>
            <p:nvPr/>
          </p:nvSpPr>
          <p:spPr bwMode="auto">
            <a:xfrm>
              <a:off x="3600" y="2730"/>
              <a:ext cx="1440" cy="216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/>
              <a:r>
                <a:rPr lang="tr-TR" sz="1200" b="1">
                  <a:solidFill>
                    <a:srgbClr val="000066"/>
                  </a:solidFill>
                </a:rPr>
                <a:t>UZUN VADELİ HEDEFLER</a:t>
              </a:r>
            </a:p>
          </p:txBody>
        </p:sp>
        <p:sp>
          <p:nvSpPr>
            <p:cNvPr id="105496" name="Rectangle 24"/>
            <p:cNvSpPr>
              <a:spLocks noChangeArrowheads="1"/>
            </p:cNvSpPr>
            <p:nvPr/>
          </p:nvSpPr>
          <p:spPr bwMode="auto">
            <a:xfrm>
              <a:off x="3600" y="3092"/>
              <a:ext cx="1440" cy="216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/>
              <a:r>
                <a:rPr lang="tr-TR" sz="1200" b="1">
                  <a:solidFill>
                    <a:srgbClr val="000066"/>
                  </a:solidFill>
                </a:rPr>
                <a:t>TAKTİKSEL PLANLAR</a:t>
              </a:r>
            </a:p>
          </p:txBody>
        </p:sp>
        <p:sp>
          <p:nvSpPr>
            <p:cNvPr id="105497" name="Rectangle 25"/>
            <p:cNvSpPr>
              <a:spLocks noChangeArrowheads="1"/>
            </p:cNvSpPr>
            <p:nvPr/>
          </p:nvSpPr>
          <p:spPr bwMode="auto">
            <a:xfrm>
              <a:off x="3600" y="3454"/>
              <a:ext cx="1440" cy="216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/>
              <a:r>
                <a:rPr lang="tr-TR" sz="1200" b="1">
                  <a:solidFill>
                    <a:srgbClr val="000066"/>
                  </a:solidFill>
                </a:rPr>
                <a:t>  KISA VADELİ HEDEFLER</a:t>
              </a:r>
            </a:p>
          </p:txBody>
        </p:sp>
        <p:sp>
          <p:nvSpPr>
            <p:cNvPr id="105498" name="Rectangle 26"/>
            <p:cNvSpPr>
              <a:spLocks noChangeArrowheads="1"/>
            </p:cNvSpPr>
            <p:nvPr/>
          </p:nvSpPr>
          <p:spPr bwMode="auto">
            <a:xfrm>
              <a:off x="3600" y="3816"/>
              <a:ext cx="1440" cy="216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/>
              <a:r>
                <a:rPr lang="tr-TR" sz="1200" b="1" dirty="0">
                  <a:solidFill>
                    <a:srgbClr val="000066"/>
                  </a:solidFill>
                </a:rPr>
                <a:t>  OPERASYONEL PLANLAR</a:t>
              </a:r>
            </a:p>
          </p:txBody>
        </p:sp>
        <p:sp>
          <p:nvSpPr>
            <p:cNvPr id="105499" name="Line 27"/>
            <p:cNvSpPr>
              <a:spLocks noChangeShapeType="1"/>
            </p:cNvSpPr>
            <p:nvPr/>
          </p:nvSpPr>
          <p:spPr bwMode="auto">
            <a:xfrm>
              <a:off x="3742" y="1355"/>
              <a:ext cx="0" cy="14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5500" name="Line 28"/>
            <p:cNvSpPr>
              <a:spLocks noChangeShapeType="1"/>
            </p:cNvSpPr>
            <p:nvPr/>
          </p:nvSpPr>
          <p:spPr bwMode="auto">
            <a:xfrm>
              <a:off x="4828" y="1355"/>
              <a:ext cx="0" cy="14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5501" name="Line 29"/>
            <p:cNvSpPr>
              <a:spLocks noChangeShapeType="1"/>
            </p:cNvSpPr>
            <p:nvPr/>
          </p:nvSpPr>
          <p:spPr bwMode="auto">
            <a:xfrm>
              <a:off x="3742" y="1717"/>
              <a:ext cx="0" cy="14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5502" name="Line 30"/>
            <p:cNvSpPr>
              <a:spLocks noChangeShapeType="1"/>
            </p:cNvSpPr>
            <p:nvPr/>
          </p:nvSpPr>
          <p:spPr bwMode="auto">
            <a:xfrm>
              <a:off x="4828" y="1717"/>
              <a:ext cx="0" cy="14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5503" name="Line 31"/>
            <p:cNvSpPr>
              <a:spLocks noChangeShapeType="1"/>
            </p:cNvSpPr>
            <p:nvPr/>
          </p:nvSpPr>
          <p:spPr bwMode="auto">
            <a:xfrm>
              <a:off x="4238" y="1864"/>
              <a:ext cx="0" cy="14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5504" name="Line 32"/>
            <p:cNvSpPr>
              <a:spLocks noChangeShapeType="1"/>
            </p:cNvSpPr>
            <p:nvPr/>
          </p:nvSpPr>
          <p:spPr bwMode="auto">
            <a:xfrm>
              <a:off x="4225" y="2223"/>
              <a:ext cx="0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5505" name="Line 33"/>
            <p:cNvSpPr>
              <a:spLocks noChangeShapeType="1"/>
            </p:cNvSpPr>
            <p:nvPr/>
          </p:nvSpPr>
          <p:spPr bwMode="auto">
            <a:xfrm>
              <a:off x="4225" y="2585"/>
              <a:ext cx="0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5506" name="Line 34"/>
            <p:cNvSpPr>
              <a:spLocks noChangeShapeType="1"/>
            </p:cNvSpPr>
            <p:nvPr/>
          </p:nvSpPr>
          <p:spPr bwMode="auto">
            <a:xfrm>
              <a:off x="4225" y="2947"/>
              <a:ext cx="0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5507" name="Line 35"/>
            <p:cNvSpPr>
              <a:spLocks noChangeShapeType="1"/>
            </p:cNvSpPr>
            <p:nvPr/>
          </p:nvSpPr>
          <p:spPr bwMode="auto">
            <a:xfrm>
              <a:off x="4225" y="3671"/>
              <a:ext cx="0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5508" name="Line 36"/>
            <p:cNvSpPr>
              <a:spLocks noChangeShapeType="1"/>
            </p:cNvSpPr>
            <p:nvPr/>
          </p:nvSpPr>
          <p:spPr bwMode="auto">
            <a:xfrm>
              <a:off x="4225" y="3309"/>
              <a:ext cx="0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r-T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5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5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83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27000" y="-76200"/>
            <a:ext cx="8542338" cy="1052513"/>
            <a:chOff x="80" y="0"/>
            <a:chExt cx="5381" cy="663"/>
          </a:xfrm>
        </p:grpSpPr>
        <p:sp>
          <p:nvSpPr>
            <p:cNvPr id="106517" name="Rectangle 21"/>
            <p:cNvSpPr>
              <a:spLocks noChangeArrowheads="1"/>
            </p:cNvSpPr>
            <p:nvPr/>
          </p:nvSpPr>
          <p:spPr bwMode="ltGray">
            <a:xfrm>
              <a:off x="263" y="68"/>
              <a:ext cx="276" cy="29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tr-TR" sz="2400">
                <a:latin typeface="Tahoma" pitchFamily="34" charset="0"/>
              </a:endParaRPr>
            </a:p>
          </p:txBody>
        </p:sp>
        <p:sp>
          <p:nvSpPr>
            <p:cNvPr id="106518" name="Rectangle 22"/>
            <p:cNvSpPr>
              <a:spLocks noChangeArrowheads="1"/>
            </p:cNvSpPr>
            <p:nvPr/>
          </p:nvSpPr>
          <p:spPr bwMode="ltGray">
            <a:xfrm>
              <a:off x="504" y="68"/>
              <a:ext cx="207" cy="29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tr-TR" sz="2400">
                <a:latin typeface="Tahoma" pitchFamily="34" charset="0"/>
              </a:endParaRPr>
            </a:p>
          </p:txBody>
        </p:sp>
        <p:sp>
          <p:nvSpPr>
            <p:cNvPr id="106519" name="Rectangle 23"/>
            <p:cNvSpPr>
              <a:spLocks noChangeArrowheads="1"/>
            </p:cNvSpPr>
            <p:nvPr/>
          </p:nvSpPr>
          <p:spPr bwMode="ltGray">
            <a:xfrm>
              <a:off x="341" y="334"/>
              <a:ext cx="266" cy="29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tr-TR" sz="2400">
                <a:latin typeface="Tahoma" pitchFamily="34" charset="0"/>
              </a:endParaRPr>
            </a:p>
          </p:txBody>
        </p:sp>
        <p:sp>
          <p:nvSpPr>
            <p:cNvPr id="106520" name="Rectangle 24"/>
            <p:cNvSpPr>
              <a:spLocks noChangeArrowheads="1"/>
            </p:cNvSpPr>
            <p:nvPr/>
          </p:nvSpPr>
          <p:spPr bwMode="ltGray">
            <a:xfrm>
              <a:off x="574" y="334"/>
              <a:ext cx="232" cy="29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tr-TR" sz="2400">
                <a:latin typeface="Tahoma" pitchFamily="34" charset="0"/>
              </a:endParaRPr>
            </a:p>
          </p:txBody>
        </p:sp>
        <p:sp>
          <p:nvSpPr>
            <p:cNvPr id="106521" name="Rectangle 25"/>
            <p:cNvSpPr>
              <a:spLocks noChangeArrowheads="1"/>
            </p:cNvSpPr>
            <p:nvPr/>
          </p:nvSpPr>
          <p:spPr bwMode="ltGray">
            <a:xfrm>
              <a:off x="80" y="288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tr-TR" sz="2400">
                <a:latin typeface="Tahoma" pitchFamily="34" charset="0"/>
              </a:endParaRPr>
            </a:p>
          </p:txBody>
        </p:sp>
        <p:sp>
          <p:nvSpPr>
            <p:cNvPr id="106522" name="Rectangle 26"/>
            <p:cNvSpPr>
              <a:spLocks noChangeArrowheads="1"/>
            </p:cNvSpPr>
            <p:nvPr/>
          </p:nvSpPr>
          <p:spPr bwMode="gray">
            <a:xfrm>
              <a:off x="480" y="0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tr-TR" sz="2400">
                <a:latin typeface="Tahoma" pitchFamily="34" charset="0"/>
              </a:endParaRPr>
            </a:p>
          </p:txBody>
        </p:sp>
        <p:sp>
          <p:nvSpPr>
            <p:cNvPr id="106523" name="Rectangle 27"/>
            <p:cNvSpPr>
              <a:spLocks noChangeArrowheads="1"/>
            </p:cNvSpPr>
            <p:nvPr/>
          </p:nvSpPr>
          <p:spPr bwMode="gray">
            <a:xfrm>
              <a:off x="279" y="498"/>
              <a:ext cx="5182" cy="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tr-TR" sz="2400">
                <a:latin typeface="Tahoma" pitchFamily="34" charset="0"/>
              </a:endParaRPr>
            </a:p>
          </p:txBody>
        </p:sp>
      </p:grpSp>
      <p:sp>
        <p:nvSpPr>
          <p:cNvPr id="106524" name="Rectangle 28"/>
          <p:cNvSpPr>
            <a:spLocks noChangeArrowheads="1"/>
          </p:cNvSpPr>
          <p:nvPr/>
        </p:nvSpPr>
        <p:spPr bwMode="ltGray">
          <a:xfrm>
            <a:off x="152400" y="914400"/>
            <a:ext cx="8763000" cy="5715000"/>
          </a:xfrm>
          <a:prstGeom prst="rect">
            <a:avLst/>
          </a:prstGeom>
          <a:gradFill rotWithShape="0">
            <a:gsLst>
              <a:gs pos="0">
                <a:srgbClr val="B7FFDB"/>
              </a:gs>
              <a:gs pos="100000">
                <a:schemeClr val="bg1"/>
              </a:gs>
            </a:gsLst>
            <a:lin ang="0" scaled="1"/>
          </a:gradFill>
          <a:ln w="3175">
            <a:noFill/>
            <a:miter lim="800000"/>
            <a:headEnd/>
            <a:tailEnd/>
          </a:ln>
          <a:effectLst>
            <a:prstShdw prst="shdw17" dist="17961" dir="2700000">
              <a:srgbClr val="B7FFDB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r>
              <a:rPr lang="tr-TR" sz="2800" dirty="0"/>
              <a:t>     </a:t>
            </a:r>
            <a:r>
              <a:rPr lang="tr-TR" sz="2800" dirty="0">
                <a:cs typeface="Times New Roman" pitchFamily="18" charset="0"/>
              </a:rPr>
              <a:t>Zaman kültürel ve psikolojik boyutları olan bir kavramdır</a:t>
            </a:r>
            <a:r>
              <a:rPr lang="tr-TR" sz="2800" dirty="0" smtClean="0">
                <a:cs typeface="Times New Roman" pitchFamily="18" charset="0"/>
              </a:rPr>
              <a:t>.</a:t>
            </a:r>
          </a:p>
          <a:p>
            <a:r>
              <a:rPr lang="tr-TR" sz="2800" dirty="0" smtClean="0">
                <a:cs typeface="Times New Roman" pitchFamily="18" charset="0"/>
              </a:rPr>
              <a:t> </a:t>
            </a:r>
            <a:r>
              <a:rPr lang="tr-TR" sz="2800" dirty="0">
                <a:cs typeface="Times New Roman" pitchFamily="18" charset="0"/>
              </a:rPr>
              <a:t>Eğer bir çalışma </a:t>
            </a:r>
            <a:r>
              <a:rPr lang="tr-TR" sz="2800" dirty="0" smtClean="0">
                <a:cs typeface="Times New Roman" pitchFamily="18" charset="0"/>
              </a:rPr>
              <a:t>sırasında  </a:t>
            </a:r>
            <a:r>
              <a:rPr lang="tr-TR" sz="2800" dirty="0">
                <a:cs typeface="Times New Roman" pitchFamily="18" charset="0"/>
              </a:rPr>
              <a:t>kendinizi </a:t>
            </a:r>
            <a:r>
              <a:rPr lang="tr-TR" sz="2800" dirty="0" smtClean="0">
                <a:cs typeface="Times New Roman" pitchFamily="18" charset="0"/>
              </a:rPr>
              <a:t>doğrudan konuya</a:t>
            </a:r>
          </a:p>
          <a:p>
            <a:r>
              <a:rPr lang="tr-TR" sz="2800" dirty="0" smtClean="0">
                <a:cs typeface="Times New Roman" pitchFamily="18" charset="0"/>
              </a:rPr>
              <a:t> </a:t>
            </a:r>
            <a:r>
              <a:rPr lang="tr-TR" sz="2800" dirty="0">
                <a:cs typeface="Times New Roman" pitchFamily="18" charset="0"/>
              </a:rPr>
              <a:t>verebilmişseniz, huzurlu bir </a:t>
            </a:r>
            <a:r>
              <a:rPr lang="tr-TR" sz="2800" dirty="0" smtClean="0">
                <a:cs typeface="Times New Roman" pitchFamily="18" charset="0"/>
              </a:rPr>
              <a:t>ortamda </a:t>
            </a:r>
            <a:r>
              <a:rPr lang="tr-TR" sz="2800" dirty="0">
                <a:cs typeface="Times New Roman" pitchFamily="18" charset="0"/>
              </a:rPr>
              <a:t>severek ve isteyerek </a:t>
            </a:r>
            <a:endParaRPr lang="tr-TR" sz="2800" dirty="0" smtClean="0">
              <a:cs typeface="Times New Roman" pitchFamily="18" charset="0"/>
            </a:endParaRPr>
          </a:p>
          <a:p>
            <a:r>
              <a:rPr lang="tr-TR" sz="2800" dirty="0" smtClean="0">
                <a:cs typeface="Times New Roman" pitchFamily="18" charset="0"/>
              </a:rPr>
              <a:t>Ders çalışıyorsanız</a:t>
            </a:r>
            <a:r>
              <a:rPr lang="tr-TR" sz="2800" dirty="0">
                <a:cs typeface="Times New Roman" pitchFamily="18" charset="0"/>
              </a:rPr>
              <a:t>, zaman </a:t>
            </a:r>
            <a:r>
              <a:rPr lang="tr-TR" sz="2800" dirty="0" smtClean="0">
                <a:cs typeface="Times New Roman" pitchFamily="18" charset="0"/>
              </a:rPr>
              <a:t>göreceli </a:t>
            </a:r>
            <a:r>
              <a:rPr lang="tr-TR" sz="2800" dirty="0">
                <a:cs typeface="Times New Roman" pitchFamily="18" charset="0"/>
              </a:rPr>
              <a:t>olarak çabuk geçer. </a:t>
            </a:r>
            <a:endParaRPr lang="tr-TR" sz="2800" dirty="0" smtClean="0">
              <a:cs typeface="Times New Roman" pitchFamily="18" charset="0"/>
            </a:endParaRPr>
          </a:p>
          <a:p>
            <a:r>
              <a:rPr lang="tr-TR" sz="2800" dirty="0" smtClean="0">
                <a:cs typeface="Times New Roman" pitchFamily="18" charset="0"/>
              </a:rPr>
              <a:t>Buna </a:t>
            </a:r>
            <a:r>
              <a:rPr lang="tr-TR" sz="2800" dirty="0">
                <a:cs typeface="Times New Roman" pitchFamily="18" charset="0"/>
              </a:rPr>
              <a:t>karşılık okulda yada evde kaygılı bir bekleyiş </a:t>
            </a:r>
            <a:r>
              <a:rPr lang="tr-TR" sz="2800" dirty="0" smtClean="0">
                <a:cs typeface="Times New Roman" pitchFamily="18" charset="0"/>
              </a:rPr>
              <a:t> içinde </a:t>
            </a:r>
          </a:p>
          <a:p>
            <a:r>
              <a:rPr lang="tr-TR" sz="2800" dirty="0" smtClean="0">
                <a:cs typeface="Times New Roman" pitchFamily="18" charset="0"/>
              </a:rPr>
              <a:t>olduğunuzda zaman  duygusal </a:t>
            </a:r>
            <a:r>
              <a:rPr lang="tr-TR" sz="2800" dirty="0">
                <a:cs typeface="Times New Roman" pitchFamily="18" charset="0"/>
              </a:rPr>
              <a:t>olarak uzaklaşır.</a:t>
            </a:r>
          </a:p>
          <a:p>
            <a:r>
              <a:rPr lang="tr-TR" sz="2800" dirty="0" smtClean="0">
                <a:cs typeface="Times New Roman" pitchFamily="18" charset="0"/>
              </a:rPr>
              <a:t>Geleneksel </a:t>
            </a:r>
            <a:r>
              <a:rPr lang="tr-TR" sz="2800" dirty="0">
                <a:cs typeface="Times New Roman" pitchFamily="18" charset="0"/>
              </a:rPr>
              <a:t>anlatımı ile “bir türlü geçmek bilmez.” </a:t>
            </a:r>
            <a:endParaRPr lang="tr-TR" sz="2800" dirty="0" smtClean="0">
              <a:cs typeface="Times New Roman" pitchFamily="18" charset="0"/>
            </a:endParaRPr>
          </a:p>
          <a:p>
            <a:endParaRPr lang="tr-TR" sz="28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6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6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24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762001"/>
            <a:ext cx="7620000" cy="5509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Clr>
                <a:schemeClr val="tx2"/>
              </a:buClr>
              <a:buSzPct val="150000"/>
              <a:buFont typeface="Wingdings" pitchFamily="2" charset="2"/>
              <a:buNone/>
            </a:pPr>
            <a:r>
              <a:rPr lang="tr-TR" sz="3200" dirty="0" smtClean="0">
                <a:cs typeface="Times New Roman" pitchFamily="18" charset="0"/>
              </a:rPr>
              <a:t>Belirlemiş olduğumuz misyon doğrultusunda, bu misyonumuz ile ulaşmak istediğimiz hedefler belirleriz. </a:t>
            </a:r>
          </a:p>
          <a:p>
            <a:pPr>
              <a:buClr>
                <a:schemeClr val="tx2"/>
              </a:buClr>
              <a:buSzPct val="150000"/>
              <a:buFont typeface="Wingdings" pitchFamily="2" charset="2"/>
              <a:buNone/>
            </a:pPr>
            <a:r>
              <a:rPr lang="tr-TR" sz="3200" dirty="0" smtClean="0">
                <a:cs typeface="Times New Roman" pitchFamily="18" charset="0"/>
              </a:rPr>
              <a:t>Belirlenmiş olan bu hedeflere ulaşıldığında da misyon tamamlanmış olacaktır. Bu nedenle stratejik hedefler, bireyin misyonunu tamamlayacak şekilde hazırlanmalıdır.</a:t>
            </a:r>
            <a:endParaRPr lang="tr-TR" sz="3200" dirty="0" smtClean="0"/>
          </a:p>
          <a:p>
            <a:pPr>
              <a:buClr>
                <a:schemeClr val="tx2"/>
              </a:buClr>
              <a:buSzPct val="150000"/>
              <a:buFont typeface="Wingdings" pitchFamily="2" charset="2"/>
              <a:buNone/>
            </a:pPr>
            <a:r>
              <a:rPr lang="tr-TR" sz="3200" dirty="0" smtClean="0">
                <a:cs typeface="Times New Roman" pitchFamily="18" charset="0"/>
              </a:rPr>
              <a:t>Bizler stratejik hedefleri kısa süreli hedefler ve uzun süreli hedefler olarak iki bölüme ayırıyoruz.</a:t>
            </a:r>
            <a:endParaRPr lang="tr-TR" sz="3200" dirty="0"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400" y="228600"/>
            <a:ext cx="73151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tr-TR" b="1" dirty="0" smtClean="0">
                <a:solidFill>
                  <a:srgbClr val="000066"/>
                </a:solidFill>
                <a:latin typeface="Tahoma" pitchFamily="34" charset="0"/>
              </a:rPr>
              <a:t>                        </a:t>
            </a:r>
            <a:r>
              <a:rPr kumimoji="1" lang="tr-TR" sz="3200" b="1" dirty="0" smtClean="0">
                <a:solidFill>
                  <a:srgbClr val="000066"/>
                </a:solidFill>
                <a:latin typeface="Tahoma" pitchFamily="34" charset="0"/>
              </a:rPr>
              <a:t>STRATEJİK HEDEFLER</a:t>
            </a:r>
            <a:endParaRPr kumimoji="1" lang="tr-TR" sz="3200" b="1" dirty="0">
              <a:solidFill>
                <a:srgbClr val="000066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152400" y="152400"/>
            <a:ext cx="8763000" cy="304800"/>
            <a:chOff x="96" y="96"/>
            <a:chExt cx="5520" cy="1008"/>
          </a:xfrm>
        </p:grpSpPr>
        <p:sp>
          <p:nvSpPr>
            <p:cNvPr id="108554" name="Rectangle 10"/>
            <p:cNvSpPr>
              <a:spLocks noChangeArrowheads="1"/>
            </p:cNvSpPr>
            <p:nvPr/>
          </p:nvSpPr>
          <p:spPr bwMode="ltGray">
            <a:xfrm>
              <a:off x="96" y="96"/>
              <a:ext cx="5520" cy="192"/>
            </a:xfrm>
            <a:prstGeom prst="rect">
              <a:avLst/>
            </a:prstGeom>
            <a:gradFill rotWithShape="0">
              <a:gsLst>
                <a:gs pos="0">
                  <a:srgbClr val="8F8FE3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8F8FE3">
                  <a:gamma/>
                  <a:shade val="60000"/>
                  <a:invGamma/>
                </a:srgbClr>
              </a:prstShdw>
            </a:effectLst>
          </p:spPr>
          <p:txBody>
            <a:bodyPr wrap="none" anchor="ctr"/>
            <a:lstStyle/>
            <a:p>
              <a:endParaRPr kumimoji="1" lang="tr-TR" sz="2000" b="1" dirty="0">
                <a:solidFill>
                  <a:srgbClr val="000066"/>
                </a:solidFill>
                <a:latin typeface="Tahoma" pitchFamily="34" charset="0"/>
              </a:endParaRPr>
            </a:p>
          </p:txBody>
        </p:sp>
        <p:sp>
          <p:nvSpPr>
            <p:cNvPr id="108555" name="Rectangle 11"/>
            <p:cNvSpPr>
              <a:spLocks noChangeArrowheads="1"/>
            </p:cNvSpPr>
            <p:nvPr/>
          </p:nvSpPr>
          <p:spPr bwMode="ltGray">
            <a:xfrm>
              <a:off x="96" y="288"/>
              <a:ext cx="5520" cy="816"/>
            </a:xfrm>
            <a:prstGeom prst="rect">
              <a:avLst/>
            </a:prstGeom>
            <a:gradFill rotWithShape="0">
              <a:gsLst>
                <a:gs pos="0">
                  <a:srgbClr val="B7FFDB"/>
                </a:gs>
                <a:gs pos="100000">
                  <a:schemeClr val="bg1"/>
                </a:gs>
              </a:gsLst>
              <a:lin ang="0" scaled="1"/>
            </a:gradFill>
            <a:ln w="3175">
              <a:noFill/>
              <a:miter lim="800000"/>
              <a:headEnd/>
              <a:tailEnd/>
            </a:ln>
            <a:effectLst>
              <a:prstShdw prst="shdw17" dist="17961" dir="2700000">
                <a:srgbClr val="B7FFDB">
                  <a:gamma/>
                  <a:shade val="60000"/>
                  <a:invGamma/>
                </a:srgbClr>
              </a:prstShdw>
            </a:effectLst>
          </p:spPr>
          <p:txBody>
            <a:bodyPr wrap="none" anchor="ctr"/>
            <a:lstStyle/>
            <a:p>
              <a:pPr>
                <a:buClr>
                  <a:schemeClr val="tx2"/>
                </a:buClr>
                <a:buSzPct val="150000"/>
                <a:buFont typeface="Wingdings" pitchFamily="2" charset="2"/>
                <a:buNone/>
              </a:pPr>
              <a:r>
                <a:rPr lang="tr-TR" sz="1600" dirty="0"/>
                <a:t>     </a:t>
              </a:r>
              <a:endParaRPr lang="tr-TR" sz="1600" dirty="0">
                <a:cs typeface="Times New Roman" pitchFamily="18" charset="0"/>
              </a:endParaRPr>
            </a:p>
          </p:txBody>
        </p:sp>
      </p:grpSp>
      <p:grpSp>
        <p:nvGrpSpPr>
          <p:cNvPr id="3" name="Group 46"/>
          <p:cNvGrpSpPr>
            <a:grpSpLocks/>
          </p:cNvGrpSpPr>
          <p:nvPr/>
        </p:nvGrpSpPr>
        <p:grpSpPr bwMode="auto">
          <a:xfrm>
            <a:off x="2971800" y="685800"/>
            <a:ext cx="5715000" cy="2133600"/>
            <a:chOff x="2266" y="1200"/>
            <a:chExt cx="3350" cy="720"/>
          </a:xfrm>
        </p:grpSpPr>
        <p:sp>
          <p:nvSpPr>
            <p:cNvPr id="108568" name="Rectangle 24"/>
            <p:cNvSpPr>
              <a:spLocks noChangeArrowheads="1"/>
            </p:cNvSpPr>
            <p:nvPr/>
          </p:nvSpPr>
          <p:spPr bwMode="ltGray">
            <a:xfrm>
              <a:off x="2266" y="1392"/>
              <a:ext cx="3350" cy="528"/>
            </a:xfrm>
            <a:prstGeom prst="rect">
              <a:avLst/>
            </a:prstGeom>
            <a:gradFill rotWithShape="0">
              <a:gsLst>
                <a:gs pos="0">
                  <a:srgbClr val="B7FFDB"/>
                </a:gs>
                <a:gs pos="100000">
                  <a:schemeClr val="bg1"/>
                </a:gs>
              </a:gsLst>
              <a:lin ang="0" scaled="1"/>
            </a:gradFill>
            <a:ln w="3175">
              <a:noFill/>
              <a:miter lim="800000"/>
              <a:headEnd/>
              <a:tailEnd/>
            </a:ln>
            <a:effectLst>
              <a:prstShdw prst="shdw17" dist="17961" dir="2700000">
                <a:srgbClr val="B7FFDB">
                  <a:gamma/>
                  <a:shade val="60000"/>
                  <a:invGamma/>
                </a:srgbClr>
              </a:prstShdw>
            </a:effectLst>
          </p:spPr>
          <p:txBody>
            <a:bodyPr wrap="none" anchor="ctr"/>
            <a:lstStyle/>
            <a:p>
              <a:pPr>
                <a:buClr>
                  <a:schemeClr val="tx2"/>
                </a:buClr>
                <a:buSzPct val="150000"/>
                <a:buFont typeface="Wingdings" pitchFamily="2" charset="2"/>
                <a:buNone/>
              </a:pPr>
              <a:r>
                <a:rPr lang="tr-TR" dirty="0">
                  <a:cs typeface="Times New Roman" pitchFamily="18" charset="0"/>
                </a:rPr>
                <a:t>Stratejik hedefleri belli periyotlara böleriz. Genellikle </a:t>
              </a:r>
              <a:r>
                <a:rPr lang="tr-TR" dirty="0" smtClean="0">
                  <a:cs typeface="Times New Roman" pitchFamily="18" charset="0"/>
                </a:rPr>
                <a:t> </a:t>
              </a:r>
              <a:endParaRPr lang="tr-TR" dirty="0"/>
            </a:p>
            <a:p>
              <a:pPr>
                <a:buClr>
                  <a:schemeClr val="tx2"/>
                </a:buClr>
                <a:buSzPct val="150000"/>
                <a:buFont typeface="Wingdings" pitchFamily="2" charset="2"/>
                <a:buNone/>
              </a:pPr>
              <a:r>
                <a:rPr lang="tr-TR" dirty="0">
                  <a:cs typeface="Times New Roman" pitchFamily="18" charset="0"/>
                </a:rPr>
                <a:t>periyotlara bölünen hedefler uzun süreli </a:t>
              </a:r>
              <a:r>
                <a:rPr lang="tr-TR" dirty="0" smtClean="0">
                  <a:cs typeface="Times New Roman" pitchFamily="18" charset="0"/>
                </a:rPr>
                <a:t>hedeflerdir.</a:t>
              </a:r>
            </a:p>
            <a:p>
              <a:pPr>
                <a:buClr>
                  <a:schemeClr val="tx2"/>
                </a:buClr>
                <a:buSzPct val="150000"/>
                <a:buFont typeface="Wingdings" pitchFamily="2" charset="2"/>
                <a:buNone/>
              </a:pPr>
              <a:r>
                <a:rPr lang="tr-TR" dirty="0" smtClean="0">
                  <a:cs typeface="Times New Roman" pitchFamily="18" charset="0"/>
                </a:rPr>
                <a:t>Örneğin ortaokula giden bir öğrencinin  </a:t>
              </a:r>
            </a:p>
            <a:p>
              <a:pPr>
                <a:buClr>
                  <a:schemeClr val="tx2"/>
                </a:buClr>
                <a:buSzPct val="150000"/>
                <a:buFont typeface="Wingdings" pitchFamily="2" charset="2"/>
                <a:buNone/>
              </a:pPr>
              <a:r>
                <a:rPr lang="tr-TR" dirty="0" err="1" smtClean="0">
                  <a:cs typeface="Times New Roman" pitchFamily="18" charset="0"/>
                </a:rPr>
                <a:t>basarılı</a:t>
              </a:r>
              <a:r>
                <a:rPr lang="tr-TR" dirty="0" smtClean="0">
                  <a:cs typeface="Times New Roman" pitchFamily="18" charset="0"/>
                </a:rPr>
                <a:t> bir doktor olmak istemesi uzun süreli hedeftir</a:t>
              </a:r>
              <a:endParaRPr lang="tr-TR" dirty="0">
                <a:cs typeface="Times New Roman" pitchFamily="18" charset="0"/>
              </a:endParaRPr>
            </a:p>
          </p:txBody>
        </p:sp>
        <p:sp>
          <p:nvSpPr>
            <p:cNvPr id="108569" name="Rectangle 25"/>
            <p:cNvSpPr>
              <a:spLocks noChangeArrowheads="1"/>
            </p:cNvSpPr>
            <p:nvPr/>
          </p:nvSpPr>
          <p:spPr bwMode="ltGray">
            <a:xfrm>
              <a:off x="2400" y="1200"/>
              <a:ext cx="3216" cy="192"/>
            </a:xfrm>
            <a:prstGeom prst="rect">
              <a:avLst/>
            </a:prstGeom>
            <a:gradFill rotWithShape="0">
              <a:gsLst>
                <a:gs pos="0">
                  <a:srgbClr val="8F8FE3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8F8FE3">
                  <a:gamma/>
                  <a:shade val="60000"/>
                  <a:invGamma/>
                </a:srgbClr>
              </a:prstShdw>
            </a:effectLst>
          </p:spPr>
          <p:txBody>
            <a:bodyPr wrap="none" anchor="ctr"/>
            <a:lstStyle/>
            <a:p>
              <a:r>
                <a:rPr kumimoji="1" lang="tr-TR" sz="1600" b="1">
                  <a:solidFill>
                    <a:srgbClr val="000066"/>
                  </a:solidFill>
                  <a:latin typeface="Tahoma" pitchFamily="34" charset="0"/>
                </a:rPr>
                <a:t>UZUN SÜRELİ HEDEFLER</a:t>
              </a:r>
            </a:p>
          </p:txBody>
        </p:sp>
      </p:grp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3200400" y="2743200"/>
            <a:ext cx="5715000" cy="1524000"/>
            <a:chOff x="2400" y="2016"/>
            <a:chExt cx="3216" cy="864"/>
          </a:xfrm>
        </p:grpSpPr>
        <p:sp>
          <p:nvSpPr>
            <p:cNvPr id="108573" name="Rectangle 29"/>
            <p:cNvSpPr>
              <a:spLocks noChangeArrowheads="1"/>
            </p:cNvSpPr>
            <p:nvPr/>
          </p:nvSpPr>
          <p:spPr bwMode="ltGray">
            <a:xfrm>
              <a:off x="2400" y="2208"/>
              <a:ext cx="3216" cy="672"/>
            </a:xfrm>
            <a:prstGeom prst="rect">
              <a:avLst/>
            </a:prstGeom>
            <a:gradFill rotWithShape="0">
              <a:gsLst>
                <a:gs pos="0">
                  <a:srgbClr val="B7FFDB"/>
                </a:gs>
                <a:gs pos="100000">
                  <a:schemeClr val="bg1"/>
                </a:gs>
              </a:gsLst>
              <a:lin ang="0" scaled="1"/>
            </a:gradFill>
            <a:ln w="3175">
              <a:noFill/>
              <a:miter lim="800000"/>
              <a:headEnd/>
              <a:tailEnd/>
            </a:ln>
            <a:effectLst>
              <a:prstShdw prst="shdw17" dist="17961" dir="2700000">
                <a:srgbClr val="B7FFDB">
                  <a:gamma/>
                  <a:shade val="60000"/>
                  <a:invGamma/>
                </a:srgbClr>
              </a:prstShdw>
            </a:effectLst>
          </p:spPr>
          <p:txBody>
            <a:bodyPr wrap="none" anchor="ctr"/>
            <a:lstStyle/>
            <a:p>
              <a:pPr>
                <a:buClr>
                  <a:schemeClr val="tx2"/>
                </a:buClr>
                <a:buSzPct val="150000"/>
                <a:buFont typeface="Wingdings" pitchFamily="2" charset="2"/>
                <a:buNone/>
              </a:pPr>
              <a:r>
                <a:rPr lang="tr-TR" dirty="0">
                  <a:cs typeface="Times New Roman" pitchFamily="18" charset="0"/>
                </a:rPr>
                <a:t>Uzun süreli hedefleri de belli periyotlara böleriz. </a:t>
              </a:r>
              <a:endParaRPr lang="tr-TR" dirty="0" smtClean="0">
                <a:cs typeface="Times New Roman" pitchFamily="18" charset="0"/>
              </a:endParaRPr>
            </a:p>
            <a:p>
              <a:pPr>
                <a:buClr>
                  <a:schemeClr val="tx2"/>
                </a:buClr>
                <a:buSzPct val="150000"/>
                <a:buFont typeface="Wingdings" pitchFamily="2" charset="2"/>
                <a:buNone/>
              </a:pPr>
              <a:r>
                <a:rPr lang="tr-TR" dirty="0" smtClean="0">
                  <a:cs typeface="Times New Roman" pitchFamily="18" charset="0"/>
                </a:rPr>
                <a:t>Kısa periyotlara </a:t>
              </a:r>
              <a:r>
                <a:rPr lang="tr-TR" dirty="0">
                  <a:cs typeface="Times New Roman" pitchFamily="18" charset="0"/>
                </a:rPr>
                <a:t>bölünen hedefler kısa süreli </a:t>
              </a:r>
              <a:endParaRPr lang="tr-TR" dirty="0"/>
            </a:p>
            <a:p>
              <a:pPr>
                <a:buClr>
                  <a:schemeClr val="tx2"/>
                </a:buClr>
                <a:buSzPct val="150000"/>
                <a:buFont typeface="Wingdings" pitchFamily="2" charset="2"/>
                <a:buNone/>
              </a:pPr>
              <a:r>
                <a:rPr lang="tr-TR" dirty="0">
                  <a:cs typeface="Times New Roman" pitchFamily="18" charset="0"/>
                </a:rPr>
                <a:t>hedeflerdir.Günlük yaşamımızda bu hedefler aylar, haftalar </a:t>
              </a:r>
            </a:p>
            <a:p>
              <a:pPr>
                <a:buClr>
                  <a:schemeClr val="tx2"/>
                </a:buClr>
                <a:buSzPct val="150000"/>
                <a:buFont typeface="Wingdings" pitchFamily="2" charset="2"/>
                <a:buNone/>
              </a:pPr>
              <a:r>
                <a:rPr lang="tr-TR" dirty="0">
                  <a:cs typeface="Times New Roman" pitchFamily="18" charset="0"/>
                </a:rPr>
                <a:t>boyutunda kısaltılabilir. </a:t>
              </a:r>
              <a:r>
                <a:rPr lang="tr-TR" dirty="0" smtClean="0">
                  <a:cs typeface="Times New Roman" pitchFamily="18" charset="0"/>
                </a:rPr>
                <a:t>Örneğin yıl sonu okulda başarılı olmak</a:t>
              </a:r>
              <a:endParaRPr lang="tr-TR" dirty="0">
                <a:cs typeface="Times New Roman" pitchFamily="18" charset="0"/>
              </a:endParaRPr>
            </a:p>
          </p:txBody>
        </p:sp>
        <p:sp>
          <p:nvSpPr>
            <p:cNvPr id="108574" name="Rectangle 30"/>
            <p:cNvSpPr>
              <a:spLocks noChangeArrowheads="1"/>
            </p:cNvSpPr>
            <p:nvPr/>
          </p:nvSpPr>
          <p:spPr bwMode="ltGray">
            <a:xfrm>
              <a:off x="2400" y="2016"/>
              <a:ext cx="3216" cy="192"/>
            </a:xfrm>
            <a:prstGeom prst="rect">
              <a:avLst/>
            </a:prstGeom>
            <a:gradFill rotWithShape="0">
              <a:gsLst>
                <a:gs pos="0">
                  <a:srgbClr val="8F8FE3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8F8FE3">
                  <a:gamma/>
                  <a:shade val="60000"/>
                  <a:invGamma/>
                </a:srgbClr>
              </a:prstShdw>
            </a:effectLst>
          </p:spPr>
          <p:txBody>
            <a:bodyPr wrap="none" anchor="ctr"/>
            <a:lstStyle/>
            <a:p>
              <a:r>
                <a:rPr kumimoji="1" lang="tr-TR" sz="1600" b="1">
                  <a:solidFill>
                    <a:srgbClr val="000066"/>
                  </a:solidFill>
                  <a:latin typeface="Tahoma" pitchFamily="34" charset="0"/>
                </a:rPr>
                <a:t>KISA SÜRELİ HEDEFLER</a:t>
              </a:r>
            </a:p>
          </p:txBody>
        </p:sp>
      </p:grpSp>
      <p:grpSp>
        <p:nvGrpSpPr>
          <p:cNvPr id="5" name="Group 48"/>
          <p:cNvGrpSpPr>
            <a:grpSpLocks/>
          </p:cNvGrpSpPr>
          <p:nvPr/>
        </p:nvGrpSpPr>
        <p:grpSpPr bwMode="auto">
          <a:xfrm>
            <a:off x="3199926" y="4267567"/>
            <a:ext cx="5715474" cy="2438034"/>
            <a:chOff x="2170" y="2893"/>
            <a:chExt cx="3446" cy="1331"/>
          </a:xfrm>
        </p:grpSpPr>
        <p:sp>
          <p:nvSpPr>
            <p:cNvPr id="108576" name="Rectangle 32"/>
            <p:cNvSpPr>
              <a:spLocks noChangeArrowheads="1"/>
            </p:cNvSpPr>
            <p:nvPr/>
          </p:nvSpPr>
          <p:spPr bwMode="ltGray">
            <a:xfrm>
              <a:off x="2170" y="3184"/>
              <a:ext cx="3446" cy="1040"/>
            </a:xfrm>
            <a:prstGeom prst="rect">
              <a:avLst/>
            </a:prstGeom>
            <a:gradFill rotWithShape="0">
              <a:gsLst>
                <a:gs pos="0">
                  <a:srgbClr val="B7FFDB"/>
                </a:gs>
                <a:gs pos="100000">
                  <a:schemeClr val="bg1"/>
                </a:gs>
              </a:gsLst>
              <a:lin ang="0" scaled="1"/>
            </a:gradFill>
            <a:ln w="3175">
              <a:noFill/>
              <a:miter lim="800000"/>
              <a:headEnd/>
              <a:tailEnd/>
            </a:ln>
            <a:effectLst>
              <a:prstShdw prst="shdw17" dist="17961" dir="2700000">
                <a:srgbClr val="B7FFDB">
                  <a:gamma/>
                  <a:shade val="60000"/>
                  <a:invGamma/>
                </a:srgbClr>
              </a:prstShdw>
            </a:effectLst>
          </p:spPr>
          <p:txBody>
            <a:bodyPr wrap="none" anchor="ctr"/>
            <a:lstStyle/>
            <a:p>
              <a:pPr>
                <a:buClr>
                  <a:schemeClr val="tx2"/>
                </a:buClr>
                <a:buSzPct val="150000"/>
                <a:buFont typeface="Wingdings" pitchFamily="2" charset="2"/>
                <a:buNone/>
              </a:pPr>
              <a:r>
                <a:rPr lang="tr-TR" dirty="0">
                  <a:cs typeface="Times New Roman" pitchFamily="18" charset="0"/>
                </a:rPr>
                <a:t>Misyon ve hedeflerin belirlenmesinden sonra, bu hedeflere </a:t>
              </a:r>
              <a:endParaRPr lang="tr-TR" dirty="0"/>
            </a:p>
            <a:p>
              <a:pPr>
                <a:buClr>
                  <a:schemeClr val="tx2"/>
                </a:buClr>
                <a:buSzPct val="150000"/>
                <a:buFont typeface="Wingdings" pitchFamily="2" charset="2"/>
                <a:buNone/>
              </a:pPr>
              <a:r>
                <a:rPr lang="tr-TR" dirty="0">
                  <a:cs typeface="Times New Roman" pitchFamily="18" charset="0"/>
                </a:rPr>
                <a:t>ulaşmamızı sağlayacak planlar yapılmaktadır. Planlama </a:t>
              </a:r>
              <a:endParaRPr lang="tr-TR" dirty="0"/>
            </a:p>
            <a:p>
              <a:pPr>
                <a:buClr>
                  <a:schemeClr val="tx2"/>
                </a:buClr>
                <a:buSzPct val="150000"/>
                <a:buFont typeface="Wingdings" pitchFamily="2" charset="2"/>
                <a:buNone/>
              </a:pPr>
              <a:r>
                <a:rPr lang="tr-TR" dirty="0">
                  <a:cs typeface="Times New Roman" pitchFamily="18" charset="0"/>
                </a:rPr>
                <a:t>aşamasında yapılacak ilk işlem </a:t>
              </a:r>
              <a:r>
                <a:rPr lang="tr-TR" dirty="0" smtClean="0">
                  <a:cs typeface="Times New Roman" pitchFamily="18" charset="0"/>
                </a:rPr>
                <a:t>zayıf </a:t>
              </a:r>
              <a:r>
                <a:rPr lang="tr-TR" dirty="0">
                  <a:cs typeface="Times New Roman" pitchFamily="18" charset="0"/>
                </a:rPr>
                <a:t>ve güçlü </a:t>
              </a:r>
              <a:endParaRPr lang="tr-TR" dirty="0"/>
            </a:p>
            <a:p>
              <a:pPr>
                <a:buClr>
                  <a:schemeClr val="tx2"/>
                </a:buClr>
                <a:buSzPct val="150000"/>
                <a:buFont typeface="Wingdings" pitchFamily="2" charset="2"/>
                <a:buNone/>
              </a:pPr>
              <a:r>
                <a:rPr lang="tr-TR" dirty="0" smtClean="0">
                  <a:cs typeface="Times New Roman" pitchFamily="18" charset="0"/>
                </a:rPr>
                <a:t>Yönlerimizin farkına varmaktır. </a:t>
              </a:r>
              <a:endParaRPr lang="tr-TR" dirty="0">
                <a:cs typeface="Times New Roman" pitchFamily="18" charset="0"/>
              </a:endParaRPr>
            </a:p>
          </p:txBody>
        </p:sp>
        <p:sp>
          <p:nvSpPr>
            <p:cNvPr id="108577" name="Rectangle 33"/>
            <p:cNvSpPr>
              <a:spLocks noChangeArrowheads="1"/>
            </p:cNvSpPr>
            <p:nvPr/>
          </p:nvSpPr>
          <p:spPr bwMode="ltGray">
            <a:xfrm>
              <a:off x="2400" y="2893"/>
              <a:ext cx="3216" cy="275"/>
            </a:xfrm>
            <a:prstGeom prst="rect">
              <a:avLst/>
            </a:prstGeom>
            <a:gradFill rotWithShape="0">
              <a:gsLst>
                <a:gs pos="0">
                  <a:srgbClr val="8F8FE3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8F8FE3">
                  <a:gamma/>
                  <a:shade val="60000"/>
                  <a:invGamma/>
                </a:srgbClr>
              </a:prstShdw>
            </a:effectLst>
          </p:spPr>
          <p:txBody>
            <a:bodyPr wrap="none" anchor="ctr"/>
            <a:lstStyle/>
            <a:p>
              <a:r>
                <a:rPr kumimoji="1" lang="tr-TR" sz="1600" b="1" dirty="0">
                  <a:solidFill>
                    <a:srgbClr val="000066"/>
                  </a:solidFill>
                  <a:latin typeface="Tahoma" pitchFamily="34" charset="0"/>
                </a:rPr>
                <a:t>STRATEJİK PLANLAMA</a:t>
              </a:r>
            </a:p>
          </p:txBody>
        </p:sp>
      </p:grpSp>
      <p:grpSp>
        <p:nvGrpSpPr>
          <p:cNvPr id="6" name="Group 44"/>
          <p:cNvGrpSpPr>
            <a:grpSpLocks/>
          </p:cNvGrpSpPr>
          <p:nvPr/>
        </p:nvGrpSpPr>
        <p:grpSpPr bwMode="auto">
          <a:xfrm>
            <a:off x="76201" y="609600"/>
            <a:ext cx="2895599" cy="6096847"/>
            <a:chOff x="48" y="1488"/>
            <a:chExt cx="2153" cy="2274"/>
          </a:xfrm>
        </p:grpSpPr>
        <p:sp>
          <p:nvSpPr>
            <p:cNvPr id="108562" name="Rectangle 18"/>
            <p:cNvSpPr>
              <a:spLocks noChangeArrowheads="1"/>
            </p:cNvSpPr>
            <p:nvPr/>
          </p:nvSpPr>
          <p:spPr bwMode="auto">
            <a:xfrm>
              <a:off x="48" y="3308"/>
              <a:ext cx="963" cy="45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 eaLnBrk="0" hangingPunct="0"/>
              <a:r>
                <a:rPr lang="tr-TR" sz="2000" b="1" dirty="0"/>
                <a:t>UZUN SÜRELİ</a:t>
              </a:r>
            </a:p>
            <a:p>
              <a:pPr algn="ctr" eaLnBrk="0" hangingPunct="0"/>
              <a:r>
                <a:rPr lang="tr-TR" sz="2000" b="1" dirty="0"/>
                <a:t>HEDEFLER</a:t>
              </a:r>
            </a:p>
          </p:txBody>
        </p:sp>
        <p:sp>
          <p:nvSpPr>
            <p:cNvPr id="108563" name="Rectangle 19"/>
            <p:cNvSpPr>
              <a:spLocks noChangeArrowheads="1"/>
            </p:cNvSpPr>
            <p:nvPr/>
          </p:nvSpPr>
          <p:spPr bwMode="auto">
            <a:xfrm>
              <a:off x="1224" y="3308"/>
              <a:ext cx="977" cy="425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 eaLnBrk="0" hangingPunct="0"/>
              <a:r>
                <a:rPr lang="tr-TR" sz="2000" b="1" dirty="0"/>
                <a:t>KISA SÜRELİ</a:t>
              </a:r>
            </a:p>
            <a:p>
              <a:pPr algn="ctr" eaLnBrk="0" hangingPunct="0"/>
              <a:r>
                <a:rPr lang="tr-TR" sz="2000" b="1" dirty="0"/>
                <a:t>HEDEFLER</a:t>
              </a:r>
            </a:p>
          </p:txBody>
        </p:sp>
        <p:grpSp>
          <p:nvGrpSpPr>
            <p:cNvPr id="7" name="Group 43"/>
            <p:cNvGrpSpPr>
              <a:grpSpLocks/>
            </p:cNvGrpSpPr>
            <p:nvPr/>
          </p:nvGrpSpPr>
          <p:grpSpPr bwMode="auto">
            <a:xfrm>
              <a:off x="218" y="1488"/>
              <a:ext cx="1606" cy="1820"/>
              <a:chOff x="218" y="1488"/>
              <a:chExt cx="1606" cy="1820"/>
            </a:xfrm>
          </p:grpSpPr>
          <p:sp>
            <p:nvSpPr>
              <p:cNvPr id="108557" name="Line 13"/>
              <p:cNvSpPr>
                <a:spLocks noChangeShapeType="1"/>
              </p:cNvSpPr>
              <p:nvPr/>
            </p:nvSpPr>
            <p:spPr bwMode="auto">
              <a:xfrm>
                <a:off x="1200" y="1824"/>
                <a:ext cx="0" cy="385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 type="triangle" w="med" len="med"/>
              </a:ln>
              <a:effectLst>
                <a:prstShdw prst="shdw17" dist="17961" dir="2700000">
                  <a:schemeClr val="hlink">
                    <a:gamma/>
                    <a:shade val="60000"/>
                    <a:invGamma/>
                  </a:schemeClr>
                </a:prstShdw>
              </a:effec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8556" name="Rectangle 12"/>
              <p:cNvSpPr>
                <a:spLocks noChangeArrowheads="1"/>
              </p:cNvSpPr>
              <p:nvPr/>
            </p:nvSpPr>
            <p:spPr bwMode="auto">
              <a:xfrm>
                <a:off x="651" y="1488"/>
                <a:ext cx="1152" cy="35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 eaLnBrk="0" hangingPunct="0"/>
                <a:endParaRPr lang="tr-TR" sz="1000" b="1" dirty="0">
                  <a:solidFill>
                    <a:srgbClr val="000066"/>
                  </a:solidFill>
                </a:endParaRPr>
              </a:p>
              <a:p>
                <a:pPr algn="ctr" eaLnBrk="0" hangingPunct="0"/>
                <a:r>
                  <a:rPr lang="tr-TR" sz="2000" b="1" dirty="0">
                    <a:solidFill>
                      <a:srgbClr val="000066"/>
                    </a:solidFill>
                  </a:rPr>
                  <a:t>MİSYON</a:t>
                </a:r>
              </a:p>
            </p:txBody>
          </p:sp>
          <p:sp>
            <p:nvSpPr>
              <p:cNvPr id="108558" name="Rectangle 14"/>
              <p:cNvSpPr>
                <a:spLocks noChangeArrowheads="1"/>
              </p:cNvSpPr>
              <p:nvPr/>
            </p:nvSpPr>
            <p:spPr bwMode="auto">
              <a:xfrm>
                <a:off x="218" y="2209"/>
                <a:ext cx="1585" cy="288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hlink"/>
                </a:solidFill>
                <a:miter lim="800000"/>
                <a:headEnd/>
                <a:tailEnd/>
              </a:ln>
              <a:effectLst>
                <a:prstShdw prst="shdw17" dist="17961" dir="2700000">
                  <a:schemeClr val="hlink">
                    <a:gamma/>
                    <a:shade val="60000"/>
                    <a:invGamma/>
                  </a:schemeClr>
                </a:prstShdw>
              </a:effectLst>
            </p:spPr>
            <p:txBody>
              <a:bodyPr/>
              <a:lstStyle/>
              <a:p>
                <a:pPr algn="ctr" eaLnBrk="0" hangingPunct="0"/>
                <a:r>
                  <a:rPr lang="tr-TR" sz="2400" b="1" dirty="0">
                    <a:solidFill>
                      <a:srgbClr val="000066"/>
                    </a:solidFill>
                  </a:rPr>
                  <a:t>STRATEJİK</a:t>
                </a:r>
              </a:p>
              <a:p>
                <a:pPr algn="ctr" eaLnBrk="0" hangingPunct="0"/>
                <a:r>
                  <a:rPr lang="tr-TR" sz="2400" b="1" dirty="0">
                    <a:solidFill>
                      <a:srgbClr val="000066"/>
                    </a:solidFill>
                  </a:rPr>
                  <a:t>HEDEFLER</a:t>
                </a:r>
              </a:p>
            </p:txBody>
          </p:sp>
          <p:sp>
            <p:nvSpPr>
              <p:cNvPr id="108559" name="Line 15"/>
              <p:cNvSpPr>
                <a:spLocks noChangeShapeType="1"/>
              </p:cNvSpPr>
              <p:nvPr/>
            </p:nvSpPr>
            <p:spPr bwMode="auto">
              <a:xfrm>
                <a:off x="1200" y="2496"/>
                <a:ext cx="0" cy="384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>
                <a:prstShdw prst="shdw17" dist="17961" dir="2700000">
                  <a:schemeClr val="hlink">
                    <a:gamma/>
                    <a:shade val="60000"/>
                    <a:invGamma/>
                  </a:schemeClr>
                </a:prstShdw>
              </a:effec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8584" name="Line 40"/>
              <p:cNvSpPr>
                <a:spLocks noChangeShapeType="1"/>
              </p:cNvSpPr>
              <p:nvPr/>
            </p:nvSpPr>
            <p:spPr bwMode="auto">
              <a:xfrm>
                <a:off x="1824" y="2876"/>
                <a:ext cx="0" cy="43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miter lim="800000"/>
                <a:headEnd/>
                <a:tailEnd type="triangle" w="med" len="med"/>
              </a:ln>
              <a:effectLst>
                <a:prstShdw prst="shdw17" dist="17961" dir="2700000">
                  <a:schemeClr val="hlink">
                    <a:gamma/>
                    <a:shade val="60000"/>
                    <a:invGamma/>
                  </a:schemeClr>
                </a:prstShdw>
              </a:effectLst>
            </p:spPr>
            <p:txBody>
              <a:bodyPr wrap="none"/>
              <a:lstStyle/>
              <a:p>
                <a:endParaRPr lang="tr-TR"/>
              </a:p>
            </p:txBody>
          </p:sp>
          <p:sp>
            <p:nvSpPr>
              <p:cNvPr id="108585" name="Line 41"/>
              <p:cNvSpPr>
                <a:spLocks noChangeShapeType="1"/>
              </p:cNvSpPr>
              <p:nvPr/>
            </p:nvSpPr>
            <p:spPr bwMode="auto">
              <a:xfrm>
                <a:off x="624" y="2876"/>
                <a:ext cx="0" cy="43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miter lim="800000"/>
                <a:headEnd/>
                <a:tailEnd type="triangle" w="med" len="med"/>
              </a:ln>
              <a:effectLst>
                <a:prstShdw prst="shdw17" dist="17961" dir="2700000">
                  <a:schemeClr val="hlink">
                    <a:gamma/>
                    <a:shade val="60000"/>
                    <a:invGamma/>
                  </a:schemeClr>
                </a:prstShdw>
              </a:effectLst>
            </p:spPr>
            <p:txBody>
              <a:bodyPr wrap="none"/>
              <a:lstStyle/>
              <a:p>
                <a:endParaRPr lang="tr-TR"/>
              </a:p>
            </p:txBody>
          </p:sp>
          <p:cxnSp>
            <p:nvCxnSpPr>
              <p:cNvPr id="108586" name="AutoShape 42"/>
              <p:cNvCxnSpPr>
                <a:cxnSpLocks noChangeShapeType="1"/>
                <a:stCxn id="108584" idx="0"/>
                <a:endCxn id="108585" idx="0"/>
              </p:cNvCxnSpPr>
              <p:nvPr/>
            </p:nvCxnSpPr>
            <p:spPr bwMode="auto">
              <a:xfrm flipH="1">
                <a:off x="624" y="2876"/>
                <a:ext cx="1200" cy="0"/>
              </a:xfrm>
              <a:prstGeom prst="straightConnector1">
                <a:avLst/>
              </a:prstGeom>
              <a:noFill/>
              <a:ln w="9525">
                <a:solidFill>
                  <a:schemeClr val="hlink"/>
                </a:solidFill>
                <a:miter lim="800000"/>
                <a:headEnd/>
                <a:tailEnd/>
              </a:ln>
              <a:effectLst>
                <a:prstShdw prst="shdw17" dist="17961" dir="2700000">
                  <a:schemeClr val="hlink">
                    <a:gamma/>
                    <a:shade val="60000"/>
                    <a:invGamma/>
                  </a:schemeClr>
                </a:prstShdw>
              </a:effectLst>
            </p:spPr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152400" y="533400"/>
            <a:ext cx="8153400" cy="6781800"/>
            <a:chOff x="2099" y="1650"/>
            <a:chExt cx="1545" cy="1583"/>
          </a:xfrm>
        </p:grpSpPr>
        <p:sp>
          <p:nvSpPr>
            <p:cNvPr id="131097" name="Freeform 25"/>
            <p:cNvSpPr>
              <a:spLocks/>
            </p:cNvSpPr>
            <p:nvPr/>
          </p:nvSpPr>
          <p:spPr bwMode="auto">
            <a:xfrm>
              <a:off x="2159" y="1773"/>
              <a:ext cx="1402" cy="1370"/>
            </a:xfrm>
            <a:custGeom>
              <a:avLst/>
              <a:gdLst/>
              <a:ahLst/>
              <a:cxnLst>
                <a:cxn ang="0">
                  <a:pos x="1392" y="0"/>
                </a:cxn>
                <a:cxn ang="0">
                  <a:pos x="939" y="59"/>
                </a:cxn>
                <a:cxn ang="0">
                  <a:pos x="534" y="244"/>
                </a:cxn>
                <a:cxn ang="0">
                  <a:pos x="242" y="500"/>
                </a:cxn>
                <a:cxn ang="0">
                  <a:pos x="59" y="814"/>
                </a:cxn>
                <a:cxn ang="0">
                  <a:pos x="0" y="1173"/>
                </a:cxn>
                <a:cxn ang="0">
                  <a:pos x="105" y="1857"/>
                </a:cxn>
                <a:cxn ang="0">
                  <a:pos x="198" y="2101"/>
                </a:cxn>
                <a:cxn ang="0">
                  <a:pos x="325" y="2276"/>
                </a:cxn>
                <a:cxn ang="0">
                  <a:pos x="650" y="2542"/>
                </a:cxn>
                <a:cxn ang="0">
                  <a:pos x="1091" y="2703"/>
                </a:cxn>
                <a:cxn ang="0">
                  <a:pos x="1473" y="2739"/>
                </a:cxn>
                <a:cxn ang="0">
                  <a:pos x="1833" y="2646"/>
                </a:cxn>
                <a:cxn ang="0">
                  <a:pos x="2133" y="2483"/>
                </a:cxn>
                <a:cxn ang="0">
                  <a:pos x="2458" y="2310"/>
                </a:cxn>
                <a:cxn ang="0">
                  <a:pos x="2724" y="1985"/>
                </a:cxn>
                <a:cxn ang="0">
                  <a:pos x="2806" y="1694"/>
                </a:cxn>
                <a:cxn ang="0">
                  <a:pos x="2667" y="1914"/>
                </a:cxn>
                <a:cxn ang="0">
                  <a:pos x="2540" y="2112"/>
                </a:cxn>
                <a:cxn ang="0">
                  <a:pos x="2747" y="1660"/>
                </a:cxn>
                <a:cxn ang="0">
                  <a:pos x="2783" y="1207"/>
                </a:cxn>
                <a:cxn ang="0">
                  <a:pos x="2597" y="628"/>
                </a:cxn>
                <a:cxn ang="0">
                  <a:pos x="2260" y="303"/>
                </a:cxn>
                <a:cxn ang="0">
                  <a:pos x="1751" y="23"/>
                </a:cxn>
                <a:cxn ang="0">
                  <a:pos x="1392" y="0"/>
                </a:cxn>
                <a:cxn ang="0">
                  <a:pos x="1392" y="0"/>
                </a:cxn>
              </a:cxnLst>
              <a:rect l="0" t="0" r="r" b="b"/>
              <a:pathLst>
                <a:path w="2806" h="2739">
                  <a:moveTo>
                    <a:pt x="1392" y="0"/>
                  </a:moveTo>
                  <a:lnTo>
                    <a:pt x="939" y="59"/>
                  </a:lnTo>
                  <a:lnTo>
                    <a:pt x="534" y="244"/>
                  </a:lnTo>
                  <a:lnTo>
                    <a:pt x="242" y="500"/>
                  </a:lnTo>
                  <a:lnTo>
                    <a:pt x="59" y="814"/>
                  </a:lnTo>
                  <a:lnTo>
                    <a:pt x="0" y="1173"/>
                  </a:lnTo>
                  <a:lnTo>
                    <a:pt x="105" y="1857"/>
                  </a:lnTo>
                  <a:lnTo>
                    <a:pt x="198" y="2101"/>
                  </a:lnTo>
                  <a:lnTo>
                    <a:pt x="325" y="2276"/>
                  </a:lnTo>
                  <a:lnTo>
                    <a:pt x="650" y="2542"/>
                  </a:lnTo>
                  <a:lnTo>
                    <a:pt x="1091" y="2703"/>
                  </a:lnTo>
                  <a:lnTo>
                    <a:pt x="1473" y="2739"/>
                  </a:lnTo>
                  <a:lnTo>
                    <a:pt x="1833" y="2646"/>
                  </a:lnTo>
                  <a:lnTo>
                    <a:pt x="2133" y="2483"/>
                  </a:lnTo>
                  <a:lnTo>
                    <a:pt x="2458" y="2310"/>
                  </a:lnTo>
                  <a:lnTo>
                    <a:pt x="2724" y="1985"/>
                  </a:lnTo>
                  <a:lnTo>
                    <a:pt x="2806" y="1694"/>
                  </a:lnTo>
                  <a:lnTo>
                    <a:pt x="2667" y="1914"/>
                  </a:lnTo>
                  <a:lnTo>
                    <a:pt x="2540" y="2112"/>
                  </a:lnTo>
                  <a:lnTo>
                    <a:pt x="2747" y="1660"/>
                  </a:lnTo>
                  <a:lnTo>
                    <a:pt x="2783" y="1207"/>
                  </a:lnTo>
                  <a:lnTo>
                    <a:pt x="2597" y="628"/>
                  </a:lnTo>
                  <a:lnTo>
                    <a:pt x="2260" y="303"/>
                  </a:lnTo>
                  <a:lnTo>
                    <a:pt x="1751" y="23"/>
                  </a:lnTo>
                  <a:lnTo>
                    <a:pt x="1392" y="0"/>
                  </a:lnTo>
                  <a:lnTo>
                    <a:pt x="1392" y="0"/>
                  </a:lnTo>
                  <a:close/>
                </a:path>
              </a:pathLst>
            </a:custGeom>
            <a:solidFill>
              <a:srgbClr val="FFDB7F">
                <a:alpha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31098" name="Freeform 26"/>
            <p:cNvSpPr>
              <a:spLocks/>
            </p:cNvSpPr>
            <p:nvPr/>
          </p:nvSpPr>
          <p:spPr bwMode="auto">
            <a:xfrm>
              <a:off x="2178" y="1778"/>
              <a:ext cx="1340" cy="1300"/>
            </a:xfrm>
            <a:custGeom>
              <a:avLst/>
              <a:gdLst/>
              <a:ahLst/>
              <a:cxnLst>
                <a:cxn ang="0">
                  <a:pos x="1705" y="53"/>
                </a:cxn>
                <a:cxn ang="0">
                  <a:pos x="1228" y="0"/>
                </a:cxn>
                <a:cxn ang="0">
                  <a:pos x="880" y="85"/>
                </a:cxn>
                <a:cxn ang="0">
                  <a:pos x="498" y="294"/>
                </a:cxn>
                <a:cxn ang="0">
                  <a:pos x="299" y="532"/>
                </a:cxn>
                <a:cxn ang="0">
                  <a:pos x="90" y="941"/>
                </a:cxn>
                <a:cxn ang="0">
                  <a:pos x="0" y="1271"/>
                </a:cxn>
                <a:cxn ang="0">
                  <a:pos x="57" y="1865"/>
                </a:cxn>
                <a:cxn ang="0">
                  <a:pos x="289" y="2138"/>
                </a:cxn>
                <a:cxn ang="0">
                  <a:pos x="403" y="2233"/>
                </a:cxn>
                <a:cxn ang="0">
                  <a:pos x="630" y="2412"/>
                </a:cxn>
                <a:cxn ang="0">
                  <a:pos x="829" y="2511"/>
                </a:cxn>
                <a:cxn ang="0">
                  <a:pos x="1017" y="2575"/>
                </a:cxn>
                <a:cxn ang="0">
                  <a:pos x="1312" y="2600"/>
                </a:cxn>
                <a:cxn ang="0">
                  <a:pos x="1601" y="2555"/>
                </a:cxn>
                <a:cxn ang="0">
                  <a:pos x="1842" y="2454"/>
                </a:cxn>
                <a:cxn ang="0">
                  <a:pos x="2040" y="2359"/>
                </a:cxn>
                <a:cxn ang="0">
                  <a:pos x="2230" y="2222"/>
                </a:cxn>
                <a:cxn ang="0">
                  <a:pos x="2408" y="2066"/>
                </a:cxn>
                <a:cxn ang="0">
                  <a:pos x="2549" y="1733"/>
                </a:cxn>
                <a:cxn ang="0">
                  <a:pos x="2680" y="1135"/>
                </a:cxn>
                <a:cxn ang="0">
                  <a:pos x="2454" y="536"/>
                </a:cxn>
                <a:cxn ang="0">
                  <a:pos x="1947" y="112"/>
                </a:cxn>
                <a:cxn ang="0">
                  <a:pos x="1705" y="53"/>
                </a:cxn>
                <a:cxn ang="0">
                  <a:pos x="1705" y="53"/>
                </a:cxn>
              </a:cxnLst>
              <a:rect l="0" t="0" r="r" b="b"/>
              <a:pathLst>
                <a:path w="2680" h="2600">
                  <a:moveTo>
                    <a:pt x="1705" y="53"/>
                  </a:moveTo>
                  <a:lnTo>
                    <a:pt x="1228" y="0"/>
                  </a:lnTo>
                  <a:lnTo>
                    <a:pt x="880" y="85"/>
                  </a:lnTo>
                  <a:lnTo>
                    <a:pt x="498" y="294"/>
                  </a:lnTo>
                  <a:lnTo>
                    <a:pt x="299" y="532"/>
                  </a:lnTo>
                  <a:lnTo>
                    <a:pt x="90" y="941"/>
                  </a:lnTo>
                  <a:lnTo>
                    <a:pt x="0" y="1271"/>
                  </a:lnTo>
                  <a:lnTo>
                    <a:pt x="57" y="1865"/>
                  </a:lnTo>
                  <a:lnTo>
                    <a:pt x="289" y="2138"/>
                  </a:lnTo>
                  <a:lnTo>
                    <a:pt x="403" y="2233"/>
                  </a:lnTo>
                  <a:lnTo>
                    <a:pt x="630" y="2412"/>
                  </a:lnTo>
                  <a:lnTo>
                    <a:pt x="829" y="2511"/>
                  </a:lnTo>
                  <a:lnTo>
                    <a:pt x="1017" y="2575"/>
                  </a:lnTo>
                  <a:lnTo>
                    <a:pt x="1312" y="2600"/>
                  </a:lnTo>
                  <a:lnTo>
                    <a:pt x="1601" y="2555"/>
                  </a:lnTo>
                  <a:lnTo>
                    <a:pt x="1842" y="2454"/>
                  </a:lnTo>
                  <a:lnTo>
                    <a:pt x="2040" y="2359"/>
                  </a:lnTo>
                  <a:lnTo>
                    <a:pt x="2230" y="2222"/>
                  </a:lnTo>
                  <a:lnTo>
                    <a:pt x="2408" y="2066"/>
                  </a:lnTo>
                  <a:lnTo>
                    <a:pt x="2549" y="1733"/>
                  </a:lnTo>
                  <a:lnTo>
                    <a:pt x="2680" y="1135"/>
                  </a:lnTo>
                  <a:lnTo>
                    <a:pt x="2454" y="536"/>
                  </a:lnTo>
                  <a:lnTo>
                    <a:pt x="1947" y="112"/>
                  </a:lnTo>
                  <a:lnTo>
                    <a:pt x="1705" y="53"/>
                  </a:lnTo>
                  <a:lnTo>
                    <a:pt x="1705" y="53"/>
                  </a:lnTo>
                  <a:close/>
                </a:path>
              </a:pathLst>
            </a:custGeom>
            <a:solidFill>
              <a:srgbClr val="F2F2B3">
                <a:alpha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31099" name="Freeform 27"/>
            <p:cNvSpPr>
              <a:spLocks/>
            </p:cNvSpPr>
            <p:nvPr/>
          </p:nvSpPr>
          <p:spPr bwMode="auto">
            <a:xfrm>
              <a:off x="2634" y="2004"/>
              <a:ext cx="370" cy="376"/>
            </a:xfrm>
            <a:custGeom>
              <a:avLst/>
              <a:gdLst/>
              <a:ahLst/>
              <a:cxnLst>
                <a:cxn ang="0">
                  <a:pos x="384" y="0"/>
                </a:cxn>
                <a:cxn ang="0">
                  <a:pos x="220" y="27"/>
                </a:cxn>
                <a:cxn ang="0">
                  <a:pos x="100" y="101"/>
                </a:cxn>
                <a:cxn ang="0">
                  <a:pos x="32" y="226"/>
                </a:cxn>
                <a:cxn ang="0">
                  <a:pos x="0" y="337"/>
                </a:cxn>
                <a:cxn ang="0">
                  <a:pos x="0" y="483"/>
                </a:cxn>
                <a:cxn ang="0">
                  <a:pos x="62" y="610"/>
                </a:cxn>
                <a:cxn ang="0">
                  <a:pos x="178" y="721"/>
                </a:cxn>
                <a:cxn ang="0">
                  <a:pos x="304" y="751"/>
                </a:cxn>
                <a:cxn ang="0">
                  <a:pos x="492" y="724"/>
                </a:cxn>
                <a:cxn ang="0">
                  <a:pos x="655" y="610"/>
                </a:cxn>
                <a:cxn ang="0">
                  <a:pos x="739" y="479"/>
                </a:cxn>
                <a:cxn ang="0">
                  <a:pos x="739" y="283"/>
                </a:cxn>
                <a:cxn ang="0">
                  <a:pos x="667" y="137"/>
                </a:cxn>
                <a:cxn ang="0">
                  <a:pos x="539" y="38"/>
                </a:cxn>
                <a:cxn ang="0">
                  <a:pos x="384" y="0"/>
                </a:cxn>
                <a:cxn ang="0">
                  <a:pos x="384" y="0"/>
                </a:cxn>
              </a:cxnLst>
              <a:rect l="0" t="0" r="r" b="b"/>
              <a:pathLst>
                <a:path w="739" h="751">
                  <a:moveTo>
                    <a:pt x="384" y="0"/>
                  </a:moveTo>
                  <a:lnTo>
                    <a:pt x="220" y="27"/>
                  </a:lnTo>
                  <a:lnTo>
                    <a:pt x="100" y="101"/>
                  </a:lnTo>
                  <a:lnTo>
                    <a:pt x="32" y="226"/>
                  </a:lnTo>
                  <a:lnTo>
                    <a:pt x="0" y="337"/>
                  </a:lnTo>
                  <a:lnTo>
                    <a:pt x="0" y="483"/>
                  </a:lnTo>
                  <a:lnTo>
                    <a:pt x="62" y="610"/>
                  </a:lnTo>
                  <a:lnTo>
                    <a:pt x="178" y="721"/>
                  </a:lnTo>
                  <a:lnTo>
                    <a:pt x="304" y="751"/>
                  </a:lnTo>
                  <a:lnTo>
                    <a:pt x="492" y="724"/>
                  </a:lnTo>
                  <a:lnTo>
                    <a:pt x="655" y="610"/>
                  </a:lnTo>
                  <a:lnTo>
                    <a:pt x="739" y="479"/>
                  </a:lnTo>
                  <a:lnTo>
                    <a:pt x="739" y="283"/>
                  </a:lnTo>
                  <a:lnTo>
                    <a:pt x="667" y="137"/>
                  </a:lnTo>
                  <a:lnTo>
                    <a:pt x="539" y="38"/>
                  </a:lnTo>
                  <a:lnTo>
                    <a:pt x="384" y="0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FFFFB3">
                <a:alpha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31100" name="Freeform 28"/>
            <p:cNvSpPr>
              <a:spLocks/>
            </p:cNvSpPr>
            <p:nvPr/>
          </p:nvSpPr>
          <p:spPr bwMode="auto">
            <a:xfrm>
              <a:off x="2665" y="2034"/>
              <a:ext cx="283" cy="310"/>
            </a:xfrm>
            <a:custGeom>
              <a:avLst/>
              <a:gdLst/>
              <a:ahLst/>
              <a:cxnLst>
                <a:cxn ang="0">
                  <a:pos x="160" y="31"/>
                </a:cxn>
                <a:cxn ang="0">
                  <a:pos x="54" y="167"/>
                </a:cxn>
                <a:cxn ang="0">
                  <a:pos x="0" y="306"/>
                </a:cxn>
                <a:cxn ang="0">
                  <a:pos x="8" y="413"/>
                </a:cxn>
                <a:cxn ang="0">
                  <a:pos x="78" y="548"/>
                </a:cxn>
                <a:cxn ang="0">
                  <a:pos x="276" y="622"/>
                </a:cxn>
                <a:cxn ang="0">
                  <a:pos x="462" y="563"/>
                </a:cxn>
                <a:cxn ang="0">
                  <a:pos x="567" y="428"/>
                </a:cxn>
                <a:cxn ang="0">
                  <a:pos x="462" y="481"/>
                </a:cxn>
                <a:cxn ang="0">
                  <a:pos x="316" y="470"/>
                </a:cxn>
                <a:cxn ang="0">
                  <a:pos x="483" y="377"/>
                </a:cxn>
                <a:cxn ang="0">
                  <a:pos x="310" y="407"/>
                </a:cxn>
                <a:cxn ang="0">
                  <a:pos x="466" y="283"/>
                </a:cxn>
                <a:cxn ang="0">
                  <a:pos x="225" y="261"/>
                </a:cxn>
                <a:cxn ang="0">
                  <a:pos x="413" y="152"/>
                </a:cxn>
                <a:cxn ang="0">
                  <a:pos x="194" y="186"/>
                </a:cxn>
                <a:cxn ang="0">
                  <a:pos x="377" y="70"/>
                </a:cxn>
                <a:cxn ang="0">
                  <a:pos x="194" y="97"/>
                </a:cxn>
                <a:cxn ang="0">
                  <a:pos x="358" y="0"/>
                </a:cxn>
                <a:cxn ang="0">
                  <a:pos x="213" y="4"/>
                </a:cxn>
                <a:cxn ang="0">
                  <a:pos x="160" y="31"/>
                </a:cxn>
                <a:cxn ang="0">
                  <a:pos x="160" y="31"/>
                </a:cxn>
              </a:cxnLst>
              <a:rect l="0" t="0" r="r" b="b"/>
              <a:pathLst>
                <a:path w="567" h="622">
                  <a:moveTo>
                    <a:pt x="160" y="31"/>
                  </a:moveTo>
                  <a:lnTo>
                    <a:pt x="54" y="167"/>
                  </a:lnTo>
                  <a:lnTo>
                    <a:pt x="0" y="306"/>
                  </a:lnTo>
                  <a:lnTo>
                    <a:pt x="8" y="413"/>
                  </a:lnTo>
                  <a:lnTo>
                    <a:pt x="78" y="548"/>
                  </a:lnTo>
                  <a:lnTo>
                    <a:pt x="276" y="622"/>
                  </a:lnTo>
                  <a:lnTo>
                    <a:pt x="462" y="563"/>
                  </a:lnTo>
                  <a:lnTo>
                    <a:pt x="567" y="428"/>
                  </a:lnTo>
                  <a:lnTo>
                    <a:pt x="462" y="481"/>
                  </a:lnTo>
                  <a:lnTo>
                    <a:pt x="316" y="470"/>
                  </a:lnTo>
                  <a:lnTo>
                    <a:pt x="483" y="377"/>
                  </a:lnTo>
                  <a:lnTo>
                    <a:pt x="310" y="407"/>
                  </a:lnTo>
                  <a:lnTo>
                    <a:pt x="466" y="283"/>
                  </a:lnTo>
                  <a:lnTo>
                    <a:pt x="225" y="261"/>
                  </a:lnTo>
                  <a:lnTo>
                    <a:pt x="413" y="152"/>
                  </a:lnTo>
                  <a:lnTo>
                    <a:pt x="194" y="186"/>
                  </a:lnTo>
                  <a:lnTo>
                    <a:pt x="377" y="70"/>
                  </a:lnTo>
                  <a:lnTo>
                    <a:pt x="194" y="97"/>
                  </a:lnTo>
                  <a:lnTo>
                    <a:pt x="358" y="0"/>
                  </a:lnTo>
                  <a:lnTo>
                    <a:pt x="213" y="4"/>
                  </a:lnTo>
                  <a:lnTo>
                    <a:pt x="160" y="31"/>
                  </a:lnTo>
                  <a:lnTo>
                    <a:pt x="160" y="31"/>
                  </a:lnTo>
                  <a:close/>
                </a:path>
              </a:pathLst>
            </a:custGeom>
            <a:solidFill>
              <a:srgbClr val="FFFFE6">
                <a:alpha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31101" name="Freeform 29"/>
            <p:cNvSpPr>
              <a:spLocks/>
            </p:cNvSpPr>
            <p:nvPr/>
          </p:nvSpPr>
          <p:spPr bwMode="auto">
            <a:xfrm>
              <a:off x="2393" y="2312"/>
              <a:ext cx="608" cy="441"/>
            </a:xfrm>
            <a:custGeom>
              <a:avLst/>
              <a:gdLst/>
              <a:ahLst/>
              <a:cxnLst>
                <a:cxn ang="0">
                  <a:pos x="1214" y="27"/>
                </a:cxn>
                <a:cxn ang="0">
                  <a:pos x="1214" y="50"/>
                </a:cxn>
                <a:cxn ang="0">
                  <a:pos x="1173" y="53"/>
                </a:cxn>
                <a:cxn ang="0">
                  <a:pos x="979" y="215"/>
                </a:cxn>
                <a:cxn ang="0">
                  <a:pos x="992" y="280"/>
                </a:cxn>
                <a:cxn ang="0">
                  <a:pos x="971" y="340"/>
                </a:cxn>
                <a:cxn ang="0">
                  <a:pos x="910" y="386"/>
                </a:cxn>
                <a:cxn ang="0">
                  <a:pos x="849" y="382"/>
                </a:cxn>
                <a:cxn ang="0">
                  <a:pos x="789" y="361"/>
                </a:cxn>
                <a:cxn ang="0">
                  <a:pos x="0" y="882"/>
                </a:cxn>
                <a:cxn ang="0">
                  <a:pos x="329" y="624"/>
                </a:cxn>
                <a:cxn ang="0">
                  <a:pos x="1184" y="0"/>
                </a:cxn>
                <a:cxn ang="0">
                  <a:pos x="1214" y="27"/>
                </a:cxn>
                <a:cxn ang="0">
                  <a:pos x="1214" y="27"/>
                </a:cxn>
              </a:cxnLst>
              <a:rect l="0" t="0" r="r" b="b"/>
              <a:pathLst>
                <a:path w="1214" h="882">
                  <a:moveTo>
                    <a:pt x="1214" y="27"/>
                  </a:moveTo>
                  <a:lnTo>
                    <a:pt x="1214" y="50"/>
                  </a:lnTo>
                  <a:lnTo>
                    <a:pt x="1173" y="53"/>
                  </a:lnTo>
                  <a:lnTo>
                    <a:pt x="979" y="215"/>
                  </a:lnTo>
                  <a:lnTo>
                    <a:pt x="992" y="280"/>
                  </a:lnTo>
                  <a:lnTo>
                    <a:pt x="971" y="340"/>
                  </a:lnTo>
                  <a:lnTo>
                    <a:pt x="910" y="386"/>
                  </a:lnTo>
                  <a:lnTo>
                    <a:pt x="849" y="382"/>
                  </a:lnTo>
                  <a:lnTo>
                    <a:pt x="789" y="361"/>
                  </a:lnTo>
                  <a:lnTo>
                    <a:pt x="0" y="882"/>
                  </a:lnTo>
                  <a:lnTo>
                    <a:pt x="329" y="624"/>
                  </a:lnTo>
                  <a:lnTo>
                    <a:pt x="1184" y="0"/>
                  </a:lnTo>
                  <a:lnTo>
                    <a:pt x="1214" y="27"/>
                  </a:lnTo>
                  <a:lnTo>
                    <a:pt x="1214" y="27"/>
                  </a:lnTo>
                  <a:close/>
                </a:path>
              </a:pathLst>
            </a:custGeom>
            <a:solidFill>
              <a:srgbClr val="E5E5E5">
                <a:alpha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31102" name="Freeform 30"/>
            <p:cNvSpPr>
              <a:spLocks/>
            </p:cNvSpPr>
            <p:nvPr/>
          </p:nvSpPr>
          <p:spPr bwMode="auto">
            <a:xfrm>
              <a:off x="3009" y="1747"/>
              <a:ext cx="586" cy="1066"/>
            </a:xfrm>
            <a:custGeom>
              <a:avLst/>
              <a:gdLst/>
              <a:ahLst/>
              <a:cxnLst>
                <a:cxn ang="0">
                  <a:pos x="166" y="6"/>
                </a:cxn>
                <a:cxn ang="0">
                  <a:pos x="502" y="154"/>
                </a:cxn>
                <a:cxn ang="0">
                  <a:pos x="574" y="196"/>
                </a:cxn>
                <a:cxn ang="0">
                  <a:pos x="552" y="154"/>
                </a:cxn>
                <a:cxn ang="0">
                  <a:pos x="660" y="224"/>
                </a:cxn>
                <a:cxn ang="0">
                  <a:pos x="806" y="338"/>
                </a:cxn>
                <a:cxn ang="0">
                  <a:pos x="861" y="403"/>
                </a:cxn>
                <a:cxn ang="0">
                  <a:pos x="812" y="390"/>
                </a:cxn>
                <a:cxn ang="0">
                  <a:pos x="901" y="487"/>
                </a:cxn>
                <a:cxn ang="0">
                  <a:pos x="1000" y="633"/>
                </a:cxn>
                <a:cxn ang="0">
                  <a:pos x="1088" y="836"/>
                </a:cxn>
                <a:cxn ang="0">
                  <a:pos x="1139" y="1046"/>
                </a:cxn>
                <a:cxn ang="0">
                  <a:pos x="1171" y="1302"/>
                </a:cxn>
                <a:cxn ang="0">
                  <a:pos x="1160" y="1570"/>
                </a:cxn>
                <a:cxn ang="0">
                  <a:pos x="1131" y="1690"/>
                </a:cxn>
                <a:cxn ang="0">
                  <a:pos x="1169" y="1766"/>
                </a:cxn>
                <a:cxn ang="0">
                  <a:pos x="1131" y="1899"/>
                </a:cxn>
                <a:cxn ang="0">
                  <a:pos x="1110" y="1986"/>
                </a:cxn>
                <a:cxn ang="0">
                  <a:pos x="1015" y="2133"/>
                </a:cxn>
                <a:cxn ang="0">
                  <a:pos x="1093" y="1956"/>
                </a:cxn>
                <a:cxn ang="0">
                  <a:pos x="1095" y="1878"/>
                </a:cxn>
                <a:cxn ang="0">
                  <a:pos x="1141" y="1755"/>
                </a:cxn>
                <a:cxn ang="0">
                  <a:pos x="1074" y="1637"/>
                </a:cxn>
                <a:cxn ang="0">
                  <a:pos x="1095" y="1542"/>
                </a:cxn>
                <a:cxn ang="0">
                  <a:pos x="1110" y="1291"/>
                </a:cxn>
                <a:cxn ang="0">
                  <a:pos x="1078" y="1040"/>
                </a:cxn>
                <a:cxn ang="0">
                  <a:pos x="1023" y="835"/>
                </a:cxn>
                <a:cxn ang="0">
                  <a:pos x="939" y="639"/>
                </a:cxn>
                <a:cxn ang="0">
                  <a:pos x="844" y="487"/>
                </a:cxn>
                <a:cxn ang="0">
                  <a:pos x="764" y="395"/>
                </a:cxn>
                <a:cxn ang="0">
                  <a:pos x="747" y="428"/>
                </a:cxn>
                <a:cxn ang="0">
                  <a:pos x="493" y="221"/>
                </a:cxn>
                <a:cxn ang="0">
                  <a:pos x="580" y="241"/>
                </a:cxn>
                <a:cxn ang="0">
                  <a:pos x="495" y="183"/>
                </a:cxn>
                <a:cxn ang="0">
                  <a:pos x="202" y="53"/>
                </a:cxn>
                <a:cxn ang="0">
                  <a:pos x="0" y="0"/>
                </a:cxn>
                <a:cxn ang="0">
                  <a:pos x="132" y="13"/>
                </a:cxn>
                <a:cxn ang="0">
                  <a:pos x="166" y="6"/>
                </a:cxn>
                <a:cxn ang="0">
                  <a:pos x="166" y="6"/>
                </a:cxn>
              </a:cxnLst>
              <a:rect l="0" t="0" r="r" b="b"/>
              <a:pathLst>
                <a:path w="1171" h="2133">
                  <a:moveTo>
                    <a:pt x="166" y="6"/>
                  </a:moveTo>
                  <a:lnTo>
                    <a:pt x="502" y="154"/>
                  </a:lnTo>
                  <a:lnTo>
                    <a:pt x="574" y="196"/>
                  </a:lnTo>
                  <a:lnTo>
                    <a:pt x="552" y="154"/>
                  </a:lnTo>
                  <a:lnTo>
                    <a:pt x="660" y="224"/>
                  </a:lnTo>
                  <a:lnTo>
                    <a:pt x="806" y="338"/>
                  </a:lnTo>
                  <a:lnTo>
                    <a:pt x="861" y="403"/>
                  </a:lnTo>
                  <a:lnTo>
                    <a:pt x="812" y="390"/>
                  </a:lnTo>
                  <a:lnTo>
                    <a:pt x="901" y="487"/>
                  </a:lnTo>
                  <a:lnTo>
                    <a:pt x="1000" y="633"/>
                  </a:lnTo>
                  <a:lnTo>
                    <a:pt x="1088" y="836"/>
                  </a:lnTo>
                  <a:lnTo>
                    <a:pt x="1139" y="1046"/>
                  </a:lnTo>
                  <a:lnTo>
                    <a:pt x="1171" y="1302"/>
                  </a:lnTo>
                  <a:lnTo>
                    <a:pt x="1160" y="1570"/>
                  </a:lnTo>
                  <a:lnTo>
                    <a:pt x="1131" y="1690"/>
                  </a:lnTo>
                  <a:lnTo>
                    <a:pt x="1169" y="1766"/>
                  </a:lnTo>
                  <a:lnTo>
                    <a:pt x="1131" y="1899"/>
                  </a:lnTo>
                  <a:lnTo>
                    <a:pt x="1110" y="1986"/>
                  </a:lnTo>
                  <a:lnTo>
                    <a:pt x="1015" y="2133"/>
                  </a:lnTo>
                  <a:lnTo>
                    <a:pt x="1093" y="1956"/>
                  </a:lnTo>
                  <a:lnTo>
                    <a:pt x="1095" y="1878"/>
                  </a:lnTo>
                  <a:lnTo>
                    <a:pt x="1141" y="1755"/>
                  </a:lnTo>
                  <a:lnTo>
                    <a:pt x="1074" y="1637"/>
                  </a:lnTo>
                  <a:lnTo>
                    <a:pt x="1095" y="1542"/>
                  </a:lnTo>
                  <a:lnTo>
                    <a:pt x="1110" y="1291"/>
                  </a:lnTo>
                  <a:lnTo>
                    <a:pt x="1078" y="1040"/>
                  </a:lnTo>
                  <a:lnTo>
                    <a:pt x="1023" y="835"/>
                  </a:lnTo>
                  <a:lnTo>
                    <a:pt x="939" y="639"/>
                  </a:lnTo>
                  <a:lnTo>
                    <a:pt x="844" y="487"/>
                  </a:lnTo>
                  <a:lnTo>
                    <a:pt x="764" y="395"/>
                  </a:lnTo>
                  <a:lnTo>
                    <a:pt x="747" y="428"/>
                  </a:lnTo>
                  <a:lnTo>
                    <a:pt x="493" y="221"/>
                  </a:lnTo>
                  <a:lnTo>
                    <a:pt x="580" y="241"/>
                  </a:lnTo>
                  <a:lnTo>
                    <a:pt x="495" y="183"/>
                  </a:lnTo>
                  <a:lnTo>
                    <a:pt x="202" y="53"/>
                  </a:lnTo>
                  <a:lnTo>
                    <a:pt x="0" y="0"/>
                  </a:lnTo>
                  <a:lnTo>
                    <a:pt x="132" y="13"/>
                  </a:lnTo>
                  <a:lnTo>
                    <a:pt x="166" y="6"/>
                  </a:lnTo>
                  <a:lnTo>
                    <a:pt x="166" y="6"/>
                  </a:lnTo>
                  <a:close/>
                </a:path>
              </a:pathLst>
            </a:custGeom>
            <a:solidFill>
              <a:srgbClr val="FFE399">
                <a:alpha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31103" name="Freeform 31"/>
            <p:cNvSpPr>
              <a:spLocks/>
            </p:cNvSpPr>
            <p:nvPr/>
          </p:nvSpPr>
          <p:spPr bwMode="auto">
            <a:xfrm>
              <a:off x="2788" y="2392"/>
              <a:ext cx="76" cy="77"/>
            </a:xfrm>
            <a:custGeom>
              <a:avLst/>
              <a:gdLst/>
              <a:ahLst/>
              <a:cxnLst>
                <a:cxn ang="0">
                  <a:pos x="106" y="0"/>
                </a:cxn>
                <a:cxn ang="0">
                  <a:pos x="152" y="89"/>
                </a:cxn>
                <a:cxn ang="0">
                  <a:pos x="97" y="154"/>
                </a:cxn>
                <a:cxn ang="0">
                  <a:pos x="15" y="152"/>
                </a:cxn>
                <a:cxn ang="0">
                  <a:pos x="0" y="104"/>
                </a:cxn>
                <a:cxn ang="0">
                  <a:pos x="106" y="0"/>
                </a:cxn>
                <a:cxn ang="0">
                  <a:pos x="106" y="0"/>
                </a:cxn>
              </a:cxnLst>
              <a:rect l="0" t="0" r="r" b="b"/>
              <a:pathLst>
                <a:path w="152" h="154">
                  <a:moveTo>
                    <a:pt x="106" y="0"/>
                  </a:moveTo>
                  <a:lnTo>
                    <a:pt x="152" y="89"/>
                  </a:lnTo>
                  <a:lnTo>
                    <a:pt x="97" y="154"/>
                  </a:lnTo>
                  <a:lnTo>
                    <a:pt x="15" y="152"/>
                  </a:lnTo>
                  <a:lnTo>
                    <a:pt x="0" y="104"/>
                  </a:lnTo>
                  <a:lnTo>
                    <a:pt x="106" y="0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CCCC7A">
                <a:alpha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31104" name="Freeform 32"/>
            <p:cNvSpPr>
              <a:spLocks/>
            </p:cNvSpPr>
            <p:nvPr/>
          </p:nvSpPr>
          <p:spPr bwMode="auto">
            <a:xfrm>
              <a:off x="2778" y="2388"/>
              <a:ext cx="64" cy="74"/>
            </a:xfrm>
            <a:custGeom>
              <a:avLst/>
              <a:gdLst/>
              <a:ahLst/>
              <a:cxnLst>
                <a:cxn ang="0">
                  <a:pos x="106" y="10"/>
                </a:cxn>
                <a:cxn ang="0">
                  <a:pos x="127" y="65"/>
                </a:cxn>
                <a:cxn ang="0">
                  <a:pos x="121" y="97"/>
                </a:cxn>
                <a:cxn ang="0">
                  <a:pos x="93" y="80"/>
                </a:cxn>
                <a:cxn ang="0">
                  <a:pos x="102" y="124"/>
                </a:cxn>
                <a:cxn ang="0">
                  <a:pos x="64" y="110"/>
                </a:cxn>
                <a:cxn ang="0">
                  <a:pos x="66" y="148"/>
                </a:cxn>
                <a:cxn ang="0">
                  <a:pos x="11" y="116"/>
                </a:cxn>
                <a:cxn ang="0">
                  <a:pos x="0" y="93"/>
                </a:cxn>
                <a:cxn ang="0">
                  <a:pos x="1" y="51"/>
                </a:cxn>
                <a:cxn ang="0">
                  <a:pos x="17" y="23"/>
                </a:cxn>
                <a:cxn ang="0">
                  <a:pos x="43" y="4"/>
                </a:cxn>
                <a:cxn ang="0">
                  <a:pos x="83" y="0"/>
                </a:cxn>
                <a:cxn ang="0">
                  <a:pos x="106" y="10"/>
                </a:cxn>
                <a:cxn ang="0">
                  <a:pos x="106" y="10"/>
                </a:cxn>
              </a:cxnLst>
              <a:rect l="0" t="0" r="r" b="b"/>
              <a:pathLst>
                <a:path w="127" h="148">
                  <a:moveTo>
                    <a:pt x="106" y="10"/>
                  </a:moveTo>
                  <a:lnTo>
                    <a:pt x="127" y="65"/>
                  </a:lnTo>
                  <a:lnTo>
                    <a:pt x="121" y="97"/>
                  </a:lnTo>
                  <a:lnTo>
                    <a:pt x="93" y="80"/>
                  </a:lnTo>
                  <a:lnTo>
                    <a:pt x="102" y="124"/>
                  </a:lnTo>
                  <a:lnTo>
                    <a:pt x="64" y="110"/>
                  </a:lnTo>
                  <a:lnTo>
                    <a:pt x="66" y="148"/>
                  </a:lnTo>
                  <a:lnTo>
                    <a:pt x="11" y="116"/>
                  </a:lnTo>
                  <a:lnTo>
                    <a:pt x="0" y="93"/>
                  </a:lnTo>
                  <a:lnTo>
                    <a:pt x="1" y="51"/>
                  </a:lnTo>
                  <a:lnTo>
                    <a:pt x="17" y="23"/>
                  </a:lnTo>
                  <a:lnTo>
                    <a:pt x="43" y="4"/>
                  </a:lnTo>
                  <a:lnTo>
                    <a:pt x="83" y="0"/>
                  </a:lnTo>
                  <a:lnTo>
                    <a:pt x="106" y="10"/>
                  </a:lnTo>
                  <a:lnTo>
                    <a:pt x="106" y="10"/>
                  </a:lnTo>
                  <a:close/>
                </a:path>
              </a:pathLst>
            </a:custGeom>
            <a:solidFill>
              <a:srgbClr val="FFC633">
                <a:alpha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31105" name="Freeform 33"/>
            <p:cNvSpPr>
              <a:spLocks/>
            </p:cNvSpPr>
            <p:nvPr/>
          </p:nvSpPr>
          <p:spPr bwMode="auto">
            <a:xfrm>
              <a:off x="2778" y="2147"/>
              <a:ext cx="67" cy="71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19" y="17"/>
                </a:cxn>
                <a:cxn ang="0">
                  <a:pos x="0" y="55"/>
                </a:cxn>
                <a:cxn ang="0">
                  <a:pos x="3" y="124"/>
                </a:cxn>
                <a:cxn ang="0">
                  <a:pos x="59" y="143"/>
                </a:cxn>
                <a:cxn ang="0">
                  <a:pos x="131" y="124"/>
                </a:cxn>
                <a:cxn ang="0">
                  <a:pos x="133" y="48"/>
                </a:cxn>
                <a:cxn ang="0">
                  <a:pos x="112" y="38"/>
                </a:cxn>
                <a:cxn ang="0">
                  <a:pos x="102" y="88"/>
                </a:cxn>
                <a:cxn ang="0">
                  <a:pos x="74" y="111"/>
                </a:cxn>
                <a:cxn ang="0">
                  <a:pos x="36" y="95"/>
                </a:cxn>
                <a:cxn ang="0">
                  <a:pos x="28" y="63"/>
                </a:cxn>
                <a:cxn ang="0">
                  <a:pos x="66" y="25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33" h="143">
                  <a:moveTo>
                    <a:pt x="66" y="0"/>
                  </a:moveTo>
                  <a:lnTo>
                    <a:pt x="19" y="17"/>
                  </a:lnTo>
                  <a:lnTo>
                    <a:pt x="0" y="55"/>
                  </a:lnTo>
                  <a:lnTo>
                    <a:pt x="3" y="124"/>
                  </a:lnTo>
                  <a:lnTo>
                    <a:pt x="59" y="143"/>
                  </a:lnTo>
                  <a:lnTo>
                    <a:pt x="131" y="124"/>
                  </a:lnTo>
                  <a:lnTo>
                    <a:pt x="133" y="48"/>
                  </a:lnTo>
                  <a:lnTo>
                    <a:pt x="112" y="38"/>
                  </a:lnTo>
                  <a:lnTo>
                    <a:pt x="102" y="88"/>
                  </a:lnTo>
                  <a:lnTo>
                    <a:pt x="74" y="111"/>
                  </a:lnTo>
                  <a:lnTo>
                    <a:pt x="36" y="95"/>
                  </a:lnTo>
                  <a:lnTo>
                    <a:pt x="28" y="63"/>
                  </a:lnTo>
                  <a:lnTo>
                    <a:pt x="66" y="25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CCCC7A">
                <a:alpha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31106" name="Freeform 34"/>
            <p:cNvSpPr>
              <a:spLocks/>
            </p:cNvSpPr>
            <p:nvPr/>
          </p:nvSpPr>
          <p:spPr bwMode="auto">
            <a:xfrm>
              <a:off x="2785" y="2158"/>
              <a:ext cx="47" cy="41"/>
            </a:xfrm>
            <a:custGeom>
              <a:avLst/>
              <a:gdLst/>
              <a:ahLst/>
              <a:cxnLst>
                <a:cxn ang="0">
                  <a:pos x="51" y="0"/>
                </a:cxn>
                <a:cxn ang="0">
                  <a:pos x="17" y="8"/>
                </a:cxn>
                <a:cxn ang="0">
                  <a:pos x="0" y="31"/>
                </a:cxn>
                <a:cxn ang="0">
                  <a:pos x="23" y="78"/>
                </a:cxn>
                <a:cxn ang="0">
                  <a:pos x="57" y="82"/>
                </a:cxn>
                <a:cxn ang="0">
                  <a:pos x="84" y="74"/>
                </a:cxn>
                <a:cxn ang="0">
                  <a:pos x="93" y="27"/>
                </a:cxn>
                <a:cxn ang="0">
                  <a:pos x="51" y="0"/>
                </a:cxn>
                <a:cxn ang="0">
                  <a:pos x="51" y="0"/>
                </a:cxn>
              </a:cxnLst>
              <a:rect l="0" t="0" r="r" b="b"/>
              <a:pathLst>
                <a:path w="93" h="82">
                  <a:moveTo>
                    <a:pt x="51" y="0"/>
                  </a:moveTo>
                  <a:lnTo>
                    <a:pt x="17" y="8"/>
                  </a:lnTo>
                  <a:lnTo>
                    <a:pt x="0" y="31"/>
                  </a:lnTo>
                  <a:lnTo>
                    <a:pt x="23" y="78"/>
                  </a:lnTo>
                  <a:lnTo>
                    <a:pt x="57" y="82"/>
                  </a:lnTo>
                  <a:lnTo>
                    <a:pt x="84" y="74"/>
                  </a:lnTo>
                  <a:lnTo>
                    <a:pt x="93" y="27"/>
                  </a:lnTo>
                  <a:lnTo>
                    <a:pt x="51" y="0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FFF599">
                <a:alpha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31107" name="Freeform 35"/>
            <p:cNvSpPr>
              <a:spLocks/>
            </p:cNvSpPr>
            <p:nvPr/>
          </p:nvSpPr>
          <p:spPr bwMode="auto">
            <a:xfrm>
              <a:off x="2778" y="2396"/>
              <a:ext cx="52" cy="66"/>
            </a:xfrm>
            <a:custGeom>
              <a:avLst/>
              <a:gdLst/>
              <a:ahLst/>
              <a:cxnLst>
                <a:cxn ang="0">
                  <a:pos x="60" y="8"/>
                </a:cxn>
                <a:cxn ang="0">
                  <a:pos x="24" y="0"/>
                </a:cxn>
                <a:cxn ang="0">
                  <a:pos x="3" y="21"/>
                </a:cxn>
                <a:cxn ang="0">
                  <a:pos x="0" y="59"/>
                </a:cxn>
                <a:cxn ang="0">
                  <a:pos x="66" y="133"/>
                </a:cxn>
                <a:cxn ang="0">
                  <a:pos x="38" y="65"/>
                </a:cxn>
                <a:cxn ang="0">
                  <a:pos x="51" y="69"/>
                </a:cxn>
                <a:cxn ang="0">
                  <a:pos x="85" y="93"/>
                </a:cxn>
                <a:cxn ang="0">
                  <a:pos x="70" y="48"/>
                </a:cxn>
                <a:cxn ang="0">
                  <a:pos x="102" y="54"/>
                </a:cxn>
                <a:cxn ang="0">
                  <a:pos x="91" y="16"/>
                </a:cxn>
                <a:cxn ang="0">
                  <a:pos x="60" y="8"/>
                </a:cxn>
                <a:cxn ang="0">
                  <a:pos x="60" y="8"/>
                </a:cxn>
              </a:cxnLst>
              <a:rect l="0" t="0" r="r" b="b"/>
              <a:pathLst>
                <a:path w="102" h="133">
                  <a:moveTo>
                    <a:pt x="60" y="8"/>
                  </a:moveTo>
                  <a:lnTo>
                    <a:pt x="24" y="0"/>
                  </a:lnTo>
                  <a:lnTo>
                    <a:pt x="3" y="21"/>
                  </a:lnTo>
                  <a:lnTo>
                    <a:pt x="0" y="59"/>
                  </a:lnTo>
                  <a:lnTo>
                    <a:pt x="66" y="133"/>
                  </a:lnTo>
                  <a:lnTo>
                    <a:pt x="38" y="65"/>
                  </a:lnTo>
                  <a:lnTo>
                    <a:pt x="51" y="69"/>
                  </a:lnTo>
                  <a:lnTo>
                    <a:pt x="85" y="93"/>
                  </a:lnTo>
                  <a:lnTo>
                    <a:pt x="70" y="48"/>
                  </a:lnTo>
                  <a:lnTo>
                    <a:pt x="102" y="54"/>
                  </a:lnTo>
                  <a:lnTo>
                    <a:pt x="91" y="16"/>
                  </a:lnTo>
                  <a:lnTo>
                    <a:pt x="60" y="8"/>
                  </a:lnTo>
                  <a:lnTo>
                    <a:pt x="60" y="8"/>
                  </a:lnTo>
                  <a:close/>
                </a:path>
              </a:pathLst>
            </a:custGeom>
            <a:solidFill>
              <a:srgbClr val="FFFACC">
                <a:alpha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31108" name="Freeform 36"/>
            <p:cNvSpPr>
              <a:spLocks/>
            </p:cNvSpPr>
            <p:nvPr/>
          </p:nvSpPr>
          <p:spPr bwMode="auto">
            <a:xfrm>
              <a:off x="2112" y="1734"/>
              <a:ext cx="682" cy="772"/>
            </a:xfrm>
            <a:custGeom>
              <a:avLst/>
              <a:gdLst/>
              <a:ahLst/>
              <a:cxnLst>
                <a:cxn ang="0">
                  <a:pos x="1103" y="16"/>
                </a:cxn>
                <a:cxn ang="0">
                  <a:pos x="852" y="116"/>
                </a:cxn>
                <a:cxn ang="0">
                  <a:pos x="591" y="266"/>
                </a:cxn>
                <a:cxn ang="0">
                  <a:pos x="405" y="434"/>
                </a:cxn>
                <a:cxn ang="0">
                  <a:pos x="209" y="656"/>
                </a:cxn>
                <a:cxn ang="0">
                  <a:pos x="103" y="888"/>
                </a:cxn>
                <a:cxn ang="0">
                  <a:pos x="0" y="1234"/>
                </a:cxn>
                <a:cxn ang="0">
                  <a:pos x="0" y="1544"/>
                </a:cxn>
                <a:cxn ang="0">
                  <a:pos x="44" y="1219"/>
                </a:cxn>
                <a:cxn ang="0">
                  <a:pos x="160" y="860"/>
                </a:cxn>
                <a:cxn ang="0">
                  <a:pos x="245" y="664"/>
                </a:cxn>
                <a:cxn ang="0">
                  <a:pos x="418" y="455"/>
                </a:cxn>
                <a:cxn ang="0">
                  <a:pos x="620" y="295"/>
                </a:cxn>
                <a:cxn ang="0">
                  <a:pos x="888" y="145"/>
                </a:cxn>
                <a:cxn ang="0">
                  <a:pos x="1363" y="0"/>
                </a:cxn>
                <a:cxn ang="0">
                  <a:pos x="1103" y="16"/>
                </a:cxn>
                <a:cxn ang="0">
                  <a:pos x="1103" y="16"/>
                </a:cxn>
              </a:cxnLst>
              <a:rect l="0" t="0" r="r" b="b"/>
              <a:pathLst>
                <a:path w="1363" h="1544">
                  <a:moveTo>
                    <a:pt x="1103" y="16"/>
                  </a:moveTo>
                  <a:lnTo>
                    <a:pt x="852" y="116"/>
                  </a:lnTo>
                  <a:lnTo>
                    <a:pt x="591" y="266"/>
                  </a:lnTo>
                  <a:lnTo>
                    <a:pt x="405" y="434"/>
                  </a:lnTo>
                  <a:lnTo>
                    <a:pt x="209" y="656"/>
                  </a:lnTo>
                  <a:lnTo>
                    <a:pt x="103" y="888"/>
                  </a:lnTo>
                  <a:lnTo>
                    <a:pt x="0" y="1234"/>
                  </a:lnTo>
                  <a:lnTo>
                    <a:pt x="0" y="1544"/>
                  </a:lnTo>
                  <a:lnTo>
                    <a:pt x="44" y="1219"/>
                  </a:lnTo>
                  <a:lnTo>
                    <a:pt x="160" y="860"/>
                  </a:lnTo>
                  <a:lnTo>
                    <a:pt x="245" y="664"/>
                  </a:lnTo>
                  <a:lnTo>
                    <a:pt x="418" y="455"/>
                  </a:lnTo>
                  <a:lnTo>
                    <a:pt x="620" y="295"/>
                  </a:lnTo>
                  <a:lnTo>
                    <a:pt x="888" y="145"/>
                  </a:lnTo>
                  <a:lnTo>
                    <a:pt x="1363" y="0"/>
                  </a:lnTo>
                  <a:lnTo>
                    <a:pt x="1103" y="16"/>
                  </a:lnTo>
                  <a:lnTo>
                    <a:pt x="1103" y="16"/>
                  </a:lnTo>
                  <a:close/>
                </a:path>
              </a:pathLst>
            </a:custGeom>
            <a:solidFill>
              <a:srgbClr val="FFE399">
                <a:alpha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31109" name="Freeform 37"/>
            <p:cNvSpPr>
              <a:spLocks/>
            </p:cNvSpPr>
            <p:nvPr/>
          </p:nvSpPr>
          <p:spPr bwMode="auto">
            <a:xfrm>
              <a:off x="2120" y="2578"/>
              <a:ext cx="1257" cy="631"/>
            </a:xfrm>
            <a:custGeom>
              <a:avLst/>
              <a:gdLst/>
              <a:ahLst/>
              <a:cxnLst>
                <a:cxn ang="0">
                  <a:pos x="0" y="57"/>
                </a:cxn>
                <a:cxn ang="0">
                  <a:pos x="79" y="295"/>
                </a:cxn>
                <a:cxn ang="0">
                  <a:pos x="209" y="548"/>
                </a:cxn>
                <a:cxn ang="0">
                  <a:pos x="382" y="793"/>
                </a:cxn>
                <a:cxn ang="0">
                  <a:pos x="598" y="953"/>
                </a:cxn>
                <a:cxn ang="0">
                  <a:pos x="893" y="1082"/>
                </a:cxn>
                <a:cxn ang="0">
                  <a:pos x="1187" y="1190"/>
                </a:cxn>
                <a:cxn ang="0">
                  <a:pos x="1073" y="1219"/>
                </a:cxn>
                <a:cxn ang="0">
                  <a:pos x="1187" y="1247"/>
                </a:cxn>
                <a:cxn ang="0">
                  <a:pos x="1355" y="1262"/>
                </a:cxn>
                <a:cxn ang="0">
                  <a:pos x="1533" y="1242"/>
                </a:cxn>
                <a:cxn ang="0">
                  <a:pos x="1376" y="1198"/>
                </a:cxn>
                <a:cxn ang="0">
                  <a:pos x="1569" y="1190"/>
                </a:cxn>
                <a:cxn ang="0">
                  <a:pos x="1843" y="1139"/>
                </a:cxn>
                <a:cxn ang="0">
                  <a:pos x="2096" y="1038"/>
                </a:cxn>
                <a:cxn ang="0">
                  <a:pos x="2305" y="922"/>
                </a:cxn>
                <a:cxn ang="0">
                  <a:pos x="2514" y="757"/>
                </a:cxn>
                <a:cxn ang="0">
                  <a:pos x="2354" y="821"/>
                </a:cxn>
                <a:cxn ang="0">
                  <a:pos x="2103" y="989"/>
                </a:cxn>
                <a:cxn ang="0">
                  <a:pos x="1822" y="1103"/>
                </a:cxn>
                <a:cxn ang="0">
                  <a:pos x="1541" y="1154"/>
                </a:cxn>
                <a:cxn ang="0">
                  <a:pos x="1174" y="1131"/>
                </a:cxn>
                <a:cxn ang="0">
                  <a:pos x="908" y="1046"/>
                </a:cxn>
                <a:cxn ang="0">
                  <a:pos x="619" y="917"/>
                </a:cxn>
                <a:cxn ang="0">
                  <a:pos x="397" y="736"/>
                </a:cxn>
                <a:cxn ang="0">
                  <a:pos x="237" y="527"/>
                </a:cxn>
                <a:cxn ang="0">
                  <a:pos x="115" y="274"/>
                </a:cxn>
                <a:cxn ang="0">
                  <a:pos x="15" y="0"/>
                </a:cxn>
                <a:cxn ang="0">
                  <a:pos x="0" y="57"/>
                </a:cxn>
                <a:cxn ang="0">
                  <a:pos x="0" y="57"/>
                </a:cxn>
              </a:cxnLst>
              <a:rect l="0" t="0" r="r" b="b"/>
              <a:pathLst>
                <a:path w="2514" h="1262">
                  <a:moveTo>
                    <a:pt x="0" y="57"/>
                  </a:moveTo>
                  <a:lnTo>
                    <a:pt x="79" y="295"/>
                  </a:lnTo>
                  <a:lnTo>
                    <a:pt x="209" y="548"/>
                  </a:lnTo>
                  <a:lnTo>
                    <a:pt x="382" y="793"/>
                  </a:lnTo>
                  <a:lnTo>
                    <a:pt x="598" y="953"/>
                  </a:lnTo>
                  <a:lnTo>
                    <a:pt x="893" y="1082"/>
                  </a:lnTo>
                  <a:lnTo>
                    <a:pt x="1187" y="1190"/>
                  </a:lnTo>
                  <a:lnTo>
                    <a:pt x="1073" y="1219"/>
                  </a:lnTo>
                  <a:lnTo>
                    <a:pt x="1187" y="1247"/>
                  </a:lnTo>
                  <a:lnTo>
                    <a:pt x="1355" y="1262"/>
                  </a:lnTo>
                  <a:lnTo>
                    <a:pt x="1533" y="1242"/>
                  </a:lnTo>
                  <a:lnTo>
                    <a:pt x="1376" y="1198"/>
                  </a:lnTo>
                  <a:lnTo>
                    <a:pt x="1569" y="1190"/>
                  </a:lnTo>
                  <a:lnTo>
                    <a:pt x="1843" y="1139"/>
                  </a:lnTo>
                  <a:lnTo>
                    <a:pt x="2096" y="1038"/>
                  </a:lnTo>
                  <a:lnTo>
                    <a:pt x="2305" y="922"/>
                  </a:lnTo>
                  <a:lnTo>
                    <a:pt x="2514" y="757"/>
                  </a:lnTo>
                  <a:lnTo>
                    <a:pt x="2354" y="821"/>
                  </a:lnTo>
                  <a:lnTo>
                    <a:pt x="2103" y="989"/>
                  </a:lnTo>
                  <a:lnTo>
                    <a:pt x="1822" y="1103"/>
                  </a:lnTo>
                  <a:lnTo>
                    <a:pt x="1541" y="1154"/>
                  </a:lnTo>
                  <a:lnTo>
                    <a:pt x="1174" y="1131"/>
                  </a:lnTo>
                  <a:lnTo>
                    <a:pt x="908" y="1046"/>
                  </a:lnTo>
                  <a:lnTo>
                    <a:pt x="619" y="917"/>
                  </a:lnTo>
                  <a:lnTo>
                    <a:pt x="397" y="736"/>
                  </a:lnTo>
                  <a:lnTo>
                    <a:pt x="237" y="527"/>
                  </a:lnTo>
                  <a:lnTo>
                    <a:pt x="115" y="274"/>
                  </a:lnTo>
                  <a:lnTo>
                    <a:pt x="15" y="0"/>
                  </a:lnTo>
                  <a:lnTo>
                    <a:pt x="0" y="57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FFE399">
                <a:alpha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31110" name="Freeform 38"/>
            <p:cNvSpPr>
              <a:spLocks/>
            </p:cNvSpPr>
            <p:nvPr/>
          </p:nvSpPr>
          <p:spPr bwMode="auto">
            <a:xfrm>
              <a:off x="2178" y="1774"/>
              <a:ext cx="1069" cy="981"/>
            </a:xfrm>
            <a:custGeom>
              <a:avLst/>
              <a:gdLst/>
              <a:ahLst/>
              <a:cxnLst>
                <a:cxn ang="0">
                  <a:pos x="2139" y="259"/>
                </a:cxn>
                <a:cxn ang="0">
                  <a:pos x="1720" y="57"/>
                </a:cxn>
                <a:cxn ang="0">
                  <a:pos x="1167" y="0"/>
                </a:cxn>
                <a:cxn ang="0">
                  <a:pos x="734" y="158"/>
                </a:cxn>
                <a:cxn ang="0">
                  <a:pos x="424" y="396"/>
                </a:cxn>
                <a:cxn ang="0">
                  <a:pos x="287" y="555"/>
                </a:cxn>
                <a:cxn ang="0">
                  <a:pos x="137" y="772"/>
                </a:cxn>
                <a:cxn ang="0">
                  <a:pos x="29" y="1067"/>
                </a:cxn>
                <a:cxn ang="0">
                  <a:pos x="21" y="1270"/>
                </a:cxn>
                <a:cxn ang="0">
                  <a:pos x="0" y="1413"/>
                </a:cxn>
                <a:cxn ang="0">
                  <a:pos x="21" y="1688"/>
                </a:cxn>
                <a:cxn ang="0">
                  <a:pos x="86" y="1831"/>
                </a:cxn>
                <a:cxn ang="0">
                  <a:pos x="151" y="1962"/>
                </a:cxn>
                <a:cxn ang="0">
                  <a:pos x="109" y="1608"/>
                </a:cxn>
                <a:cxn ang="0">
                  <a:pos x="130" y="1025"/>
                </a:cxn>
                <a:cxn ang="0">
                  <a:pos x="432" y="563"/>
                </a:cxn>
                <a:cxn ang="0">
                  <a:pos x="814" y="253"/>
                </a:cxn>
                <a:cxn ang="0">
                  <a:pos x="1253" y="129"/>
                </a:cxn>
                <a:cxn ang="0">
                  <a:pos x="1715" y="145"/>
                </a:cxn>
                <a:cxn ang="0">
                  <a:pos x="2139" y="259"/>
                </a:cxn>
                <a:cxn ang="0">
                  <a:pos x="2139" y="259"/>
                </a:cxn>
              </a:cxnLst>
              <a:rect l="0" t="0" r="r" b="b"/>
              <a:pathLst>
                <a:path w="2139" h="1962">
                  <a:moveTo>
                    <a:pt x="2139" y="259"/>
                  </a:moveTo>
                  <a:lnTo>
                    <a:pt x="1720" y="57"/>
                  </a:lnTo>
                  <a:lnTo>
                    <a:pt x="1167" y="0"/>
                  </a:lnTo>
                  <a:lnTo>
                    <a:pt x="734" y="158"/>
                  </a:lnTo>
                  <a:lnTo>
                    <a:pt x="424" y="396"/>
                  </a:lnTo>
                  <a:lnTo>
                    <a:pt x="287" y="555"/>
                  </a:lnTo>
                  <a:lnTo>
                    <a:pt x="137" y="772"/>
                  </a:lnTo>
                  <a:lnTo>
                    <a:pt x="29" y="1067"/>
                  </a:lnTo>
                  <a:lnTo>
                    <a:pt x="21" y="1270"/>
                  </a:lnTo>
                  <a:lnTo>
                    <a:pt x="0" y="1413"/>
                  </a:lnTo>
                  <a:lnTo>
                    <a:pt x="21" y="1688"/>
                  </a:lnTo>
                  <a:lnTo>
                    <a:pt x="86" y="1831"/>
                  </a:lnTo>
                  <a:lnTo>
                    <a:pt x="151" y="1962"/>
                  </a:lnTo>
                  <a:lnTo>
                    <a:pt x="109" y="1608"/>
                  </a:lnTo>
                  <a:lnTo>
                    <a:pt x="130" y="1025"/>
                  </a:lnTo>
                  <a:lnTo>
                    <a:pt x="432" y="563"/>
                  </a:lnTo>
                  <a:lnTo>
                    <a:pt x="814" y="253"/>
                  </a:lnTo>
                  <a:lnTo>
                    <a:pt x="1253" y="129"/>
                  </a:lnTo>
                  <a:lnTo>
                    <a:pt x="1715" y="145"/>
                  </a:lnTo>
                  <a:lnTo>
                    <a:pt x="2139" y="259"/>
                  </a:lnTo>
                  <a:lnTo>
                    <a:pt x="2139" y="259"/>
                  </a:lnTo>
                  <a:close/>
                </a:path>
              </a:pathLst>
            </a:custGeom>
            <a:solidFill>
              <a:srgbClr val="99995C">
                <a:alpha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31111" name="Freeform 39"/>
            <p:cNvSpPr>
              <a:spLocks/>
            </p:cNvSpPr>
            <p:nvPr/>
          </p:nvSpPr>
          <p:spPr bwMode="auto">
            <a:xfrm>
              <a:off x="2895" y="1650"/>
              <a:ext cx="376" cy="172"/>
            </a:xfrm>
            <a:custGeom>
              <a:avLst/>
              <a:gdLst/>
              <a:ahLst/>
              <a:cxnLst>
                <a:cxn ang="0">
                  <a:pos x="93" y="0"/>
                </a:cxn>
                <a:cxn ang="0">
                  <a:pos x="69" y="33"/>
                </a:cxn>
                <a:cxn ang="0">
                  <a:pos x="19" y="34"/>
                </a:cxn>
                <a:cxn ang="0">
                  <a:pos x="12" y="53"/>
                </a:cxn>
                <a:cxn ang="0">
                  <a:pos x="27" y="67"/>
                </a:cxn>
                <a:cxn ang="0">
                  <a:pos x="0" y="91"/>
                </a:cxn>
                <a:cxn ang="0">
                  <a:pos x="25" y="114"/>
                </a:cxn>
                <a:cxn ang="0">
                  <a:pos x="16" y="133"/>
                </a:cxn>
                <a:cxn ang="0">
                  <a:pos x="65" y="147"/>
                </a:cxn>
                <a:cxn ang="0">
                  <a:pos x="65" y="160"/>
                </a:cxn>
                <a:cxn ang="0">
                  <a:pos x="187" y="167"/>
                </a:cxn>
                <a:cxn ang="0">
                  <a:pos x="206" y="141"/>
                </a:cxn>
                <a:cxn ang="0">
                  <a:pos x="234" y="147"/>
                </a:cxn>
                <a:cxn ang="0">
                  <a:pos x="259" y="171"/>
                </a:cxn>
                <a:cxn ang="0">
                  <a:pos x="322" y="192"/>
                </a:cxn>
                <a:cxn ang="0">
                  <a:pos x="341" y="179"/>
                </a:cxn>
                <a:cxn ang="0">
                  <a:pos x="407" y="186"/>
                </a:cxn>
                <a:cxn ang="0">
                  <a:pos x="605" y="259"/>
                </a:cxn>
                <a:cxn ang="0">
                  <a:pos x="751" y="344"/>
                </a:cxn>
                <a:cxn ang="0">
                  <a:pos x="753" y="321"/>
                </a:cxn>
                <a:cxn ang="0">
                  <a:pos x="607" y="234"/>
                </a:cxn>
                <a:cxn ang="0">
                  <a:pos x="413" y="160"/>
                </a:cxn>
                <a:cxn ang="0">
                  <a:pos x="301" y="128"/>
                </a:cxn>
                <a:cxn ang="0">
                  <a:pos x="118" y="105"/>
                </a:cxn>
                <a:cxn ang="0">
                  <a:pos x="86" y="69"/>
                </a:cxn>
                <a:cxn ang="0">
                  <a:pos x="101" y="48"/>
                </a:cxn>
                <a:cxn ang="0">
                  <a:pos x="93" y="0"/>
                </a:cxn>
                <a:cxn ang="0">
                  <a:pos x="93" y="0"/>
                </a:cxn>
              </a:cxnLst>
              <a:rect l="0" t="0" r="r" b="b"/>
              <a:pathLst>
                <a:path w="753" h="344">
                  <a:moveTo>
                    <a:pt x="93" y="0"/>
                  </a:moveTo>
                  <a:lnTo>
                    <a:pt x="69" y="33"/>
                  </a:lnTo>
                  <a:lnTo>
                    <a:pt x="19" y="34"/>
                  </a:lnTo>
                  <a:lnTo>
                    <a:pt x="12" y="53"/>
                  </a:lnTo>
                  <a:lnTo>
                    <a:pt x="27" y="67"/>
                  </a:lnTo>
                  <a:lnTo>
                    <a:pt x="0" y="91"/>
                  </a:lnTo>
                  <a:lnTo>
                    <a:pt x="25" y="114"/>
                  </a:lnTo>
                  <a:lnTo>
                    <a:pt x="16" y="133"/>
                  </a:lnTo>
                  <a:lnTo>
                    <a:pt x="65" y="147"/>
                  </a:lnTo>
                  <a:lnTo>
                    <a:pt x="65" y="160"/>
                  </a:lnTo>
                  <a:lnTo>
                    <a:pt x="187" y="167"/>
                  </a:lnTo>
                  <a:lnTo>
                    <a:pt x="206" y="141"/>
                  </a:lnTo>
                  <a:lnTo>
                    <a:pt x="234" y="147"/>
                  </a:lnTo>
                  <a:lnTo>
                    <a:pt x="259" y="171"/>
                  </a:lnTo>
                  <a:lnTo>
                    <a:pt x="322" y="192"/>
                  </a:lnTo>
                  <a:lnTo>
                    <a:pt x="341" y="179"/>
                  </a:lnTo>
                  <a:lnTo>
                    <a:pt x="407" y="186"/>
                  </a:lnTo>
                  <a:lnTo>
                    <a:pt x="605" y="259"/>
                  </a:lnTo>
                  <a:lnTo>
                    <a:pt x="751" y="344"/>
                  </a:lnTo>
                  <a:lnTo>
                    <a:pt x="753" y="321"/>
                  </a:lnTo>
                  <a:lnTo>
                    <a:pt x="607" y="234"/>
                  </a:lnTo>
                  <a:lnTo>
                    <a:pt x="413" y="160"/>
                  </a:lnTo>
                  <a:lnTo>
                    <a:pt x="301" y="128"/>
                  </a:lnTo>
                  <a:lnTo>
                    <a:pt x="118" y="105"/>
                  </a:lnTo>
                  <a:lnTo>
                    <a:pt x="86" y="69"/>
                  </a:lnTo>
                  <a:lnTo>
                    <a:pt x="101" y="48"/>
                  </a:lnTo>
                  <a:lnTo>
                    <a:pt x="93" y="0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31112" name="Freeform 40"/>
            <p:cNvSpPr>
              <a:spLocks/>
            </p:cNvSpPr>
            <p:nvPr/>
          </p:nvSpPr>
          <p:spPr bwMode="auto">
            <a:xfrm>
              <a:off x="2106" y="1669"/>
              <a:ext cx="668" cy="637"/>
            </a:xfrm>
            <a:custGeom>
              <a:avLst/>
              <a:gdLst/>
              <a:ahLst/>
              <a:cxnLst>
                <a:cxn ang="0">
                  <a:pos x="1309" y="0"/>
                </a:cxn>
                <a:cxn ang="0">
                  <a:pos x="1279" y="27"/>
                </a:cxn>
                <a:cxn ang="0">
                  <a:pos x="1271" y="57"/>
                </a:cxn>
                <a:cxn ang="0">
                  <a:pos x="1140" y="80"/>
                </a:cxn>
                <a:cxn ang="0">
                  <a:pos x="973" y="137"/>
                </a:cxn>
                <a:cxn ang="0">
                  <a:pos x="811" y="207"/>
                </a:cxn>
                <a:cxn ang="0">
                  <a:pos x="644" y="306"/>
                </a:cxn>
                <a:cxn ang="0">
                  <a:pos x="473" y="422"/>
                </a:cxn>
                <a:cxn ang="0">
                  <a:pos x="321" y="567"/>
                </a:cxn>
                <a:cxn ang="0">
                  <a:pos x="179" y="768"/>
                </a:cxn>
                <a:cxn ang="0">
                  <a:pos x="87" y="947"/>
                </a:cxn>
                <a:cxn ang="0">
                  <a:pos x="34" y="1099"/>
                </a:cxn>
                <a:cxn ang="0">
                  <a:pos x="0" y="1276"/>
                </a:cxn>
                <a:cxn ang="0">
                  <a:pos x="13" y="1272"/>
                </a:cxn>
                <a:cxn ang="0">
                  <a:pos x="55" y="1099"/>
                </a:cxn>
                <a:cxn ang="0">
                  <a:pos x="108" y="960"/>
                </a:cxn>
                <a:cxn ang="0">
                  <a:pos x="205" y="778"/>
                </a:cxn>
                <a:cxn ang="0">
                  <a:pos x="359" y="586"/>
                </a:cxn>
                <a:cxn ang="0">
                  <a:pos x="500" y="453"/>
                </a:cxn>
                <a:cxn ang="0">
                  <a:pos x="659" y="340"/>
                </a:cxn>
                <a:cxn ang="0">
                  <a:pos x="834" y="242"/>
                </a:cxn>
                <a:cxn ang="0">
                  <a:pos x="990" y="173"/>
                </a:cxn>
                <a:cxn ang="0">
                  <a:pos x="1155" y="114"/>
                </a:cxn>
                <a:cxn ang="0">
                  <a:pos x="1167" y="135"/>
                </a:cxn>
                <a:cxn ang="0">
                  <a:pos x="1245" y="120"/>
                </a:cxn>
                <a:cxn ang="0">
                  <a:pos x="1336" y="109"/>
                </a:cxn>
                <a:cxn ang="0">
                  <a:pos x="1325" y="71"/>
                </a:cxn>
                <a:cxn ang="0">
                  <a:pos x="1317" y="50"/>
                </a:cxn>
                <a:cxn ang="0">
                  <a:pos x="1325" y="17"/>
                </a:cxn>
                <a:cxn ang="0">
                  <a:pos x="1309" y="0"/>
                </a:cxn>
                <a:cxn ang="0">
                  <a:pos x="1309" y="0"/>
                </a:cxn>
              </a:cxnLst>
              <a:rect l="0" t="0" r="r" b="b"/>
              <a:pathLst>
                <a:path w="1336" h="1276">
                  <a:moveTo>
                    <a:pt x="1309" y="0"/>
                  </a:moveTo>
                  <a:lnTo>
                    <a:pt x="1279" y="27"/>
                  </a:lnTo>
                  <a:lnTo>
                    <a:pt x="1271" y="57"/>
                  </a:lnTo>
                  <a:lnTo>
                    <a:pt x="1140" y="80"/>
                  </a:lnTo>
                  <a:lnTo>
                    <a:pt x="973" y="137"/>
                  </a:lnTo>
                  <a:lnTo>
                    <a:pt x="811" y="207"/>
                  </a:lnTo>
                  <a:lnTo>
                    <a:pt x="644" y="306"/>
                  </a:lnTo>
                  <a:lnTo>
                    <a:pt x="473" y="422"/>
                  </a:lnTo>
                  <a:lnTo>
                    <a:pt x="321" y="567"/>
                  </a:lnTo>
                  <a:lnTo>
                    <a:pt x="179" y="768"/>
                  </a:lnTo>
                  <a:lnTo>
                    <a:pt x="87" y="947"/>
                  </a:lnTo>
                  <a:lnTo>
                    <a:pt x="34" y="1099"/>
                  </a:lnTo>
                  <a:lnTo>
                    <a:pt x="0" y="1276"/>
                  </a:lnTo>
                  <a:lnTo>
                    <a:pt x="13" y="1272"/>
                  </a:lnTo>
                  <a:lnTo>
                    <a:pt x="55" y="1099"/>
                  </a:lnTo>
                  <a:lnTo>
                    <a:pt x="108" y="960"/>
                  </a:lnTo>
                  <a:lnTo>
                    <a:pt x="205" y="778"/>
                  </a:lnTo>
                  <a:lnTo>
                    <a:pt x="359" y="586"/>
                  </a:lnTo>
                  <a:lnTo>
                    <a:pt x="500" y="453"/>
                  </a:lnTo>
                  <a:lnTo>
                    <a:pt x="659" y="340"/>
                  </a:lnTo>
                  <a:lnTo>
                    <a:pt x="834" y="242"/>
                  </a:lnTo>
                  <a:lnTo>
                    <a:pt x="990" y="173"/>
                  </a:lnTo>
                  <a:lnTo>
                    <a:pt x="1155" y="114"/>
                  </a:lnTo>
                  <a:lnTo>
                    <a:pt x="1167" y="135"/>
                  </a:lnTo>
                  <a:lnTo>
                    <a:pt x="1245" y="120"/>
                  </a:lnTo>
                  <a:lnTo>
                    <a:pt x="1336" y="109"/>
                  </a:lnTo>
                  <a:lnTo>
                    <a:pt x="1325" y="71"/>
                  </a:lnTo>
                  <a:lnTo>
                    <a:pt x="1317" y="50"/>
                  </a:lnTo>
                  <a:lnTo>
                    <a:pt x="1325" y="17"/>
                  </a:lnTo>
                  <a:lnTo>
                    <a:pt x="1309" y="0"/>
                  </a:lnTo>
                  <a:lnTo>
                    <a:pt x="1309" y="0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31113" name="Freeform 41"/>
            <p:cNvSpPr>
              <a:spLocks/>
            </p:cNvSpPr>
            <p:nvPr/>
          </p:nvSpPr>
          <p:spPr bwMode="auto">
            <a:xfrm>
              <a:off x="2132" y="2173"/>
              <a:ext cx="1299" cy="969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71" y="119"/>
                </a:cxn>
                <a:cxn ang="0">
                  <a:pos x="23" y="266"/>
                </a:cxn>
                <a:cxn ang="0">
                  <a:pos x="4" y="444"/>
                </a:cxn>
                <a:cxn ang="0">
                  <a:pos x="0" y="644"/>
                </a:cxn>
                <a:cxn ang="0">
                  <a:pos x="8" y="766"/>
                </a:cxn>
                <a:cxn ang="0">
                  <a:pos x="95" y="1051"/>
                </a:cxn>
                <a:cxn ang="0">
                  <a:pos x="183" y="1256"/>
                </a:cxn>
                <a:cxn ang="0">
                  <a:pos x="297" y="1429"/>
                </a:cxn>
                <a:cxn ang="0">
                  <a:pos x="430" y="1568"/>
                </a:cxn>
                <a:cxn ang="0">
                  <a:pos x="597" y="1699"/>
                </a:cxn>
                <a:cxn ang="0">
                  <a:pos x="768" y="1798"/>
                </a:cxn>
                <a:cxn ang="0">
                  <a:pos x="952" y="1872"/>
                </a:cxn>
                <a:cxn ang="0">
                  <a:pos x="1154" y="1917"/>
                </a:cxn>
                <a:cxn ang="0">
                  <a:pos x="1355" y="1937"/>
                </a:cxn>
                <a:cxn ang="0">
                  <a:pos x="1599" y="1927"/>
                </a:cxn>
                <a:cxn ang="0">
                  <a:pos x="1827" y="1872"/>
                </a:cxn>
                <a:cxn ang="0">
                  <a:pos x="2074" y="1762"/>
                </a:cxn>
                <a:cxn ang="0">
                  <a:pos x="2397" y="1558"/>
                </a:cxn>
                <a:cxn ang="0">
                  <a:pos x="2397" y="1520"/>
                </a:cxn>
                <a:cxn ang="0">
                  <a:pos x="2496" y="1423"/>
                </a:cxn>
                <a:cxn ang="0">
                  <a:pos x="2577" y="1313"/>
                </a:cxn>
                <a:cxn ang="0">
                  <a:pos x="2598" y="1262"/>
                </a:cxn>
                <a:cxn ang="0">
                  <a:pos x="2553" y="1300"/>
                </a:cxn>
                <a:cxn ang="0">
                  <a:pos x="2463" y="1380"/>
                </a:cxn>
                <a:cxn ang="0">
                  <a:pos x="2344" y="1509"/>
                </a:cxn>
                <a:cxn ang="0">
                  <a:pos x="2051" y="1712"/>
                </a:cxn>
                <a:cxn ang="0">
                  <a:pos x="1808" y="1813"/>
                </a:cxn>
                <a:cxn ang="0">
                  <a:pos x="1593" y="1868"/>
                </a:cxn>
                <a:cxn ang="0">
                  <a:pos x="1359" y="1874"/>
                </a:cxn>
                <a:cxn ang="0">
                  <a:pos x="1154" y="1851"/>
                </a:cxn>
                <a:cxn ang="0">
                  <a:pos x="975" y="1805"/>
                </a:cxn>
                <a:cxn ang="0">
                  <a:pos x="783" y="1731"/>
                </a:cxn>
                <a:cxn ang="0">
                  <a:pos x="626" y="1638"/>
                </a:cxn>
                <a:cxn ang="0">
                  <a:pos x="460" y="1501"/>
                </a:cxn>
                <a:cxn ang="0">
                  <a:pos x="346" y="1380"/>
                </a:cxn>
                <a:cxn ang="0">
                  <a:pos x="301" y="1315"/>
                </a:cxn>
                <a:cxn ang="0">
                  <a:pos x="323" y="1313"/>
                </a:cxn>
                <a:cxn ang="0">
                  <a:pos x="470" y="1440"/>
                </a:cxn>
                <a:cxn ang="0">
                  <a:pos x="496" y="1435"/>
                </a:cxn>
                <a:cxn ang="0">
                  <a:pos x="342" y="1277"/>
                </a:cxn>
                <a:cxn ang="0">
                  <a:pos x="280" y="1182"/>
                </a:cxn>
                <a:cxn ang="0">
                  <a:pos x="200" y="1005"/>
                </a:cxn>
                <a:cxn ang="0">
                  <a:pos x="129" y="739"/>
                </a:cxn>
                <a:cxn ang="0">
                  <a:pos x="116" y="629"/>
                </a:cxn>
                <a:cxn ang="0">
                  <a:pos x="114" y="467"/>
                </a:cxn>
                <a:cxn ang="0">
                  <a:pos x="74" y="439"/>
                </a:cxn>
                <a:cxn ang="0">
                  <a:pos x="71" y="266"/>
                </a:cxn>
                <a:cxn ang="0">
                  <a:pos x="103" y="129"/>
                </a:cxn>
                <a:cxn ang="0">
                  <a:pos x="137" y="28"/>
                </a:cxn>
                <a:cxn ang="0">
                  <a:pos x="120" y="0"/>
                </a:cxn>
                <a:cxn ang="0">
                  <a:pos x="120" y="0"/>
                </a:cxn>
              </a:cxnLst>
              <a:rect l="0" t="0" r="r" b="b"/>
              <a:pathLst>
                <a:path w="2598" h="1937">
                  <a:moveTo>
                    <a:pt x="120" y="0"/>
                  </a:moveTo>
                  <a:lnTo>
                    <a:pt x="71" y="119"/>
                  </a:lnTo>
                  <a:lnTo>
                    <a:pt x="23" y="266"/>
                  </a:lnTo>
                  <a:lnTo>
                    <a:pt x="4" y="444"/>
                  </a:lnTo>
                  <a:lnTo>
                    <a:pt x="0" y="644"/>
                  </a:lnTo>
                  <a:lnTo>
                    <a:pt x="8" y="766"/>
                  </a:lnTo>
                  <a:lnTo>
                    <a:pt x="95" y="1051"/>
                  </a:lnTo>
                  <a:lnTo>
                    <a:pt x="183" y="1256"/>
                  </a:lnTo>
                  <a:lnTo>
                    <a:pt x="297" y="1429"/>
                  </a:lnTo>
                  <a:lnTo>
                    <a:pt x="430" y="1568"/>
                  </a:lnTo>
                  <a:lnTo>
                    <a:pt x="597" y="1699"/>
                  </a:lnTo>
                  <a:lnTo>
                    <a:pt x="768" y="1798"/>
                  </a:lnTo>
                  <a:lnTo>
                    <a:pt x="952" y="1872"/>
                  </a:lnTo>
                  <a:lnTo>
                    <a:pt x="1154" y="1917"/>
                  </a:lnTo>
                  <a:lnTo>
                    <a:pt x="1355" y="1937"/>
                  </a:lnTo>
                  <a:lnTo>
                    <a:pt x="1599" y="1927"/>
                  </a:lnTo>
                  <a:lnTo>
                    <a:pt x="1827" y="1872"/>
                  </a:lnTo>
                  <a:lnTo>
                    <a:pt x="2074" y="1762"/>
                  </a:lnTo>
                  <a:lnTo>
                    <a:pt x="2397" y="1558"/>
                  </a:lnTo>
                  <a:lnTo>
                    <a:pt x="2397" y="1520"/>
                  </a:lnTo>
                  <a:lnTo>
                    <a:pt x="2496" y="1423"/>
                  </a:lnTo>
                  <a:lnTo>
                    <a:pt x="2577" y="1313"/>
                  </a:lnTo>
                  <a:lnTo>
                    <a:pt x="2598" y="1262"/>
                  </a:lnTo>
                  <a:lnTo>
                    <a:pt x="2553" y="1300"/>
                  </a:lnTo>
                  <a:lnTo>
                    <a:pt x="2463" y="1380"/>
                  </a:lnTo>
                  <a:lnTo>
                    <a:pt x="2344" y="1509"/>
                  </a:lnTo>
                  <a:lnTo>
                    <a:pt x="2051" y="1712"/>
                  </a:lnTo>
                  <a:lnTo>
                    <a:pt x="1808" y="1813"/>
                  </a:lnTo>
                  <a:lnTo>
                    <a:pt x="1593" y="1868"/>
                  </a:lnTo>
                  <a:lnTo>
                    <a:pt x="1359" y="1874"/>
                  </a:lnTo>
                  <a:lnTo>
                    <a:pt x="1154" y="1851"/>
                  </a:lnTo>
                  <a:lnTo>
                    <a:pt x="975" y="1805"/>
                  </a:lnTo>
                  <a:lnTo>
                    <a:pt x="783" y="1731"/>
                  </a:lnTo>
                  <a:lnTo>
                    <a:pt x="626" y="1638"/>
                  </a:lnTo>
                  <a:lnTo>
                    <a:pt x="460" y="1501"/>
                  </a:lnTo>
                  <a:lnTo>
                    <a:pt x="346" y="1380"/>
                  </a:lnTo>
                  <a:lnTo>
                    <a:pt x="301" y="1315"/>
                  </a:lnTo>
                  <a:lnTo>
                    <a:pt x="323" y="1313"/>
                  </a:lnTo>
                  <a:lnTo>
                    <a:pt x="470" y="1440"/>
                  </a:lnTo>
                  <a:lnTo>
                    <a:pt x="496" y="1435"/>
                  </a:lnTo>
                  <a:lnTo>
                    <a:pt x="342" y="1277"/>
                  </a:lnTo>
                  <a:lnTo>
                    <a:pt x="280" y="1182"/>
                  </a:lnTo>
                  <a:lnTo>
                    <a:pt x="200" y="1005"/>
                  </a:lnTo>
                  <a:lnTo>
                    <a:pt x="129" y="739"/>
                  </a:lnTo>
                  <a:lnTo>
                    <a:pt x="116" y="629"/>
                  </a:lnTo>
                  <a:lnTo>
                    <a:pt x="114" y="467"/>
                  </a:lnTo>
                  <a:lnTo>
                    <a:pt x="74" y="439"/>
                  </a:lnTo>
                  <a:lnTo>
                    <a:pt x="71" y="266"/>
                  </a:lnTo>
                  <a:lnTo>
                    <a:pt x="103" y="129"/>
                  </a:lnTo>
                  <a:lnTo>
                    <a:pt x="137" y="28"/>
                  </a:lnTo>
                  <a:lnTo>
                    <a:pt x="120" y="0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31114" name="Freeform 42"/>
            <p:cNvSpPr>
              <a:spLocks/>
            </p:cNvSpPr>
            <p:nvPr/>
          </p:nvSpPr>
          <p:spPr bwMode="auto">
            <a:xfrm>
              <a:off x="2229" y="1740"/>
              <a:ext cx="1322" cy="925"/>
            </a:xfrm>
            <a:custGeom>
              <a:avLst/>
              <a:gdLst/>
              <a:ahLst/>
              <a:cxnLst>
                <a:cxn ang="0">
                  <a:pos x="2" y="737"/>
                </a:cxn>
                <a:cxn ang="0">
                  <a:pos x="0" y="707"/>
                </a:cxn>
                <a:cxn ang="0">
                  <a:pos x="112" y="545"/>
                </a:cxn>
                <a:cxn ang="0">
                  <a:pos x="196" y="452"/>
                </a:cxn>
                <a:cxn ang="0">
                  <a:pos x="226" y="471"/>
                </a:cxn>
                <a:cxn ang="0">
                  <a:pos x="272" y="471"/>
                </a:cxn>
                <a:cxn ang="0">
                  <a:pos x="378" y="369"/>
                </a:cxn>
                <a:cxn ang="0">
                  <a:pos x="378" y="336"/>
                </a:cxn>
                <a:cxn ang="0">
                  <a:pos x="373" y="310"/>
                </a:cxn>
                <a:cxn ang="0">
                  <a:pos x="627" y="144"/>
                </a:cxn>
                <a:cxn ang="0">
                  <a:pos x="806" y="66"/>
                </a:cxn>
                <a:cxn ang="0">
                  <a:pos x="1024" y="17"/>
                </a:cxn>
                <a:cxn ang="0">
                  <a:pos x="1281" y="0"/>
                </a:cxn>
                <a:cxn ang="0">
                  <a:pos x="1534" y="24"/>
                </a:cxn>
                <a:cxn ang="0">
                  <a:pos x="1657" y="53"/>
                </a:cxn>
                <a:cxn ang="0">
                  <a:pos x="1832" y="131"/>
                </a:cxn>
                <a:cxn ang="0">
                  <a:pos x="2045" y="256"/>
                </a:cxn>
                <a:cxn ang="0">
                  <a:pos x="2224" y="391"/>
                </a:cxn>
                <a:cxn ang="0">
                  <a:pos x="2315" y="483"/>
                </a:cxn>
                <a:cxn ang="0">
                  <a:pos x="2343" y="462"/>
                </a:cxn>
                <a:cxn ang="0">
                  <a:pos x="2456" y="629"/>
                </a:cxn>
                <a:cxn ang="0">
                  <a:pos x="2545" y="844"/>
                </a:cxn>
                <a:cxn ang="0">
                  <a:pos x="2623" y="1127"/>
                </a:cxn>
                <a:cxn ang="0">
                  <a:pos x="2644" y="1397"/>
                </a:cxn>
                <a:cxn ang="0">
                  <a:pos x="2629" y="1549"/>
                </a:cxn>
                <a:cxn ang="0">
                  <a:pos x="2585" y="1752"/>
                </a:cxn>
                <a:cxn ang="0">
                  <a:pos x="2537" y="1783"/>
                </a:cxn>
                <a:cxn ang="0">
                  <a:pos x="2585" y="1524"/>
                </a:cxn>
                <a:cxn ang="0">
                  <a:pos x="2594" y="1391"/>
                </a:cxn>
                <a:cxn ang="0">
                  <a:pos x="2570" y="1401"/>
                </a:cxn>
                <a:cxn ang="0">
                  <a:pos x="2551" y="1538"/>
                </a:cxn>
                <a:cxn ang="0">
                  <a:pos x="2488" y="1800"/>
                </a:cxn>
                <a:cxn ang="0">
                  <a:pos x="2425" y="1849"/>
                </a:cxn>
                <a:cxn ang="0">
                  <a:pos x="2501" y="1532"/>
                </a:cxn>
                <a:cxn ang="0">
                  <a:pos x="2518" y="1374"/>
                </a:cxn>
                <a:cxn ang="0">
                  <a:pos x="2495" y="1127"/>
                </a:cxn>
                <a:cxn ang="0">
                  <a:pos x="2416" y="859"/>
                </a:cxn>
                <a:cxn ang="0">
                  <a:pos x="2311" y="648"/>
                </a:cxn>
                <a:cxn ang="0">
                  <a:pos x="2163" y="483"/>
                </a:cxn>
                <a:cxn ang="0">
                  <a:pos x="1990" y="342"/>
                </a:cxn>
                <a:cxn ang="0">
                  <a:pos x="1773" y="220"/>
                </a:cxn>
                <a:cxn ang="0">
                  <a:pos x="1631" y="167"/>
                </a:cxn>
                <a:cxn ang="0">
                  <a:pos x="1517" y="137"/>
                </a:cxn>
                <a:cxn ang="0">
                  <a:pos x="1294" y="114"/>
                </a:cxn>
                <a:cxn ang="0">
                  <a:pos x="1045" y="125"/>
                </a:cxn>
                <a:cxn ang="0">
                  <a:pos x="852" y="173"/>
                </a:cxn>
                <a:cxn ang="0">
                  <a:pos x="679" y="243"/>
                </a:cxn>
                <a:cxn ang="0">
                  <a:pos x="458" y="382"/>
                </a:cxn>
                <a:cxn ang="0">
                  <a:pos x="361" y="465"/>
                </a:cxn>
                <a:cxn ang="0">
                  <a:pos x="209" y="623"/>
                </a:cxn>
                <a:cxn ang="0">
                  <a:pos x="169" y="614"/>
                </a:cxn>
                <a:cxn ang="0">
                  <a:pos x="108" y="629"/>
                </a:cxn>
                <a:cxn ang="0">
                  <a:pos x="27" y="728"/>
                </a:cxn>
                <a:cxn ang="0">
                  <a:pos x="2" y="737"/>
                </a:cxn>
                <a:cxn ang="0">
                  <a:pos x="2" y="737"/>
                </a:cxn>
              </a:cxnLst>
              <a:rect l="0" t="0" r="r" b="b"/>
              <a:pathLst>
                <a:path w="2644" h="1849">
                  <a:moveTo>
                    <a:pt x="2" y="737"/>
                  </a:moveTo>
                  <a:lnTo>
                    <a:pt x="0" y="707"/>
                  </a:lnTo>
                  <a:lnTo>
                    <a:pt x="112" y="545"/>
                  </a:lnTo>
                  <a:lnTo>
                    <a:pt x="196" y="452"/>
                  </a:lnTo>
                  <a:lnTo>
                    <a:pt x="226" y="471"/>
                  </a:lnTo>
                  <a:lnTo>
                    <a:pt x="272" y="471"/>
                  </a:lnTo>
                  <a:lnTo>
                    <a:pt x="378" y="369"/>
                  </a:lnTo>
                  <a:lnTo>
                    <a:pt x="378" y="336"/>
                  </a:lnTo>
                  <a:lnTo>
                    <a:pt x="373" y="310"/>
                  </a:lnTo>
                  <a:lnTo>
                    <a:pt x="627" y="144"/>
                  </a:lnTo>
                  <a:lnTo>
                    <a:pt x="806" y="66"/>
                  </a:lnTo>
                  <a:lnTo>
                    <a:pt x="1024" y="17"/>
                  </a:lnTo>
                  <a:lnTo>
                    <a:pt x="1281" y="0"/>
                  </a:lnTo>
                  <a:lnTo>
                    <a:pt x="1534" y="24"/>
                  </a:lnTo>
                  <a:lnTo>
                    <a:pt x="1657" y="53"/>
                  </a:lnTo>
                  <a:lnTo>
                    <a:pt x="1832" y="131"/>
                  </a:lnTo>
                  <a:lnTo>
                    <a:pt x="2045" y="256"/>
                  </a:lnTo>
                  <a:lnTo>
                    <a:pt x="2224" y="391"/>
                  </a:lnTo>
                  <a:lnTo>
                    <a:pt x="2315" y="483"/>
                  </a:lnTo>
                  <a:lnTo>
                    <a:pt x="2343" y="462"/>
                  </a:lnTo>
                  <a:lnTo>
                    <a:pt x="2456" y="629"/>
                  </a:lnTo>
                  <a:lnTo>
                    <a:pt x="2545" y="844"/>
                  </a:lnTo>
                  <a:lnTo>
                    <a:pt x="2623" y="1127"/>
                  </a:lnTo>
                  <a:lnTo>
                    <a:pt x="2644" y="1397"/>
                  </a:lnTo>
                  <a:lnTo>
                    <a:pt x="2629" y="1549"/>
                  </a:lnTo>
                  <a:lnTo>
                    <a:pt x="2585" y="1752"/>
                  </a:lnTo>
                  <a:lnTo>
                    <a:pt x="2537" y="1783"/>
                  </a:lnTo>
                  <a:lnTo>
                    <a:pt x="2585" y="1524"/>
                  </a:lnTo>
                  <a:lnTo>
                    <a:pt x="2594" y="1391"/>
                  </a:lnTo>
                  <a:lnTo>
                    <a:pt x="2570" y="1401"/>
                  </a:lnTo>
                  <a:lnTo>
                    <a:pt x="2551" y="1538"/>
                  </a:lnTo>
                  <a:lnTo>
                    <a:pt x="2488" y="1800"/>
                  </a:lnTo>
                  <a:lnTo>
                    <a:pt x="2425" y="1849"/>
                  </a:lnTo>
                  <a:lnTo>
                    <a:pt x="2501" y="1532"/>
                  </a:lnTo>
                  <a:lnTo>
                    <a:pt x="2518" y="1374"/>
                  </a:lnTo>
                  <a:lnTo>
                    <a:pt x="2495" y="1127"/>
                  </a:lnTo>
                  <a:lnTo>
                    <a:pt x="2416" y="859"/>
                  </a:lnTo>
                  <a:lnTo>
                    <a:pt x="2311" y="648"/>
                  </a:lnTo>
                  <a:lnTo>
                    <a:pt x="2163" y="483"/>
                  </a:lnTo>
                  <a:lnTo>
                    <a:pt x="1990" y="342"/>
                  </a:lnTo>
                  <a:lnTo>
                    <a:pt x="1773" y="220"/>
                  </a:lnTo>
                  <a:lnTo>
                    <a:pt x="1631" y="167"/>
                  </a:lnTo>
                  <a:lnTo>
                    <a:pt x="1517" y="137"/>
                  </a:lnTo>
                  <a:lnTo>
                    <a:pt x="1294" y="114"/>
                  </a:lnTo>
                  <a:lnTo>
                    <a:pt x="1045" y="125"/>
                  </a:lnTo>
                  <a:lnTo>
                    <a:pt x="852" y="173"/>
                  </a:lnTo>
                  <a:lnTo>
                    <a:pt x="679" y="243"/>
                  </a:lnTo>
                  <a:lnTo>
                    <a:pt x="458" y="382"/>
                  </a:lnTo>
                  <a:lnTo>
                    <a:pt x="361" y="465"/>
                  </a:lnTo>
                  <a:lnTo>
                    <a:pt x="209" y="623"/>
                  </a:lnTo>
                  <a:lnTo>
                    <a:pt x="169" y="614"/>
                  </a:lnTo>
                  <a:lnTo>
                    <a:pt x="108" y="629"/>
                  </a:lnTo>
                  <a:lnTo>
                    <a:pt x="27" y="728"/>
                  </a:lnTo>
                  <a:lnTo>
                    <a:pt x="2" y="737"/>
                  </a:lnTo>
                  <a:lnTo>
                    <a:pt x="2" y="737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31115" name="Freeform 43"/>
            <p:cNvSpPr>
              <a:spLocks/>
            </p:cNvSpPr>
            <p:nvPr/>
          </p:nvSpPr>
          <p:spPr bwMode="auto">
            <a:xfrm>
              <a:off x="2212" y="1816"/>
              <a:ext cx="870" cy="803"/>
            </a:xfrm>
            <a:custGeom>
              <a:avLst/>
              <a:gdLst/>
              <a:ahLst/>
              <a:cxnLst>
                <a:cxn ang="0">
                  <a:pos x="1741" y="85"/>
                </a:cxn>
                <a:cxn ang="0">
                  <a:pos x="1644" y="51"/>
                </a:cxn>
                <a:cxn ang="0">
                  <a:pos x="1532" y="25"/>
                </a:cxn>
                <a:cxn ang="0">
                  <a:pos x="1328" y="0"/>
                </a:cxn>
                <a:cxn ang="0">
                  <a:pos x="1085" y="13"/>
                </a:cxn>
                <a:cxn ang="0">
                  <a:pos x="891" y="57"/>
                </a:cxn>
                <a:cxn ang="0">
                  <a:pos x="722" y="123"/>
                </a:cxn>
                <a:cxn ang="0">
                  <a:pos x="513" y="258"/>
                </a:cxn>
                <a:cxn ang="0">
                  <a:pos x="412" y="336"/>
                </a:cxn>
                <a:cxn ang="0">
                  <a:pos x="262" y="496"/>
                </a:cxn>
                <a:cxn ang="0">
                  <a:pos x="146" y="688"/>
                </a:cxn>
                <a:cxn ang="0">
                  <a:pos x="53" y="888"/>
                </a:cxn>
                <a:cxn ang="0">
                  <a:pos x="7" y="1100"/>
                </a:cxn>
                <a:cxn ang="0">
                  <a:pos x="0" y="1279"/>
                </a:cxn>
                <a:cxn ang="0">
                  <a:pos x="9" y="1406"/>
                </a:cxn>
                <a:cxn ang="0">
                  <a:pos x="53" y="1606"/>
                </a:cxn>
                <a:cxn ang="0">
                  <a:pos x="70" y="1595"/>
                </a:cxn>
                <a:cxn ang="0">
                  <a:pos x="49" y="1397"/>
                </a:cxn>
                <a:cxn ang="0">
                  <a:pos x="47" y="1270"/>
                </a:cxn>
                <a:cxn ang="0">
                  <a:pos x="57" y="1175"/>
                </a:cxn>
                <a:cxn ang="0">
                  <a:pos x="70" y="1100"/>
                </a:cxn>
                <a:cxn ang="0">
                  <a:pos x="135" y="907"/>
                </a:cxn>
                <a:cxn ang="0">
                  <a:pos x="239" y="715"/>
                </a:cxn>
                <a:cxn ang="0">
                  <a:pos x="329" y="578"/>
                </a:cxn>
                <a:cxn ang="0">
                  <a:pos x="469" y="412"/>
                </a:cxn>
                <a:cxn ang="0">
                  <a:pos x="557" y="336"/>
                </a:cxn>
                <a:cxn ang="0">
                  <a:pos x="747" y="226"/>
                </a:cxn>
                <a:cxn ang="0">
                  <a:pos x="914" y="160"/>
                </a:cxn>
                <a:cxn ang="0">
                  <a:pos x="1076" y="112"/>
                </a:cxn>
                <a:cxn ang="0">
                  <a:pos x="1325" y="72"/>
                </a:cxn>
                <a:cxn ang="0">
                  <a:pos x="1532" y="68"/>
                </a:cxn>
                <a:cxn ang="0">
                  <a:pos x="1644" y="74"/>
                </a:cxn>
                <a:cxn ang="0">
                  <a:pos x="1741" y="85"/>
                </a:cxn>
                <a:cxn ang="0">
                  <a:pos x="1741" y="85"/>
                </a:cxn>
              </a:cxnLst>
              <a:rect l="0" t="0" r="r" b="b"/>
              <a:pathLst>
                <a:path w="1741" h="1606">
                  <a:moveTo>
                    <a:pt x="1741" y="85"/>
                  </a:moveTo>
                  <a:lnTo>
                    <a:pt x="1644" y="51"/>
                  </a:lnTo>
                  <a:lnTo>
                    <a:pt x="1532" y="25"/>
                  </a:lnTo>
                  <a:lnTo>
                    <a:pt x="1328" y="0"/>
                  </a:lnTo>
                  <a:lnTo>
                    <a:pt x="1085" y="13"/>
                  </a:lnTo>
                  <a:lnTo>
                    <a:pt x="891" y="57"/>
                  </a:lnTo>
                  <a:lnTo>
                    <a:pt x="722" y="123"/>
                  </a:lnTo>
                  <a:lnTo>
                    <a:pt x="513" y="258"/>
                  </a:lnTo>
                  <a:lnTo>
                    <a:pt x="412" y="336"/>
                  </a:lnTo>
                  <a:lnTo>
                    <a:pt x="262" y="496"/>
                  </a:lnTo>
                  <a:lnTo>
                    <a:pt x="146" y="688"/>
                  </a:lnTo>
                  <a:lnTo>
                    <a:pt x="53" y="888"/>
                  </a:lnTo>
                  <a:lnTo>
                    <a:pt x="7" y="1100"/>
                  </a:lnTo>
                  <a:lnTo>
                    <a:pt x="0" y="1279"/>
                  </a:lnTo>
                  <a:lnTo>
                    <a:pt x="9" y="1406"/>
                  </a:lnTo>
                  <a:lnTo>
                    <a:pt x="53" y="1606"/>
                  </a:lnTo>
                  <a:lnTo>
                    <a:pt x="70" y="1595"/>
                  </a:lnTo>
                  <a:lnTo>
                    <a:pt x="49" y="1397"/>
                  </a:lnTo>
                  <a:lnTo>
                    <a:pt x="47" y="1270"/>
                  </a:lnTo>
                  <a:lnTo>
                    <a:pt x="57" y="1175"/>
                  </a:lnTo>
                  <a:lnTo>
                    <a:pt x="70" y="1100"/>
                  </a:lnTo>
                  <a:lnTo>
                    <a:pt x="135" y="907"/>
                  </a:lnTo>
                  <a:lnTo>
                    <a:pt x="239" y="715"/>
                  </a:lnTo>
                  <a:lnTo>
                    <a:pt x="329" y="578"/>
                  </a:lnTo>
                  <a:lnTo>
                    <a:pt x="469" y="412"/>
                  </a:lnTo>
                  <a:lnTo>
                    <a:pt x="557" y="336"/>
                  </a:lnTo>
                  <a:lnTo>
                    <a:pt x="747" y="226"/>
                  </a:lnTo>
                  <a:lnTo>
                    <a:pt x="914" y="160"/>
                  </a:lnTo>
                  <a:lnTo>
                    <a:pt x="1076" y="112"/>
                  </a:lnTo>
                  <a:lnTo>
                    <a:pt x="1325" y="72"/>
                  </a:lnTo>
                  <a:lnTo>
                    <a:pt x="1532" y="68"/>
                  </a:lnTo>
                  <a:lnTo>
                    <a:pt x="1644" y="74"/>
                  </a:lnTo>
                  <a:lnTo>
                    <a:pt x="1741" y="85"/>
                  </a:lnTo>
                  <a:lnTo>
                    <a:pt x="1741" y="85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31116" name="Freeform 44"/>
            <p:cNvSpPr>
              <a:spLocks/>
            </p:cNvSpPr>
            <p:nvPr/>
          </p:nvSpPr>
          <p:spPr bwMode="auto">
            <a:xfrm>
              <a:off x="2475" y="1996"/>
              <a:ext cx="65" cy="91"/>
            </a:xfrm>
            <a:custGeom>
              <a:avLst/>
              <a:gdLst/>
              <a:ahLst/>
              <a:cxnLst>
                <a:cxn ang="0">
                  <a:pos x="31" y="57"/>
                </a:cxn>
                <a:cxn ang="0">
                  <a:pos x="10" y="44"/>
                </a:cxn>
                <a:cxn ang="0">
                  <a:pos x="23" y="23"/>
                </a:cxn>
                <a:cxn ang="0">
                  <a:pos x="46" y="6"/>
                </a:cxn>
                <a:cxn ang="0">
                  <a:pos x="69" y="0"/>
                </a:cxn>
                <a:cxn ang="0">
                  <a:pos x="97" y="6"/>
                </a:cxn>
                <a:cxn ang="0">
                  <a:pos x="126" y="32"/>
                </a:cxn>
                <a:cxn ang="0">
                  <a:pos x="128" y="70"/>
                </a:cxn>
                <a:cxn ang="0">
                  <a:pos x="112" y="103"/>
                </a:cxn>
                <a:cxn ang="0">
                  <a:pos x="73" y="124"/>
                </a:cxn>
                <a:cxn ang="0">
                  <a:pos x="54" y="139"/>
                </a:cxn>
                <a:cxn ang="0">
                  <a:pos x="130" y="139"/>
                </a:cxn>
                <a:cxn ang="0">
                  <a:pos x="126" y="183"/>
                </a:cxn>
                <a:cxn ang="0">
                  <a:pos x="0" y="183"/>
                </a:cxn>
                <a:cxn ang="0">
                  <a:pos x="6" y="143"/>
                </a:cxn>
                <a:cxn ang="0">
                  <a:pos x="19" y="120"/>
                </a:cxn>
                <a:cxn ang="0">
                  <a:pos x="50" y="105"/>
                </a:cxn>
                <a:cxn ang="0">
                  <a:pos x="82" y="86"/>
                </a:cxn>
                <a:cxn ang="0">
                  <a:pos x="93" y="61"/>
                </a:cxn>
                <a:cxn ang="0">
                  <a:pos x="82" y="34"/>
                </a:cxn>
                <a:cxn ang="0">
                  <a:pos x="61" y="34"/>
                </a:cxn>
                <a:cxn ang="0">
                  <a:pos x="31" y="57"/>
                </a:cxn>
                <a:cxn ang="0">
                  <a:pos x="31" y="57"/>
                </a:cxn>
              </a:cxnLst>
              <a:rect l="0" t="0" r="r" b="b"/>
              <a:pathLst>
                <a:path w="130" h="183">
                  <a:moveTo>
                    <a:pt x="31" y="57"/>
                  </a:moveTo>
                  <a:lnTo>
                    <a:pt x="10" y="44"/>
                  </a:lnTo>
                  <a:lnTo>
                    <a:pt x="23" y="23"/>
                  </a:lnTo>
                  <a:lnTo>
                    <a:pt x="46" y="6"/>
                  </a:lnTo>
                  <a:lnTo>
                    <a:pt x="69" y="0"/>
                  </a:lnTo>
                  <a:lnTo>
                    <a:pt x="97" y="6"/>
                  </a:lnTo>
                  <a:lnTo>
                    <a:pt x="126" y="32"/>
                  </a:lnTo>
                  <a:lnTo>
                    <a:pt x="128" y="70"/>
                  </a:lnTo>
                  <a:lnTo>
                    <a:pt x="112" y="103"/>
                  </a:lnTo>
                  <a:lnTo>
                    <a:pt x="73" y="124"/>
                  </a:lnTo>
                  <a:lnTo>
                    <a:pt x="54" y="139"/>
                  </a:lnTo>
                  <a:lnTo>
                    <a:pt x="130" y="139"/>
                  </a:lnTo>
                  <a:lnTo>
                    <a:pt x="126" y="183"/>
                  </a:lnTo>
                  <a:lnTo>
                    <a:pt x="0" y="183"/>
                  </a:lnTo>
                  <a:lnTo>
                    <a:pt x="6" y="143"/>
                  </a:lnTo>
                  <a:lnTo>
                    <a:pt x="19" y="120"/>
                  </a:lnTo>
                  <a:lnTo>
                    <a:pt x="50" y="105"/>
                  </a:lnTo>
                  <a:lnTo>
                    <a:pt x="82" y="86"/>
                  </a:lnTo>
                  <a:lnTo>
                    <a:pt x="93" y="61"/>
                  </a:lnTo>
                  <a:lnTo>
                    <a:pt x="82" y="34"/>
                  </a:lnTo>
                  <a:lnTo>
                    <a:pt x="61" y="34"/>
                  </a:lnTo>
                  <a:lnTo>
                    <a:pt x="31" y="57"/>
                  </a:lnTo>
                  <a:lnTo>
                    <a:pt x="31" y="57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31117" name="Freeform 45"/>
            <p:cNvSpPr>
              <a:spLocks/>
            </p:cNvSpPr>
            <p:nvPr/>
          </p:nvSpPr>
          <p:spPr bwMode="auto">
            <a:xfrm>
              <a:off x="2548" y="1992"/>
              <a:ext cx="57" cy="90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0" y="47"/>
                </a:cxn>
                <a:cxn ang="0">
                  <a:pos x="57" y="47"/>
                </a:cxn>
                <a:cxn ang="0">
                  <a:pos x="15" y="165"/>
                </a:cxn>
                <a:cxn ang="0">
                  <a:pos x="55" y="180"/>
                </a:cxn>
                <a:cxn ang="0">
                  <a:pos x="114" y="34"/>
                </a:cxn>
                <a:cxn ang="0">
                  <a:pos x="108" y="0"/>
                </a:cxn>
                <a:cxn ang="0">
                  <a:pos x="0" y="5"/>
                </a:cxn>
                <a:cxn ang="0">
                  <a:pos x="0" y="5"/>
                </a:cxn>
              </a:cxnLst>
              <a:rect l="0" t="0" r="r" b="b"/>
              <a:pathLst>
                <a:path w="114" h="180">
                  <a:moveTo>
                    <a:pt x="0" y="5"/>
                  </a:moveTo>
                  <a:lnTo>
                    <a:pt x="0" y="47"/>
                  </a:lnTo>
                  <a:lnTo>
                    <a:pt x="57" y="47"/>
                  </a:lnTo>
                  <a:lnTo>
                    <a:pt x="15" y="165"/>
                  </a:lnTo>
                  <a:lnTo>
                    <a:pt x="55" y="180"/>
                  </a:lnTo>
                  <a:lnTo>
                    <a:pt x="114" y="34"/>
                  </a:lnTo>
                  <a:lnTo>
                    <a:pt x="108" y="0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31118" name="Freeform 46"/>
            <p:cNvSpPr>
              <a:spLocks/>
            </p:cNvSpPr>
            <p:nvPr/>
          </p:nvSpPr>
          <p:spPr bwMode="auto">
            <a:xfrm>
              <a:off x="2750" y="1884"/>
              <a:ext cx="68" cy="92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0" y="15"/>
                </a:cxn>
                <a:cxn ang="0">
                  <a:pos x="0" y="36"/>
                </a:cxn>
                <a:cxn ang="0">
                  <a:pos x="76" y="36"/>
                </a:cxn>
                <a:cxn ang="0">
                  <a:pos x="45" y="70"/>
                </a:cxn>
                <a:cxn ang="0">
                  <a:pos x="45" y="100"/>
                </a:cxn>
                <a:cxn ang="0">
                  <a:pos x="76" y="106"/>
                </a:cxn>
                <a:cxn ang="0">
                  <a:pos x="89" y="119"/>
                </a:cxn>
                <a:cxn ang="0">
                  <a:pos x="85" y="146"/>
                </a:cxn>
                <a:cxn ang="0">
                  <a:pos x="64" y="161"/>
                </a:cxn>
                <a:cxn ang="0">
                  <a:pos x="22" y="142"/>
                </a:cxn>
                <a:cxn ang="0">
                  <a:pos x="3" y="156"/>
                </a:cxn>
                <a:cxn ang="0">
                  <a:pos x="38" y="176"/>
                </a:cxn>
                <a:cxn ang="0">
                  <a:pos x="70" y="182"/>
                </a:cxn>
                <a:cxn ang="0">
                  <a:pos x="106" y="163"/>
                </a:cxn>
                <a:cxn ang="0">
                  <a:pos x="123" y="140"/>
                </a:cxn>
                <a:cxn ang="0">
                  <a:pos x="123" y="106"/>
                </a:cxn>
                <a:cxn ang="0">
                  <a:pos x="95" y="74"/>
                </a:cxn>
                <a:cxn ang="0">
                  <a:pos x="136" y="2"/>
                </a:cxn>
                <a:cxn ang="0">
                  <a:pos x="17" y="0"/>
                </a:cxn>
                <a:cxn ang="0">
                  <a:pos x="17" y="0"/>
                </a:cxn>
              </a:cxnLst>
              <a:rect l="0" t="0" r="r" b="b"/>
              <a:pathLst>
                <a:path w="136" h="182">
                  <a:moveTo>
                    <a:pt x="17" y="0"/>
                  </a:moveTo>
                  <a:lnTo>
                    <a:pt x="0" y="15"/>
                  </a:lnTo>
                  <a:lnTo>
                    <a:pt x="0" y="36"/>
                  </a:lnTo>
                  <a:lnTo>
                    <a:pt x="76" y="36"/>
                  </a:lnTo>
                  <a:lnTo>
                    <a:pt x="45" y="70"/>
                  </a:lnTo>
                  <a:lnTo>
                    <a:pt x="45" y="100"/>
                  </a:lnTo>
                  <a:lnTo>
                    <a:pt x="76" y="106"/>
                  </a:lnTo>
                  <a:lnTo>
                    <a:pt x="89" y="119"/>
                  </a:lnTo>
                  <a:lnTo>
                    <a:pt x="85" y="146"/>
                  </a:lnTo>
                  <a:lnTo>
                    <a:pt x="64" y="161"/>
                  </a:lnTo>
                  <a:lnTo>
                    <a:pt x="22" y="142"/>
                  </a:lnTo>
                  <a:lnTo>
                    <a:pt x="3" y="156"/>
                  </a:lnTo>
                  <a:lnTo>
                    <a:pt x="38" y="176"/>
                  </a:lnTo>
                  <a:lnTo>
                    <a:pt x="70" y="182"/>
                  </a:lnTo>
                  <a:lnTo>
                    <a:pt x="106" y="163"/>
                  </a:lnTo>
                  <a:lnTo>
                    <a:pt x="123" y="140"/>
                  </a:lnTo>
                  <a:lnTo>
                    <a:pt x="123" y="106"/>
                  </a:lnTo>
                  <a:lnTo>
                    <a:pt x="95" y="74"/>
                  </a:lnTo>
                  <a:lnTo>
                    <a:pt x="136" y="2"/>
                  </a:lnTo>
                  <a:lnTo>
                    <a:pt x="17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31119" name="Freeform 47"/>
            <p:cNvSpPr>
              <a:spLocks/>
            </p:cNvSpPr>
            <p:nvPr/>
          </p:nvSpPr>
          <p:spPr bwMode="auto">
            <a:xfrm>
              <a:off x="2823" y="1882"/>
              <a:ext cx="71" cy="90"/>
            </a:xfrm>
            <a:custGeom>
              <a:avLst/>
              <a:gdLst/>
              <a:ahLst/>
              <a:cxnLst>
                <a:cxn ang="0">
                  <a:pos x="93" y="55"/>
                </a:cxn>
                <a:cxn ang="0">
                  <a:pos x="84" y="34"/>
                </a:cxn>
                <a:cxn ang="0">
                  <a:pos x="68" y="23"/>
                </a:cxn>
                <a:cxn ang="0">
                  <a:pos x="51" y="46"/>
                </a:cxn>
                <a:cxn ang="0">
                  <a:pos x="46" y="87"/>
                </a:cxn>
                <a:cxn ang="0">
                  <a:pos x="51" y="135"/>
                </a:cxn>
                <a:cxn ang="0">
                  <a:pos x="68" y="156"/>
                </a:cxn>
                <a:cxn ang="0">
                  <a:pos x="89" y="146"/>
                </a:cxn>
                <a:cxn ang="0">
                  <a:pos x="99" y="120"/>
                </a:cxn>
                <a:cxn ang="0">
                  <a:pos x="99" y="76"/>
                </a:cxn>
                <a:cxn ang="0">
                  <a:pos x="142" y="95"/>
                </a:cxn>
                <a:cxn ang="0">
                  <a:pos x="133" y="141"/>
                </a:cxn>
                <a:cxn ang="0">
                  <a:pos x="120" y="162"/>
                </a:cxn>
                <a:cxn ang="0">
                  <a:pos x="89" y="181"/>
                </a:cxn>
                <a:cxn ang="0">
                  <a:pos x="51" y="181"/>
                </a:cxn>
                <a:cxn ang="0">
                  <a:pos x="9" y="154"/>
                </a:cxn>
                <a:cxn ang="0">
                  <a:pos x="0" y="101"/>
                </a:cxn>
                <a:cxn ang="0">
                  <a:pos x="0" y="53"/>
                </a:cxn>
                <a:cxn ang="0">
                  <a:pos x="19" y="23"/>
                </a:cxn>
                <a:cxn ang="0">
                  <a:pos x="46" y="0"/>
                </a:cxn>
                <a:cxn ang="0">
                  <a:pos x="78" y="0"/>
                </a:cxn>
                <a:cxn ang="0">
                  <a:pos x="104" y="15"/>
                </a:cxn>
                <a:cxn ang="0">
                  <a:pos x="137" y="59"/>
                </a:cxn>
                <a:cxn ang="0">
                  <a:pos x="93" y="55"/>
                </a:cxn>
                <a:cxn ang="0">
                  <a:pos x="93" y="55"/>
                </a:cxn>
              </a:cxnLst>
              <a:rect l="0" t="0" r="r" b="b"/>
              <a:pathLst>
                <a:path w="142" h="181">
                  <a:moveTo>
                    <a:pt x="93" y="55"/>
                  </a:moveTo>
                  <a:lnTo>
                    <a:pt x="84" y="34"/>
                  </a:lnTo>
                  <a:lnTo>
                    <a:pt x="68" y="23"/>
                  </a:lnTo>
                  <a:lnTo>
                    <a:pt x="51" y="46"/>
                  </a:lnTo>
                  <a:lnTo>
                    <a:pt x="46" y="87"/>
                  </a:lnTo>
                  <a:lnTo>
                    <a:pt x="51" y="135"/>
                  </a:lnTo>
                  <a:lnTo>
                    <a:pt x="68" y="156"/>
                  </a:lnTo>
                  <a:lnTo>
                    <a:pt x="89" y="146"/>
                  </a:lnTo>
                  <a:lnTo>
                    <a:pt x="99" y="120"/>
                  </a:lnTo>
                  <a:lnTo>
                    <a:pt x="99" y="76"/>
                  </a:lnTo>
                  <a:lnTo>
                    <a:pt x="142" y="95"/>
                  </a:lnTo>
                  <a:lnTo>
                    <a:pt x="133" y="141"/>
                  </a:lnTo>
                  <a:lnTo>
                    <a:pt x="120" y="162"/>
                  </a:lnTo>
                  <a:lnTo>
                    <a:pt x="89" y="181"/>
                  </a:lnTo>
                  <a:lnTo>
                    <a:pt x="51" y="181"/>
                  </a:lnTo>
                  <a:lnTo>
                    <a:pt x="9" y="154"/>
                  </a:lnTo>
                  <a:lnTo>
                    <a:pt x="0" y="101"/>
                  </a:lnTo>
                  <a:lnTo>
                    <a:pt x="0" y="53"/>
                  </a:lnTo>
                  <a:lnTo>
                    <a:pt x="19" y="23"/>
                  </a:lnTo>
                  <a:lnTo>
                    <a:pt x="46" y="0"/>
                  </a:lnTo>
                  <a:lnTo>
                    <a:pt x="78" y="0"/>
                  </a:lnTo>
                  <a:lnTo>
                    <a:pt x="104" y="15"/>
                  </a:lnTo>
                  <a:lnTo>
                    <a:pt x="137" y="59"/>
                  </a:lnTo>
                  <a:lnTo>
                    <a:pt x="93" y="55"/>
                  </a:lnTo>
                  <a:lnTo>
                    <a:pt x="93" y="55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31120" name="Freeform 48"/>
            <p:cNvSpPr>
              <a:spLocks/>
            </p:cNvSpPr>
            <p:nvPr/>
          </p:nvSpPr>
          <p:spPr bwMode="auto">
            <a:xfrm>
              <a:off x="3088" y="1959"/>
              <a:ext cx="65" cy="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2"/>
                </a:cxn>
                <a:cxn ang="0">
                  <a:pos x="67" y="32"/>
                </a:cxn>
                <a:cxn ang="0">
                  <a:pos x="34" y="80"/>
                </a:cxn>
                <a:cxn ang="0">
                  <a:pos x="34" y="110"/>
                </a:cxn>
                <a:cxn ang="0">
                  <a:pos x="61" y="112"/>
                </a:cxn>
                <a:cxn ang="0">
                  <a:pos x="78" y="116"/>
                </a:cxn>
                <a:cxn ang="0">
                  <a:pos x="89" y="129"/>
                </a:cxn>
                <a:cxn ang="0">
                  <a:pos x="89" y="148"/>
                </a:cxn>
                <a:cxn ang="0">
                  <a:pos x="80" y="161"/>
                </a:cxn>
                <a:cxn ang="0">
                  <a:pos x="65" y="169"/>
                </a:cxn>
                <a:cxn ang="0">
                  <a:pos x="40" y="165"/>
                </a:cxn>
                <a:cxn ang="0">
                  <a:pos x="27" y="154"/>
                </a:cxn>
                <a:cxn ang="0">
                  <a:pos x="12" y="152"/>
                </a:cxn>
                <a:cxn ang="0">
                  <a:pos x="12" y="173"/>
                </a:cxn>
                <a:cxn ang="0">
                  <a:pos x="32" y="188"/>
                </a:cxn>
                <a:cxn ang="0">
                  <a:pos x="59" y="196"/>
                </a:cxn>
                <a:cxn ang="0">
                  <a:pos x="86" y="192"/>
                </a:cxn>
                <a:cxn ang="0">
                  <a:pos x="112" y="173"/>
                </a:cxn>
                <a:cxn ang="0">
                  <a:pos x="128" y="148"/>
                </a:cxn>
                <a:cxn ang="0">
                  <a:pos x="129" y="116"/>
                </a:cxn>
                <a:cxn ang="0">
                  <a:pos x="116" y="89"/>
                </a:cxn>
                <a:cxn ang="0">
                  <a:pos x="97" y="74"/>
                </a:cxn>
                <a:cxn ang="0">
                  <a:pos x="86" y="66"/>
                </a:cxn>
                <a:cxn ang="0">
                  <a:pos x="128" y="19"/>
                </a:cxn>
                <a:cxn ang="0">
                  <a:pos x="128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9" h="196">
                  <a:moveTo>
                    <a:pt x="0" y="0"/>
                  </a:moveTo>
                  <a:lnTo>
                    <a:pt x="0" y="32"/>
                  </a:lnTo>
                  <a:lnTo>
                    <a:pt x="67" y="32"/>
                  </a:lnTo>
                  <a:lnTo>
                    <a:pt x="34" y="80"/>
                  </a:lnTo>
                  <a:lnTo>
                    <a:pt x="34" y="110"/>
                  </a:lnTo>
                  <a:lnTo>
                    <a:pt x="61" y="112"/>
                  </a:lnTo>
                  <a:lnTo>
                    <a:pt x="78" y="116"/>
                  </a:lnTo>
                  <a:lnTo>
                    <a:pt x="89" y="129"/>
                  </a:lnTo>
                  <a:lnTo>
                    <a:pt x="89" y="148"/>
                  </a:lnTo>
                  <a:lnTo>
                    <a:pt x="80" y="161"/>
                  </a:lnTo>
                  <a:lnTo>
                    <a:pt x="65" y="169"/>
                  </a:lnTo>
                  <a:lnTo>
                    <a:pt x="40" y="165"/>
                  </a:lnTo>
                  <a:lnTo>
                    <a:pt x="27" y="154"/>
                  </a:lnTo>
                  <a:lnTo>
                    <a:pt x="12" y="152"/>
                  </a:lnTo>
                  <a:lnTo>
                    <a:pt x="12" y="173"/>
                  </a:lnTo>
                  <a:lnTo>
                    <a:pt x="32" y="188"/>
                  </a:lnTo>
                  <a:lnTo>
                    <a:pt x="59" y="196"/>
                  </a:lnTo>
                  <a:lnTo>
                    <a:pt x="86" y="192"/>
                  </a:lnTo>
                  <a:lnTo>
                    <a:pt x="112" y="173"/>
                  </a:lnTo>
                  <a:lnTo>
                    <a:pt x="128" y="148"/>
                  </a:lnTo>
                  <a:lnTo>
                    <a:pt x="129" y="116"/>
                  </a:lnTo>
                  <a:lnTo>
                    <a:pt x="116" y="89"/>
                  </a:lnTo>
                  <a:lnTo>
                    <a:pt x="97" y="74"/>
                  </a:lnTo>
                  <a:lnTo>
                    <a:pt x="86" y="66"/>
                  </a:lnTo>
                  <a:lnTo>
                    <a:pt x="128" y="19"/>
                  </a:lnTo>
                  <a:lnTo>
                    <a:pt x="128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31121" name="Freeform 49"/>
            <p:cNvSpPr>
              <a:spLocks/>
            </p:cNvSpPr>
            <p:nvPr/>
          </p:nvSpPr>
          <p:spPr bwMode="auto">
            <a:xfrm>
              <a:off x="3143" y="1918"/>
              <a:ext cx="33" cy="40"/>
            </a:xfrm>
            <a:custGeom>
              <a:avLst/>
              <a:gdLst/>
              <a:ahLst/>
              <a:cxnLst>
                <a:cxn ang="0">
                  <a:pos x="65" y="0"/>
                </a:cxn>
                <a:cxn ang="0">
                  <a:pos x="0" y="52"/>
                </a:cxn>
                <a:cxn ang="0">
                  <a:pos x="35" y="53"/>
                </a:cxn>
                <a:cxn ang="0">
                  <a:pos x="48" y="80"/>
                </a:cxn>
                <a:cxn ang="0">
                  <a:pos x="65" y="0"/>
                </a:cxn>
                <a:cxn ang="0">
                  <a:pos x="65" y="0"/>
                </a:cxn>
              </a:cxnLst>
              <a:rect l="0" t="0" r="r" b="b"/>
              <a:pathLst>
                <a:path w="65" h="80">
                  <a:moveTo>
                    <a:pt x="65" y="0"/>
                  </a:moveTo>
                  <a:lnTo>
                    <a:pt x="0" y="52"/>
                  </a:lnTo>
                  <a:lnTo>
                    <a:pt x="35" y="53"/>
                  </a:lnTo>
                  <a:lnTo>
                    <a:pt x="48" y="80"/>
                  </a:lnTo>
                  <a:lnTo>
                    <a:pt x="65" y="0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31122" name="Freeform 50"/>
            <p:cNvSpPr>
              <a:spLocks/>
            </p:cNvSpPr>
            <p:nvPr/>
          </p:nvSpPr>
          <p:spPr bwMode="auto">
            <a:xfrm>
              <a:off x="2621" y="1999"/>
              <a:ext cx="364" cy="390"/>
            </a:xfrm>
            <a:custGeom>
              <a:avLst/>
              <a:gdLst/>
              <a:ahLst/>
              <a:cxnLst>
                <a:cxn ang="0">
                  <a:pos x="730" y="182"/>
                </a:cxn>
                <a:cxn ang="0">
                  <a:pos x="680" y="112"/>
                </a:cxn>
                <a:cxn ang="0">
                  <a:pos x="622" y="57"/>
                </a:cxn>
                <a:cxn ang="0">
                  <a:pos x="540" y="19"/>
                </a:cxn>
                <a:cxn ang="0">
                  <a:pos x="454" y="0"/>
                </a:cxn>
                <a:cxn ang="0">
                  <a:pos x="361" y="0"/>
                </a:cxn>
                <a:cxn ang="0">
                  <a:pos x="287" y="13"/>
                </a:cxn>
                <a:cxn ang="0">
                  <a:pos x="196" y="45"/>
                </a:cxn>
                <a:cxn ang="0">
                  <a:pos x="129" y="95"/>
                </a:cxn>
                <a:cxn ang="0">
                  <a:pos x="59" y="188"/>
                </a:cxn>
                <a:cxn ang="0">
                  <a:pos x="15" y="302"/>
                </a:cxn>
                <a:cxn ang="0">
                  <a:pos x="0" y="384"/>
                </a:cxn>
                <a:cxn ang="0">
                  <a:pos x="2" y="460"/>
                </a:cxn>
                <a:cxn ang="0">
                  <a:pos x="29" y="545"/>
                </a:cxn>
                <a:cxn ang="0">
                  <a:pos x="69" y="623"/>
                </a:cxn>
                <a:cxn ang="0">
                  <a:pos x="120" y="690"/>
                </a:cxn>
                <a:cxn ang="0">
                  <a:pos x="167" y="733"/>
                </a:cxn>
                <a:cxn ang="0">
                  <a:pos x="209" y="758"/>
                </a:cxn>
                <a:cxn ang="0">
                  <a:pos x="272" y="779"/>
                </a:cxn>
                <a:cxn ang="0">
                  <a:pos x="300" y="777"/>
                </a:cxn>
                <a:cxn ang="0">
                  <a:pos x="317" y="758"/>
                </a:cxn>
                <a:cxn ang="0">
                  <a:pos x="300" y="741"/>
                </a:cxn>
                <a:cxn ang="0">
                  <a:pos x="224" y="730"/>
                </a:cxn>
                <a:cxn ang="0">
                  <a:pos x="205" y="718"/>
                </a:cxn>
                <a:cxn ang="0">
                  <a:pos x="217" y="703"/>
                </a:cxn>
                <a:cxn ang="0">
                  <a:pos x="211" y="686"/>
                </a:cxn>
                <a:cxn ang="0">
                  <a:pos x="192" y="682"/>
                </a:cxn>
                <a:cxn ang="0">
                  <a:pos x="179" y="695"/>
                </a:cxn>
                <a:cxn ang="0">
                  <a:pos x="143" y="671"/>
                </a:cxn>
                <a:cxn ang="0">
                  <a:pos x="95" y="610"/>
                </a:cxn>
                <a:cxn ang="0">
                  <a:pos x="57" y="528"/>
                </a:cxn>
                <a:cxn ang="0">
                  <a:pos x="36" y="454"/>
                </a:cxn>
                <a:cxn ang="0">
                  <a:pos x="34" y="382"/>
                </a:cxn>
                <a:cxn ang="0">
                  <a:pos x="48" y="317"/>
                </a:cxn>
                <a:cxn ang="0">
                  <a:pos x="69" y="321"/>
                </a:cxn>
                <a:cxn ang="0">
                  <a:pos x="80" y="283"/>
                </a:cxn>
                <a:cxn ang="0">
                  <a:pos x="59" y="275"/>
                </a:cxn>
                <a:cxn ang="0">
                  <a:pos x="86" y="207"/>
                </a:cxn>
                <a:cxn ang="0">
                  <a:pos x="148" y="116"/>
                </a:cxn>
                <a:cxn ang="0">
                  <a:pos x="209" y="72"/>
                </a:cxn>
                <a:cxn ang="0">
                  <a:pos x="291" y="42"/>
                </a:cxn>
                <a:cxn ang="0">
                  <a:pos x="361" y="30"/>
                </a:cxn>
                <a:cxn ang="0">
                  <a:pos x="365" y="45"/>
                </a:cxn>
                <a:cxn ang="0">
                  <a:pos x="405" y="45"/>
                </a:cxn>
                <a:cxn ang="0">
                  <a:pos x="405" y="32"/>
                </a:cxn>
                <a:cxn ang="0">
                  <a:pos x="452" y="32"/>
                </a:cxn>
                <a:cxn ang="0">
                  <a:pos x="534" y="47"/>
                </a:cxn>
                <a:cxn ang="0">
                  <a:pos x="601" y="81"/>
                </a:cxn>
                <a:cxn ang="0">
                  <a:pos x="661" y="133"/>
                </a:cxn>
                <a:cxn ang="0">
                  <a:pos x="701" y="194"/>
                </a:cxn>
                <a:cxn ang="0">
                  <a:pos x="730" y="182"/>
                </a:cxn>
                <a:cxn ang="0">
                  <a:pos x="730" y="182"/>
                </a:cxn>
              </a:cxnLst>
              <a:rect l="0" t="0" r="r" b="b"/>
              <a:pathLst>
                <a:path w="730" h="779">
                  <a:moveTo>
                    <a:pt x="730" y="182"/>
                  </a:moveTo>
                  <a:lnTo>
                    <a:pt x="680" y="112"/>
                  </a:lnTo>
                  <a:lnTo>
                    <a:pt x="622" y="57"/>
                  </a:lnTo>
                  <a:lnTo>
                    <a:pt x="540" y="19"/>
                  </a:lnTo>
                  <a:lnTo>
                    <a:pt x="454" y="0"/>
                  </a:lnTo>
                  <a:lnTo>
                    <a:pt x="361" y="0"/>
                  </a:lnTo>
                  <a:lnTo>
                    <a:pt x="287" y="13"/>
                  </a:lnTo>
                  <a:lnTo>
                    <a:pt x="196" y="45"/>
                  </a:lnTo>
                  <a:lnTo>
                    <a:pt x="129" y="95"/>
                  </a:lnTo>
                  <a:lnTo>
                    <a:pt x="59" y="188"/>
                  </a:lnTo>
                  <a:lnTo>
                    <a:pt x="15" y="302"/>
                  </a:lnTo>
                  <a:lnTo>
                    <a:pt x="0" y="384"/>
                  </a:lnTo>
                  <a:lnTo>
                    <a:pt x="2" y="460"/>
                  </a:lnTo>
                  <a:lnTo>
                    <a:pt x="29" y="545"/>
                  </a:lnTo>
                  <a:lnTo>
                    <a:pt x="69" y="623"/>
                  </a:lnTo>
                  <a:lnTo>
                    <a:pt x="120" y="690"/>
                  </a:lnTo>
                  <a:lnTo>
                    <a:pt x="167" y="733"/>
                  </a:lnTo>
                  <a:lnTo>
                    <a:pt x="209" y="758"/>
                  </a:lnTo>
                  <a:lnTo>
                    <a:pt x="272" y="779"/>
                  </a:lnTo>
                  <a:lnTo>
                    <a:pt x="300" y="777"/>
                  </a:lnTo>
                  <a:lnTo>
                    <a:pt x="317" y="758"/>
                  </a:lnTo>
                  <a:lnTo>
                    <a:pt x="300" y="741"/>
                  </a:lnTo>
                  <a:lnTo>
                    <a:pt x="224" y="730"/>
                  </a:lnTo>
                  <a:lnTo>
                    <a:pt x="205" y="718"/>
                  </a:lnTo>
                  <a:lnTo>
                    <a:pt x="217" y="703"/>
                  </a:lnTo>
                  <a:lnTo>
                    <a:pt x="211" y="686"/>
                  </a:lnTo>
                  <a:lnTo>
                    <a:pt x="192" y="682"/>
                  </a:lnTo>
                  <a:lnTo>
                    <a:pt x="179" y="695"/>
                  </a:lnTo>
                  <a:lnTo>
                    <a:pt x="143" y="671"/>
                  </a:lnTo>
                  <a:lnTo>
                    <a:pt x="95" y="610"/>
                  </a:lnTo>
                  <a:lnTo>
                    <a:pt x="57" y="528"/>
                  </a:lnTo>
                  <a:lnTo>
                    <a:pt x="36" y="454"/>
                  </a:lnTo>
                  <a:lnTo>
                    <a:pt x="34" y="382"/>
                  </a:lnTo>
                  <a:lnTo>
                    <a:pt x="48" y="317"/>
                  </a:lnTo>
                  <a:lnTo>
                    <a:pt x="69" y="321"/>
                  </a:lnTo>
                  <a:lnTo>
                    <a:pt x="80" y="283"/>
                  </a:lnTo>
                  <a:lnTo>
                    <a:pt x="59" y="275"/>
                  </a:lnTo>
                  <a:lnTo>
                    <a:pt x="86" y="207"/>
                  </a:lnTo>
                  <a:lnTo>
                    <a:pt x="148" y="116"/>
                  </a:lnTo>
                  <a:lnTo>
                    <a:pt x="209" y="72"/>
                  </a:lnTo>
                  <a:lnTo>
                    <a:pt x="291" y="42"/>
                  </a:lnTo>
                  <a:lnTo>
                    <a:pt x="361" y="30"/>
                  </a:lnTo>
                  <a:lnTo>
                    <a:pt x="365" y="45"/>
                  </a:lnTo>
                  <a:lnTo>
                    <a:pt x="405" y="45"/>
                  </a:lnTo>
                  <a:lnTo>
                    <a:pt x="405" y="32"/>
                  </a:lnTo>
                  <a:lnTo>
                    <a:pt x="452" y="32"/>
                  </a:lnTo>
                  <a:lnTo>
                    <a:pt x="534" y="47"/>
                  </a:lnTo>
                  <a:lnTo>
                    <a:pt x="601" y="81"/>
                  </a:lnTo>
                  <a:lnTo>
                    <a:pt x="661" y="133"/>
                  </a:lnTo>
                  <a:lnTo>
                    <a:pt x="701" y="194"/>
                  </a:lnTo>
                  <a:lnTo>
                    <a:pt x="730" y="182"/>
                  </a:lnTo>
                  <a:lnTo>
                    <a:pt x="730" y="182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31123" name="Freeform 51"/>
            <p:cNvSpPr>
              <a:spLocks/>
            </p:cNvSpPr>
            <p:nvPr/>
          </p:nvSpPr>
          <p:spPr bwMode="auto">
            <a:xfrm>
              <a:off x="2729" y="2113"/>
              <a:ext cx="252" cy="122"/>
            </a:xfrm>
            <a:custGeom>
              <a:avLst/>
              <a:gdLst/>
              <a:ahLst/>
              <a:cxnLst>
                <a:cxn ang="0">
                  <a:pos x="500" y="0"/>
                </a:cxn>
                <a:cxn ang="0">
                  <a:pos x="260" y="97"/>
                </a:cxn>
                <a:cxn ang="0">
                  <a:pos x="243" y="83"/>
                </a:cxn>
                <a:cxn ang="0">
                  <a:pos x="222" y="70"/>
                </a:cxn>
                <a:cxn ang="0">
                  <a:pos x="194" y="64"/>
                </a:cxn>
                <a:cxn ang="0">
                  <a:pos x="171" y="66"/>
                </a:cxn>
                <a:cxn ang="0">
                  <a:pos x="154" y="82"/>
                </a:cxn>
                <a:cxn ang="0">
                  <a:pos x="161" y="95"/>
                </a:cxn>
                <a:cxn ang="0">
                  <a:pos x="161" y="110"/>
                </a:cxn>
                <a:cxn ang="0">
                  <a:pos x="154" y="123"/>
                </a:cxn>
                <a:cxn ang="0">
                  <a:pos x="142" y="133"/>
                </a:cxn>
                <a:cxn ang="0">
                  <a:pos x="165" y="163"/>
                </a:cxn>
                <a:cxn ang="0">
                  <a:pos x="184" y="156"/>
                </a:cxn>
                <a:cxn ang="0">
                  <a:pos x="201" y="144"/>
                </a:cxn>
                <a:cxn ang="0">
                  <a:pos x="215" y="123"/>
                </a:cxn>
                <a:cxn ang="0">
                  <a:pos x="220" y="142"/>
                </a:cxn>
                <a:cxn ang="0">
                  <a:pos x="215" y="165"/>
                </a:cxn>
                <a:cxn ang="0">
                  <a:pos x="203" y="182"/>
                </a:cxn>
                <a:cxn ang="0">
                  <a:pos x="180" y="194"/>
                </a:cxn>
                <a:cxn ang="0">
                  <a:pos x="154" y="196"/>
                </a:cxn>
                <a:cxn ang="0">
                  <a:pos x="131" y="184"/>
                </a:cxn>
                <a:cxn ang="0">
                  <a:pos x="112" y="156"/>
                </a:cxn>
                <a:cxn ang="0">
                  <a:pos x="118" y="135"/>
                </a:cxn>
                <a:cxn ang="0">
                  <a:pos x="129" y="120"/>
                </a:cxn>
                <a:cxn ang="0">
                  <a:pos x="131" y="106"/>
                </a:cxn>
                <a:cxn ang="0">
                  <a:pos x="112" y="97"/>
                </a:cxn>
                <a:cxn ang="0">
                  <a:pos x="97" y="110"/>
                </a:cxn>
                <a:cxn ang="0">
                  <a:pos x="87" y="129"/>
                </a:cxn>
                <a:cxn ang="0">
                  <a:pos x="81" y="169"/>
                </a:cxn>
                <a:cxn ang="0">
                  <a:pos x="70" y="182"/>
                </a:cxn>
                <a:cxn ang="0">
                  <a:pos x="47" y="188"/>
                </a:cxn>
                <a:cxn ang="0">
                  <a:pos x="21" y="188"/>
                </a:cxn>
                <a:cxn ang="0">
                  <a:pos x="21" y="203"/>
                </a:cxn>
                <a:cxn ang="0">
                  <a:pos x="0" y="224"/>
                </a:cxn>
                <a:cxn ang="0">
                  <a:pos x="0" y="237"/>
                </a:cxn>
                <a:cxn ang="0">
                  <a:pos x="51" y="243"/>
                </a:cxn>
                <a:cxn ang="0">
                  <a:pos x="70" y="226"/>
                </a:cxn>
                <a:cxn ang="0">
                  <a:pos x="127" y="224"/>
                </a:cxn>
                <a:cxn ang="0">
                  <a:pos x="146" y="234"/>
                </a:cxn>
                <a:cxn ang="0">
                  <a:pos x="182" y="236"/>
                </a:cxn>
                <a:cxn ang="0">
                  <a:pos x="209" y="230"/>
                </a:cxn>
                <a:cxn ang="0">
                  <a:pos x="237" y="217"/>
                </a:cxn>
                <a:cxn ang="0">
                  <a:pos x="254" y="190"/>
                </a:cxn>
                <a:cxn ang="0">
                  <a:pos x="262" y="163"/>
                </a:cxn>
                <a:cxn ang="0">
                  <a:pos x="268" y="133"/>
                </a:cxn>
                <a:cxn ang="0">
                  <a:pos x="503" y="23"/>
                </a:cxn>
                <a:cxn ang="0">
                  <a:pos x="500" y="0"/>
                </a:cxn>
                <a:cxn ang="0">
                  <a:pos x="500" y="0"/>
                </a:cxn>
              </a:cxnLst>
              <a:rect l="0" t="0" r="r" b="b"/>
              <a:pathLst>
                <a:path w="503" h="243">
                  <a:moveTo>
                    <a:pt x="500" y="0"/>
                  </a:moveTo>
                  <a:lnTo>
                    <a:pt x="260" y="97"/>
                  </a:lnTo>
                  <a:lnTo>
                    <a:pt x="243" y="83"/>
                  </a:lnTo>
                  <a:lnTo>
                    <a:pt x="222" y="70"/>
                  </a:lnTo>
                  <a:lnTo>
                    <a:pt x="194" y="64"/>
                  </a:lnTo>
                  <a:lnTo>
                    <a:pt x="171" y="66"/>
                  </a:lnTo>
                  <a:lnTo>
                    <a:pt x="154" y="82"/>
                  </a:lnTo>
                  <a:lnTo>
                    <a:pt x="161" y="95"/>
                  </a:lnTo>
                  <a:lnTo>
                    <a:pt x="161" y="110"/>
                  </a:lnTo>
                  <a:lnTo>
                    <a:pt x="154" y="123"/>
                  </a:lnTo>
                  <a:lnTo>
                    <a:pt x="142" y="133"/>
                  </a:lnTo>
                  <a:lnTo>
                    <a:pt x="165" y="163"/>
                  </a:lnTo>
                  <a:lnTo>
                    <a:pt x="184" y="156"/>
                  </a:lnTo>
                  <a:lnTo>
                    <a:pt x="201" y="144"/>
                  </a:lnTo>
                  <a:lnTo>
                    <a:pt x="215" y="123"/>
                  </a:lnTo>
                  <a:lnTo>
                    <a:pt x="220" y="142"/>
                  </a:lnTo>
                  <a:lnTo>
                    <a:pt x="215" y="165"/>
                  </a:lnTo>
                  <a:lnTo>
                    <a:pt x="203" y="182"/>
                  </a:lnTo>
                  <a:lnTo>
                    <a:pt x="180" y="194"/>
                  </a:lnTo>
                  <a:lnTo>
                    <a:pt x="154" y="196"/>
                  </a:lnTo>
                  <a:lnTo>
                    <a:pt x="131" y="184"/>
                  </a:lnTo>
                  <a:lnTo>
                    <a:pt x="112" y="156"/>
                  </a:lnTo>
                  <a:lnTo>
                    <a:pt x="118" y="135"/>
                  </a:lnTo>
                  <a:lnTo>
                    <a:pt x="129" y="120"/>
                  </a:lnTo>
                  <a:lnTo>
                    <a:pt x="131" y="106"/>
                  </a:lnTo>
                  <a:lnTo>
                    <a:pt x="112" y="97"/>
                  </a:lnTo>
                  <a:lnTo>
                    <a:pt x="97" y="110"/>
                  </a:lnTo>
                  <a:lnTo>
                    <a:pt x="87" y="129"/>
                  </a:lnTo>
                  <a:lnTo>
                    <a:pt x="81" y="169"/>
                  </a:lnTo>
                  <a:lnTo>
                    <a:pt x="70" y="182"/>
                  </a:lnTo>
                  <a:lnTo>
                    <a:pt x="47" y="188"/>
                  </a:lnTo>
                  <a:lnTo>
                    <a:pt x="21" y="188"/>
                  </a:lnTo>
                  <a:lnTo>
                    <a:pt x="21" y="203"/>
                  </a:lnTo>
                  <a:lnTo>
                    <a:pt x="0" y="224"/>
                  </a:lnTo>
                  <a:lnTo>
                    <a:pt x="0" y="237"/>
                  </a:lnTo>
                  <a:lnTo>
                    <a:pt x="51" y="243"/>
                  </a:lnTo>
                  <a:lnTo>
                    <a:pt x="70" y="226"/>
                  </a:lnTo>
                  <a:lnTo>
                    <a:pt x="127" y="224"/>
                  </a:lnTo>
                  <a:lnTo>
                    <a:pt x="146" y="234"/>
                  </a:lnTo>
                  <a:lnTo>
                    <a:pt x="182" y="236"/>
                  </a:lnTo>
                  <a:lnTo>
                    <a:pt x="209" y="230"/>
                  </a:lnTo>
                  <a:lnTo>
                    <a:pt x="237" y="217"/>
                  </a:lnTo>
                  <a:lnTo>
                    <a:pt x="254" y="190"/>
                  </a:lnTo>
                  <a:lnTo>
                    <a:pt x="262" y="163"/>
                  </a:lnTo>
                  <a:lnTo>
                    <a:pt x="268" y="133"/>
                  </a:lnTo>
                  <a:lnTo>
                    <a:pt x="503" y="23"/>
                  </a:lnTo>
                  <a:lnTo>
                    <a:pt x="500" y="0"/>
                  </a:lnTo>
                  <a:lnTo>
                    <a:pt x="500" y="0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31124" name="Freeform 52"/>
            <p:cNvSpPr>
              <a:spLocks/>
            </p:cNvSpPr>
            <p:nvPr/>
          </p:nvSpPr>
          <p:spPr bwMode="auto">
            <a:xfrm>
              <a:off x="2953" y="2141"/>
              <a:ext cx="26" cy="25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10" y="4"/>
                </a:cxn>
                <a:cxn ang="0">
                  <a:pos x="2" y="17"/>
                </a:cxn>
                <a:cxn ang="0">
                  <a:pos x="0" y="32"/>
                </a:cxn>
                <a:cxn ang="0">
                  <a:pos x="12" y="46"/>
                </a:cxn>
                <a:cxn ang="0">
                  <a:pos x="31" y="49"/>
                </a:cxn>
                <a:cxn ang="0">
                  <a:pos x="48" y="42"/>
                </a:cxn>
                <a:cxn ang="0">
                  <a:pos x="52" y="23"/>
                </a:cxn>
                <a:cxn ang="0">
                  <a:pos x="48" y="8"/>
                </a:cxn>
                <a:cxn ang="0">
                  <a:pos x="35" y="0"/>
                </a:cxn>
                <a:cxn ang="0">
                  <a:pos x="19" y="0"/>
                </a:cxn>
                <a:cxn ang="0">
                  <a:pos x="19" y="0"/>
                </a:cxn>
              </a:cxnLst>
              <a:rect l="0" t="0" r="r" b="b"/>
              <a:pathLst>
                <a:path w="52" h="49">
                  <a:moveTo>
                    <a:pt x="19" y="0"/>
                  </a:moveTo>
                  <a:lnTo>
                    <a:pt x="10" y="4"/>
                  </a:lnTo>
                  <a:lnTo>
                    <a:pt x="2" y="17"/>
                  </a:lnTo>
                  <a:lnTo>
                    <a:pt x="0" y="32"/>
                  </a:lnTo>
                  <a:lnTo>
                    <a:pt x="12" y="46"/>
                  </a:lnTo>
                  <a:lnTo>
                    <a:pt x="31" y="49"/>
                  </a:lnTo>
                  <a:lnTo>
                    <a:pt x="48" y="42"/>
                  </a:lnTo>
                  <a:lnTo>
                    <a:pt x="52" y="23"/>
                  </a:lnTo>
                  <a:lnTo>
                    <a:pt x="48" y="8"/>
                  </a:lnTo>
                  <a:lnTo>
                    <a:pt x="35" y="0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31125" name="Freeform 53"/>
            <p:cNvSpPr>
              <a:spLocks/>
            </p:cNvSpPr>
            <p:nvPr/>
          </p:nvSpPr>
          <p:spPr bwMode="auto">
            <a:xfrm>
              <a:off x="2801" y="2036"/>
              <a:ext cx="25" cy="26"/>
            </a:xfrm>
            <a:custGeom>
              <a:avLst/>
              <a:gdLst/>
              <a:ahLst/>
              <a:cxnLst>
                <a:cxn ang="0">
                  <a:pos x="17" y="2"/>
                </a:cxn>
                <a:cxn ang="0">
                  <a:pos x="8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0" y="47"/>
                </a:cxn>
                <a:cxn ang="0">
                  <a:pos x="29" y="51"/>
                </a:cxn>
                <a:cxn ang="0">
                  <a:pos x="46" y="44"/>
                </a:cxn>
                <a:cxn ang="0">
                  <a:pos x="50" y="25"/>
                </a:cxn>
                <a:cxn ang="0">
                  <a:pos x="46" y="9"/>
                </a:cxn>
                <a:cxn ang="0">
                  <a:pos x="33" y="0"/>
                </a:cxn>
                <a:cxn ang="0">
                  <a:pos x="17" y="2"/>
                </a:cxn>
                <a:cxn ang="0">
                  <a:pos x="17" y="2"/>
                </a:cxn>
              </a:cxnLst>
              <a:rect l="0" t="0" r="r" b="b"/>
              <a:pathLst>
                <a:path w="50" h="51">
                  <a:moveTo>
                    <a:pt x="17" y="2"/>
                  </a:moveTo>
                  <a:lnTo>
                    <a:pt x="8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0" y="47"/>
                  </a:lnTo>
                  <a:lnTo>
                    <a:pt x="29" y="51"/>
                  </a:lnTo>
                  <a:lnTo>
                    <a:pt x="46" y="44"/>
                  </a:lnTo>
                  <a:lnTo>
                    <a:pt x="50" y="25"/>
                  </a:lnTo>
                  <a:lnTo>
                    <a:pt x="46" y="9"/>
                  </a:lnTo>
                  <a:lnTo>
                    <a:pt x="33" y="0"/>
                  </a:lnTo>
                  <a:lnTo>
                    <a:pt x="17" y="2"/>
                  </a:lnTo>
                  <a:lnTo>
                    <a:pt x="17" y="2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31126" name="Freeform 54"/>
            <p:cNvSpPr>
              <a:spLocks/>
            </p:cNvSpPr>
            <p:nvPr/>
          </p:nvSpPr>
          <p:spPr bwMode="auto">
            <a:xfrm>
              <a:off x="2672" y="2146"/>
              <a:ext cx="25" cy="24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9" y="4"/>
                </a:cxn>
                <a:cxn ang="0">
                  <a:pos x="2" y="18"/>
                </a:cxn>
                <a:cxn ang="0">
                  <a:pos x="0" y="31"/>
                </a:cxn>
                <a:cxn ang="0">
                  <a:pos x="9" y="46"/>
                </a:cxn>
                <a:cxn ang="0">
                  <a:pos x="30" y="50"/>
                </a:cxn>
                <a:cxn ang="0">
                  <a:pos x="47" y="42"/>
                </a:cxn>
                <a:cxn ang="0">
                  <a:pos x="49" y="23"/>
                </a:cxn>
                <a:cxn ang="0">
                  <a:pos x="47" y="8"/>
                </a:cxn>
                <a:cxn ang="0">
                  <a:pos x="34" y="0"/>
                </a:cxn>
                <a:cxn ang="0">
                  <a:pos x="19" y="0"/>
                </a:cxn>
                <a:cxn ang="0">
                  <a:pos x="19" y="0"/>
                </a:cxn>
              </a:cxnLst>
              <a:rect l="0" t="0" r="r" b="b"/>
              <a:pathLst>
                <a:path w="49" h="50">
                  <a:moveTo>
                    <a:pt x="19" y="0"/>
                  </a:moveTo>
                  <a:lnTo>
                    <a:pt x="9" y="4"/>
                  </a:lnTo>
                  <a:lnTo>
                    <a:pt x="2" y="18"/>
                  </a:lnTo>
                  <a:lnTo>
                    <a:pt x="0" y="31"/>
                  </a:lnTo>
                  <a:lnTo>
                    <a:pt x="9" y="46"/>
                  </a:lnTo>
                  <a:lnTo>
                    <a:pt x="30" y="50"/>
                  </a:lnTo>
                  <a:lnTo>
                    <a:pt x="47" y="42"/>
                  </a:lnTo>
                  <a:lnTo>
                    <a:pt x="49" y="23"/>
                  </a:lnTo>
                  <a:lnTo>
                    <a:pt x="47" y="8"/>
                  </a:lnTo>
                  <a:lnTo>
                    <a:pt x="34" y="0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31127" name="Freeform 55"/>
            <p:cNvSpPr>
              <a:spLocks/>
            </p:cNvSpPr>
            <p:nvPr/>
          </p:nvSpPr>
          <p:spPr bwMode="auto">
            <a:xfrm>
              <a:off x="2898" y="2296"/>
              <a:ext cx="25" cy="25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8" y="4"/>
                </a:cxn>
                <a:cxn ang="0">
                  <a:pos x="0" y="17"/>
                </a:cxn>
                <a:cxn ang="0">
                  <a:pos x="0" y="32"/>
                </a:cxn>
                <a:cxn ang="0">
                  <a:pos x="10" y="47"/>
                </a:cxn>
                <a:cxn ang="0">
                  <a:pos x="29" y="49"/>
                </a:cxn>
                <a:cxn ang="0">
                  <a:pos x="46" y="42"/>
                </a:cxn>
                <a:cxn ang="0">
                  <a:pos x="49" y="23"/>
                </a:cxn>
                <a:cxn ang="0">
                  <a:pos x="46" y="9"/>
                </a:cxn>
                <a:cxn ang="0">
                  <a:pos x="32" y="0"/>
                </a:cxn>
                <a:cxn ang="0">
                  <a:pos x="17" y="0"/>
                </a:cxn>
                <a:cxn ang="0">
                  <a:pos x="17" y="0"/>
                </a:cxn>
              </a:cxnLst>
              <a:rect l="0" t="0" r="r" b="b"/>
              <a:pathLst>
                <a:path w="49" h="49">
                  <a:moveTo>
                    <a:pt x="17" y="0"/>
                  </a:moveTo>
                  <a:lnTo>
                    <a:pt x="8" y="4"/>
                  </a:lnTo>
                  <a:lnTo>
                    <a:pt x="0" y="17"/>
                  </a:lnTo>
                  <a:lnTo>
                    <a:pt x="0" y="32"/>
                  </a:lnTo>
                  <a:lnTo>
                    <a:pt x="10" y="47"/>
                  </a:lnTo>
                  <a:lnTo>
                    <a:pt x="29" y="49"/>
                  </a:lnTo>
                  <a:lnTo>
                    <a:pt x="46" y="42"/>
                  </a:lnTo>
                  <a:lnTo>
                    <a:pt x="49" y="23"/>
                  </a:lnTo>
                  <a:lnTo>
                    <a:pt x="46" y="9"/>
                  </a:lnTo>
                  <a:lnTo>
                    <a:pt x="32" y="0"/>
                  </a:lnTo>
                  <a:lnTo>
                    <a:pt x="17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31128" name="Freeform 56"/>
            <p:cNvSpPr>
              <a:spLocks/>
            </p:cNvSpPr>
            <p:nvPr/>
          </p:nvSpPr>
          <p:spPr bwMode="auto">
            <a:xfrm>
              <a:off x="2728" y="2310"/>
              <a:ext cx="25" cy="26"/>
            </a:xfrm>
            <a:custGeom>
              <a:avLst/>
              <a:gdLst/>
              <a:ahLst/>
              <a:cxnLst>
                <a:cxn ang="0">
                  <a:pos x="19" y="2"/>
                </a:cxn>
                <a:cxn ang="0">
                  <a:pos x="9" y="6"/>
                </a:cxn>
                <a:cxn ang="0">
                  <a:pos x="0" y="19"/>
                </a:cxn>
                <a:cxn ang="0">
                  <a:pos x="0" y="33"/>
                </a:cxn>
                <a:cxn ang="0">
                  <a:pos x="9" y="48"/>
                </a:cxn>
                <a:cxn ang="0">
                  <a:pos x="30" y="52"/>
                </a:cxn>
                <a:cxn ang="0">
                  <a:pos x="45" y="44"/>
                </a:cxn>
                <a:cxn ang="0">
                  <a:pos x="49" y="25"/>
                </a:cxn>
                <a:cxn ang="0">
                  <a:pos x="45" y="10"/>
                </a:cxn>
                <a:cxn ang="0">
                  <a:pos x="34" y="0"/>
                </a:cxn>
                <a:cxn ang="0">
                  <a:pos x="19" y="2"/>
                </a:cxn>
                <a:cxn ang="0">
                  <a:pos x="19" y="2"/>
                </a:cxn>
              </a:cxnLst>
              <a:rect l="0" t="0" r="r" b="b"/>
              <a:pathLst>
                <a:path w="49" h="52">
                  <a:moveTo>
                    <a:pt x="19" y="2"/>
                  </a:moveTo>
                  <a:lnTo>
                    <a:pt x="9" y="6"/>
                  </a:lnTo>
                  <a:lnTo>
                    <a:pt x="0" y="19"/>
                  </a:lnTo>
                  <a:lnTo>
                    <a:pt x="0" y="33"/>
                  </a:lnTo>
                  <a:lnTo>
                    <a:pt x="9" y="48"/>
                  </a:lnTo>
                  <a:lnTo>
                    <a:pt x="30" y="52"/>
                  </a:lnTo>
                  <a:lnTo>
                    <a:pt x="45" y="44"/>
                  </a:lnTo>
                  <a:lnTo>
                    <a:pt x="49" y="25"/>
                  </a:lnTo>
                  <a:lnTo>
                    <a:pt x="45" y="10"/>
                  </a:lnTo>
                  <a:lnTo>
                    <a:pt x="34" y="0"/>
                  </a:lnTo>
                  <a:lnTo>
                    <a:pt x="19" y="2"/>
                  </a:lnTo>
                  <a:lnTo>
                    <a:pt x="19" y="2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31129" name="Freeform 57"/>
            <p:cNvSpPr>
              <a:spLocks/>
            </p:cNvSpPr>
            <p:nvPr/>
          </p:nvSpPr>
          <p:spPr bwMode="auto">
            <a:xfrm>
              <a:off x="2975" y="2143"/>
              <a:ext cx="38" cy="134"/>
            </a:xfrm>
            <a:custGeom>
              <a:avLst/>
              <a:gdLst/>
              <a:ahLst/>
              <a:cxnLst>
                <a:cxn ang="0">
                  <a:pos x="30" y="2"/>
                </a:cxn>
                <a:cxn ang="0">
                  <a:pos x="42" y="38"/>
                </a:cxn>
                <a:cxn ang="0">
                  <a:pos x="46" y="89"/>
                </a:cxn>
                <a:cxn ang="0">
                  <a:pos x="44" y="158"/>
                </a:cxn>
                <a:cxn ang="0">
                  <a:pos x="30" y="211"/>
                </a:cxn>
                <a:cxn ang="0">
                  <a:pos x="0" y="260"/>
                </a:cxn>
                <a:cxn ang="0">
                  <a:pos x="38" y="268"/>
                </a:cxn>
                <a:cxn ang="0">
                  <a:pos x="63" y="216"/>
                </a:cxn>
                <a:cxn ang="0">
                  <a:pos x="74" y="161"/>
                </a:cxn>
                <a:cxn ang="0">
                  <a:pos x="76" y="78"/>
                </a:cxn>
                <a:cxn ang="0">
                  <a:pos x="70" y="30"/>
                </a:cxn>
                <a:cxn ang="0">
                  <a:pos x="59" y="0"/>
                </a:cxn>
                <a:cxn ang="0">
                  <a:pos x="30" y="2"/>
                </a:cxn>
                <a:cxn ang="0">
                  <a:pos x="30" y="2"/>
                </a:cxn>
              </a:cxnLst>
              <a:rect l="0" t="0" r="r" b="b"/>
              <a:pathLst>
                <a:path w="76" h="268">
                  <a:moveTo>
                    <a:pt x="30" y="2"/>
                  </a:moveTo>
                  <a:lnTo>
                    <a:pt x="42" y="38"/>
                  </a:lnTo>
                  <a:lnTo>
                    <a:pt x="46" y="89"/>
                  </a:lnTo>
                  <a:lnTo>
                    <a:pt x="44" y="158"/>
                  </a:lnTo>
                  <a:lnTo>
                    <a:pt x="30" y="211"/>
                  </a:lnTo>
                  <a:lnTo>
                    <a:pt x="0" y="260"/>
                  </a:lnTo>
                  <a:lnTo>
                    <a:pt x="38" y="268"/>
                  </a:lnTo>
                  <a:lnTo>
                    <a:pt x="63" y="216"/>
                  </a:lnTo>
                  <a:lnTo>
                    <a:pt x="74" y="161"/>
                  </a:lnTo>
                  <a:lnTo>
                    <a:pt x="76" y="78"/>
                  </a:lnTo>
                  <a:lnTo>
                    <a:pt x="70" y="30"/>
                  </a:lnTo>
                  <a:lnTo>
                    <a:pt x="59" y="0"/>
                  </a:lnTo>
                  <a:lnTo>
                    <a:pt x="30" y="2"/>
                  </a:lnTo>
                  <a:lnTo>
                    <a:pt x="30" y="2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31130" name="Freeform 58"/>
            <p:cNvSpPr>
              <a:spLocks/>
            </p:cNvSpPr>
            <p:nvPr/>
          </p:nvSpPr>
          <p:spPr bwMode="auto">
            <a:xfrm>
              <a:off x="2366" y="2292"/>
              <a:ext cx="636" cy="475"/>
            </a:xfrm>
            <a:custGeom>
              <a:avLst/>
              <a:gdLst/>
              <a:ahLst/>
              <a:cxnLst>
                <a:cxn ang="0">
                  <a:pos x="1271" y="12"/>
                </a:cxn>
                <a:cxn ang="0">
                  <a:pos x="1226" y="0"/>
                </a:cxn>
                <a:cxn ang="0">
                  <a:pos x="1209" y="6"/>
                </a:cxn>
                <a:cxn ang="0">
                  <a:pos x="1201" y="42"/>
                </a:cxn>
                <a:cxn ang="0">
                  <a:pos x="1001" y="185"/>
                </a:cxn>
                <a:cxn ang="0">
                  <a:pos x="954" y="181"/>
                </a:cxn>
                <a:cxn ang="0">
                  <a:pos x="927" y="177"/>
                </a:cxn>
                <a:cxn ang="0">
                  <a:pos x="901" y="181"/>
                </a:cxn>
                <a:cxn ang="0">
                  <a:pos x="870" y="190"/>
                </a:cxn>
                <a:cxn ang="0">
                  <a:pos x="849" y="211"/>
                </a:cxn>
                <a:cxn ang="0">
                  <a:pos x="874" y="230"/>
                </a:cxn>
                <a:cxn ang="0">
                  <a:pos x="889" y="226"/>
                </a:cxn>
                <a:cxn ang="0">
                  <a:pos x="906" y="224"/>
                </a:cxn>
                <a:cxn ang="0">
                  <a:pos x="929" y="224"/>
                </a:cxn>
                <a:cxn ang="0">
                  <a:pos x="946" y="230"/>
                </a:cxn>
                <a:cxn ang="0">
                  <a:pos x="961" y="251"/>
                </a:cxn>
                <a:cxn ang="0">
                  <a:pos x="963" y="280"/>
                </a:cxn>
                <a:cxn ang="0">
                  <a:pos x="952" y="306"/>
                </a:cxn>
                <a:cxn ang="0">
                  <a:pos x="931" y="327"/>
                </a:cxn>
                <a:cxn ang="0">
                  <a:pos x="901" y="335"/>
                </a:cxn>
                <a:cxn ang="0">
                  <a:pos x="874" y="327"/>
                </a:cxn>
                <a:cxn ang="0">
                  <a:pos x="861" y="304"/>
                </a:cxn>
                <a:cxn ang="0">
                  <a:pos x="861" y="276"/>
                </a:cxn>
                <a:cxn ang="0">
                  <a:pos x="821" y="274"/>
                </a:cxn>
                <a:cxn ang="0">
                  <a:pos x="817" y="304"/>
                </a:cxn>
                <a:cxn ang="0">
                  <a:pos x="802" y="321"/>
                </a:cxn>
                <a:cxn ang="0">
                  <a:pos x="5" y="928"/>
                </a:cxn>
                <a:cxn ang="0">
                  <a:pos x="0" y="951"/>
                </a:cxn>
                <a:cxn ang="0">
                  <a:pos x="24" y="949"/>
                </a:cxn>
                <a:cxn ang="0">
                  <a:pos x="851" y="363"/>
                </a:cxn>
                <a:cxn ang="0">
                  <a:pos x="870" y="373"/>
                </a:cxn>
                <a:cxn ang="0">
                  <a:pos x="903" y="380"/>
                </a:cxn>
                <a:cxn ang="0">
                  <a:pos x="935" y="380"/>
                </a:cxn>
                <a:cxn ang="0">
                  <a:pos x="967" y="367"/>
                </a:cxn>
                <a:cxn ang="0">
                  <a:pos x="992" y="340"/>
                </a:cxn>
                <a:cxn ang="0">
                  <a:pos x="1013" y="299"/>
                </a:cxn>
                <a:cxn ang="0">
                  <a:pos x="1015" y="261"/>
                </a:cxn>
                <a:cxn ang="0">
                  <a:pos x="1022" y="234"/>
                </a:cxn>
                <a:cxn ang="0">
                  <a:pos x="1228" y="74"/>
                </a:cxn>
                <a:cxn ang="0">
                  <a:pos x="1271" y="72"/>
                </a:cxn>
                <a:cxn ang="0">
                  <a:pos x="1271" y="12"/>
                </a:cxn>
                <a:cxn ang="0">
                  <a:pos x="1271" y="12"/>
                </a:cxn>
              </a:cxnLst>
              <a:rect l="0" t="0" r="r" b="b"/>
              <a:pathLst>
                <a:path w="1271" h="951">
                  <a:moveTo>
                    <a:pt x="1271" y="12"/>
                  </a:moveTo>
                  <a:lnTo>
                    <a:pt x="1226" y="0"/>
                  </a:lnTo>
                  <a:lnTo>
                    <a:pt x="1209" y="6"/>
                  </a:lnTo>
                  <a:lnTo>
                    <a:pt x="1201" y="42"/>
                  </a:lnTo>
                  <a:lnTo>
                    <a:pt x="1001" y="185"/>
                  </a:lnTo>
                  <a:lnTo>
                    <a:pt x="954" y="181"/>
                  </a:lnTo>
                  <a:lnTo>
                    <a:pt x="927" y="177"/>
                  </a:lnTo>
                  <a:lnTo>
                    <a:pt x="901" y="181"/>
                  </a:lnTo>
                  <a:lnTo>
                    <a:pt x="870" y="190"/>
                  </a:lnTo>
                  <a:lnTo>
                    <a:pt x="849" y="211"/>
                  </a:lnTo>
                  <a:lnTo>
                    <a:pt x="874" y="230"/>
                  </a:lnTo>
                  <a:lnTo>
                    <a:pt x="889" y="226"/>
                  </a:lnTo>
                  <a:lnTo>
                    <a:pt x="906" y="224"/>
                  </a:lnTo>
                  <a:lnTo>
                    <a:pt x="929" y="224"/>
                  </a:lnTo>
                  <a:lnTo>
                    <a:pt x="946" y="230"/>
                  </a:lnTo>
                  <a:lnTo>
                    <a:pt x="961" y="251"/>
                  </a:lnTo>
                  <a:lnTo>
                    <a:pt x="963" y="280"/>
                  </a:lnTo>
                  <a:lnTo>
                    <a:pt x="952" y="306"/>
                  </a:lnTo>
                  <a:lnTo>
                    <a:pt x="931" y="327"/>
                  </a:lnTo>
                  <a:lnTo>
                    <a:pt x="901" y="335"/>
                  </a:lnTo>
                  <a:lnTo>
                    <a:pt x="874" y="327"/>
                  </a:lnTo>
                  <a:lnTo>
                    <a:pt x="861" y="304"/>
                  </a:lnTo>
                  <a:lnTo>
                    <a:pt x="861" y="276"/>
                  </a:lnTo>
                  <a:lnTo>
                    <a:pt x="821" y="274"/>
                  </a:lnTo>
                  <a:lnTo>
                    <a:pt x="817" y="304"/>
                  </a:lnTo>
                  <a:lnTo>
                    <a:pt x="802" y="321"/>
                  </a:lnTo>
                  <a:lnTo>
                    <a:pt x="5" y="928"/>
                  </a:lnTo>
                  <a:lnTo>
                    <a:pt x="0" y="951"/>
                  </a:lnTo>
                  <a:lnTo>
                    <a:pt x="24" y="949"/>
                  </a:lnTo>
                  <a:lnTo>
                    <a:pt x="851" y="363"/>
                  </a:lnTo>
                  <a:lnTo>
                    <a:pt x="870" y="373"/>
                  </a:lnTo>
                  <a:lnTo>
                    <a:pt x="903" y="380"/>
                  </a:lnTo>
                  <a:lnTo>
                    <a:pt x="935" y="380"/>
                  </a:lnTo>
                  <a:lnTo>
                    <a:pt x="967" y="367"/>
                  </a:lnTo>
                  <a:lnTo>
                    <a:pt x="992" y="340"/>
                  </a:lnTo>
                  <a:lnTo>
                    <a:pt x="1013" y="299"/>
                  </a:lnTo>
                  <a:lnTo>
                    <a:pt x="1015" y="261"/>
                  </a:lnTo>
                  <a:lnTo>
                    <a:pt x="1022" y="234"/>
                  </a:lnTo>
                  <a:lnTo>
                    <a:pt x="1228" y="74"/>
                  </a:lnTo>
                  <a:lnTo>
                    <a:pt x="1271" y="72"/>
                  </a:lnTo>
                  <a:lnTo>
                    <a:pt x="1271" y="12"/>
                  </a:lnTo>
                  <a:lnTo>
                    <a:pt x="1271" y="12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31131" name="Freeform 59"/>
            <p:cNvSpPr>
              <a:spLocks/>
            </p:cNvSpPr>
            <p:nvPr/>
          </p:nvSpPr>
          <p:spPr bwMode="auto">
            <a:xfrm>
              <a:off x="2683" y="2423"/>
              <a:ext cx="216" cy="148"/>
            </a:xfrm>
            <a:custGeom>
              <a:avLst/>
              <a:gdLst/>
              <a:ahLst/>
              <a:cxnLst>
                <a:cxn ang="0">
                  <a:pos x="397" y="0"/>
                </a:cxn>
                <a:cxn ang="0">
                  <a:pos x="406" y="38"/>
                </a:cxn>
                <a:cxn ang="0">
                  <a:pos x="399" y="92"/>
                </a:cxn>
                <a:cxn ang="0">
                  <a:pos x="372" y="124"/>
                </a:cxn>
                <a:cxn ang="0">
                  <a:pos x="334" y="151"/>
                </a:cxn>
                <a:cxn ang="0">
                  <a:pos x="292" y="156"/>
                </a:cxn>
                <a:cxn ang="0">
                  <a:pos x="252" y="149"/>
                </a:cxn>
                <a:cxn ang="0">
                  <a:pos x="218" y="124"/>
                </a:cxn>
                <a:cxn ang="0">
                  <a:pos x="1" y="280"/>
                </a:cxn>
                <a:cxn ang="0">
                  <a:pos x="0" y="295"/>
                </a:cxn>
                <a:cxn ang="0">
                  <a:pos x="222" y="168"/>
                </a:cxn>
                <a:cxn ang="0">
                  <a:pos x="245" y="177"/>
                </a:cxn>
                <a:cxn ang="0">
                  <a:pos x="290" y="185"/>
                </a:cxn>
                <a:cxn ang="0">
                  <a:pos x="340" y="175"/>
                </a:cxn>
                <a:cxn ang="0">
                  <a:pos x="385" y="149"/>
                </a:cxn>
                <a:cxn ang="0">
                  <a:pos x="420" y="113"/>
                </a:cxn>
                <a:cxn ang="0">
                  <a:pos x="431" y="42"/>
                </a:cxn>
                <a:cxn ang="0">
                  <a:pos x="412" y="0"/>
                </a:cxn>
                <a:cxn ang="0">
                  <a:pos x="397" y="0"/>
                </a:cxn>
                <a:cxn ang="0">
                  <a:pos x="397" y="0"/>
                </a:cxn>
              </a:cxnLst>
              <a:rect l="0" t="0" r="r" b="b"/>
              <a:pathLst>
                <a:path w="431" h="295">
                  <a:moveTo>
                    <a:pt x="397" y="0"/>
                  </a:moveTo>
                  <a:lnTo>
                    <a:pt x="406" y="38"/>
                  </a:lnTo>
                  <a:lnTo>
                    <a:pt x="399" y="92"/>
                  </a:lnTo>
                  <a:lnTo>
                    <a:pt x="372" y="124"/>
                  </a:lnTo>
                  <a:lnTo>
                    <a:pt x="334" y="151"/>
                  </a:lnTo>
                  <a:lnTo>
                    <a:pt x="292" y="156"/>
                  </a:lnTo>
                  <a:lnTo>
                    <a:pt x="252" y="149"/>
                  </a:lnTo>
                  <a:lnTo>
                    <a:pt x="218" y="124"/>
                  </a:lnTo>
                  <a:lnTo>
                    <a:pt x="1" y="280"/>
                  </a:lnTo>
                  <a:lnTo>
                    <a:pt x="0" y="295"/>
                  </a:lnTo>
                  <a:lnTo>
                    <a:pt x="222" y="168"/>
                  </a:lnTo>
                  <a:lnTo>
                    <a:pt x="245" y="177"/>
                  </a:lnTo>
                  <a:lnTo>
                    <a:pt x="290" y="185"/>
                  </a:lnTo>
                  <a:lnTo>
                    <a:pt x="340" y="175"/>
                  </a:lnTo>
                  <a:lnTo>
                    <a:pt x="385" y="149"/>
                  </a:lnTo>
                  <a:lnTo>
                    <a:pt x="420" y="113"/>
                  </a:lnTo>
                  <a:lnTo>
                    <a:pt x="431" y="42"/>
                  </a:lnTo>
                  <a:lnTo>
                    <a:pt x="412" y="0"/>
                  </a:lnTo>
                  <a:lnTo>
                    <a:pt x="397" y="0"/>
                  </a:lnTo>
                  <a:lnTo>
                    <a:pt x="397" y="0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31132" name="Freeform 60"/>
            <p:cNvSpPr>
              <a:spLocks/>
            </p:cNvSpPr>
            <p:nvPr/>
          </p:nvSpPr>
          <p:spPr bwMode="auto">
            <a:xfrm>
              <a:off x="2308" y="2245"/>
              <a:ext cx="66" cy="101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15" y="23"/>
                </a:cxn>
                <a:cxn ang="0">
                  <a:pos x="32" y="8"/>
                </a:cxn>
                <a:cxn ang="0">
                  <a:pos x="53" y="0"/>
                </a:cxn>
                <a:cxn ang="0">
                  <a:pos x="76" y="0"/>
                </a:cxn>
                <a:cxn ang="0">
                  <a:pos x="102" y="8"/>
                </a:cxn>
                <a:cxn ang="0">
                  <a:pos x="125" y="29"/>
                </a:cxn>
                <a:cxn ang="0">
                  <a:pos x="133" y="55"/>
                </a:cxn>
                <a:cxn ang="0">
                  <a:pos x="129" y="88"/>
                </a:cxn>
                <a:cxn ang="0">
                  <a:pos x="106" y="118"/>
                </a:cxn>
                <a:cxn ang="0">
                  <a:pos x="70" y="150"/>
                </a:cxn>
                <a:cxn ang="0">
                  <a:pos x="51" y="165"/>
                </a:cxn>
                <a:cxn ang="0">
                  <a:pos x="95" y="165"/>
                </a:cxn>
                <a:cxn ang="0">
                  <a:pos x="104" y="150"/>
                </a:cxn>
                <a:cxn ang="0">
                  <a:pos x="125" y="150"/>
                </a:cxn>
                <a:cxn ang="0">
                  <a:pos x="108" y="204"/>
                </a:cxn>
                <a:cxn ang="0">
                  <a:pos x="83" y="204"/>
                </a:cxn>
                <a:cxn ang="0">
                  <a:pos x="85" y="192"/>
                </a:cxn>
                <a:cxn ang="0">
                  <a:pos x="45" y="194"/>
                </a:cxn>
                <a:cxn ang="0">
                  <a:pos x="2" y="202"/>
                </a:cxn>
                <a:cxn ang="0">
                  <a:pos x="0" y="162"/>
                </a:cxn>
                <a:cxn ang="0">
                  <a:pos x="38" y="137"/>
                </a:cxn>
                <a:cxn ang="0">
                  <a:pos x="59" y="114"/>
                </a:cxn>
                <a:cxn ang="0">
                  <a:pos x="74" y="93"/>
                </a:cxn>
                <a:cxn ang="0">
                  <a:pos x="89" y="61"/>
                </a:cxn>
                <a:cxn ang="0">
                  <a:pos x="85" y="38"/>
                </a:cxn>
                <a:cxn ang="0">
                  <a:pos x="70" y="29"/>
                </a:cxn>
                <a:cxn ang="0">
                  <a:pos x="53" y="29"/>
                </a:cxn>
                <a:cxn ang="0">
                  <a:pos x="40" y="40"/>
                </a:cxn>
                <a:cxn ang="0">
                  <a:pos x="30" y="55"/>
                </a:cxn>
                <a:cxn ang="0">
                  <a:pos x="9" y="55"/>
                </a:cxn>
                <a:cxn ang="0">
                  <a:pos x="0" y="44"/>
                </a:cxn>
                <a:cxn ang="0">
                  <a:pos x="0" y="44"/>
                </a:cxn>
              </a:cxnLst>
              <a:rect l="0" t="0" r="r" b="b"/>
              <a:pathLst>
                <a:path w="133" h="204">
                  <a:moveTo>
                    <a:pt x="0" y="44"/>
                  </a:moveTo>
                  <a:lnTo>
                    <a:pt x="15" y="23"/>
                  </a:lnTo>
                  <a:lnTo>
                    <a:pt x="32" y="8"/>
                  </a:lnTo>
                  <a:lnTo>
                    <a:pt x="53" y="0"/>
                  </a:lnTo>
                  <a:lnTo>
                    <a:pt x="76" y="0"/>
                  </a:lnTo>
                  <a:lnTo>
                    <a:pt x="102" y="8"/>
                  </a:lnTo>
                  <a:lnTo>
                    <a:pt x="125" y="29"/>
                  </a:lnTo>
                  <a:lnTo>
                    <a:pt x="133" y="55"/>
                  </a:lnTo>
                  <a:lnTo>
                    <a:pt x="129" y="88"/>
                  </a:lnTo>
                  <a:lnTo>
                    <a:pt x="106" y="118"/>
                  </a:lnTo>
                  <a:lnTo>
                    <a:pt x="70" y="150"/>
                  </a:lnTo>
                  <a:lnTo>
                    <a:pt x="51" y="165"/>
                  </a:lnTo>
                  <a:lnTo>
                    <a:pt x="95" y="165"/>
                  </a:lnTo>
                  <a:lnTo>
                    <a:pt x="104" y="150"/>
                  </a:lnTo>
                  <a:lnTo>
                    <a:pt x="125" y="150"/>
                  </a:lnTo>
                  <a:lnTo>
                    <a:pt x="108" y="204"/>
                  </a:lnTo>
                  <a:lnTo>
                    <a:pt x="83" y="204"/>
                  </a:lnTo>
                  <a:lnTo>
                    <a:pt x="85" y="192"/>
                  </a:lnTo>
                  <a:lnTo>
                    <a:pt x="45" y="194"/>
                  </a:lnTo>
                  <a:lnTo>
                    <a:pt x="2" y="202"/>
                  </a:lnTo>
                  <a:lnTo>
                    <a:pt x="0" y="162"/>
                  </a:lnTo>
                  <a:lnTo>
                    <a:pt x="38" y="137"/>
                  </a:lnTo>
                  <a:lnTo>
                    <a:pt x="59" y="114"/>
                  </a:lnTo>
                  <a:lnTo>
                    <a:pt x="74" y="93"/>
                  </a:lnTo>
                  <a:lnTo>
                    <a:pt x="89" y="61"/>
                  </a:lnTo>
                  <a:lnTo>
                    <a:pt x="85" y="38"/>
                  </a:lnTo>
                  <a:lnTo>
                    <a:pt x="70" y="29"/>
                  </a:lnTo>
                  <a:lnTo>
                    <a:pt x="53" y="29"/>
                  </a:lnTo>
                  <a:lnTo>
                    <a:pt x="40" y="40"/>
                  </a:lnTo>
                  <a:lnTo>
                    <a:pt x="30" y="55"/>
                  </a:lnTo>
                  <a:lnTo>
                    <a:pt x="9" y="55"/>
                  </a:lnTo>
                  <a:lnTo>
                    <a:pt x="0" y="44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31133" name="Freeform 61"/>
            <p:cNvSpPr>
              <a:spLocks/>
            </p:cNvSpPr>
            <p:nvPr/>
          </p:nvSpPr>
          <p:spPr bwMode="auto">
            <a:xfrm>
              <a:off x="2377" y="2249"/>
              <a:ext cx="75" cy="95"/>
            </a:xfrm>
            <a:custGeom>
              <a:avLst/>
              <a:gdLst/>
              <a:ahLst/>
              <a:cxnLst>
                <a:cxn ang="0">
                  <a:pos x="98" y="0"/>
                </a:cxn>
                <a:cxn ang="0">
                  <a:pos x="24" y="108"/>
                </a:cxn>
                <a:cxn ang="0">
                  <a:pos x="0" y="131"/>
                </a:cxn>
                <a:cxn ang="0">
                  <a:pos x="0" y="144"/>
                </a:cxn>
                <a:cxn ang="0">
                  <a:pos x="20" y="146"/>
                </a:cxn>
                <a:cxn ang="0">
                  <a:pos x="28" y="138"/>
                </a:cxn>
                <a:cxn ang="0">
                  <a:pos x="74" y="138"/>
                </a:cxn>
                <a:cxn ang="0">
                  <a:pos x="72" y="123"/>
                </a:cxn>
                <a:cxn ang="0">
                  <a:pos x="64" y="117"/>
                </a:cxn>
                <a:cxn ang="0">
                  <a:pos x="49" y="114"/>
                </a:cxn>
                <a:cxn ang="0">
                  <a:pos x="89" y="62"/>
                </a:cxn>
                <a:cxn ang="0">
                  <a:pos x="89" y="171"/>
                </a:cxn>
                <a:cxn ang="0">
                  <a:pos x="102" y="190"/>
                </a:cxn>
                <a:cxn ang="0">
                  <a:pos x="119" y="190"/>
                </a:cxn>
                <a:cxn ang="0">
                  <a:pos x="119" y="152"/>
                </a:cxn>
                <a:cxn ang="0">
                  <a:pos x="135" y="152"/>
                </a:cxn>
                <a:cxn ang="0">
                  <a:pos x="150" y="135"/>
                </a:cxn>
                <a:cxn ang="0">
                  <a:pos x="148" y="116"/>
                </a:cxn>
                <a:cxn ang="0">
                  <a:pos x="123" y="116"/>
                </a:cxn>
                <a:cxn ang="0">
                  <a:pos x="123" y="5"/>
                </a:cxn>
                <a:cxn ang="0">
                  <a:pos x="98" y="0"/>
                </a:cxn>
                <a:cxn ang="0">
                  <a:pos x="98" y="0"/>
                </a:cxn>
              </a:cxnLst>
              <a:rect l="0" t="0" r="r" b="b"/>
              <a:pathLst>
                <a:path w="150" h="190">
                  <a:moveTo>
                    <a:pt x="98" y="0"/>
                  </a:moveTo>
                  <a:lnTo>
                    <a:pt x="24" y="108"/>
                  </a:lnTo>
                  <a:lnTo>
                    <a:pt x="0" y="131"/>
                  </a:lnTo>
                  <a:lnTo>
                    <a:pt x="0" y="144"/>
                  </a:lnTo>
                  <a:lnTo>
                    <a:pt x="20" y="146"/>
                  </a:lnTo>
                  <a:lnTo>
                    <a:pt x="28" y="138"/>
                  </a:lnTo>
                  <a:lnTo>
                    <a:pt x="74" y="138"/>
                  </a:lnTo>
                  <a:lnTo>
                    <a:pt x="72" y="123"/>
                  </a:lnTo>
                  <a:lnTo>
                    <a:pt x="64" y="117"/>
                  </a:lnTo>
                  <a:lnTo>
                    <a:pt x="49" y="114"/>
                  </a:lnTo>
                  <a:lnTo>
                    <a:pt x="89" y="62"/>
                  </a:lnTo>
                  <a:lnTo>
                    <a:pt x="89" y="171"/>
                  </a:lnTo>
                  <a:lnTo>
                    <a:pt x="102" y="190"/>
                  </a:lnTo>
                  <a:lnTo>
                    <a:pt x="119" y="190"/>
                  </a:lnTo>
                  <a:lnTo>
                    <a:pt x="119" y="152"/>
                  </a:lnTo>
                  <a:lnTo>
                    <a:pt x="135" y="152"/>
                  </a:lnTo>
                  <a:lnTo>
                    <a:pt x="150" y="135"/>
                  </a:lnTo>
                  <a:lnTo>
                    <a:pt x="148" y="116"/>
                  </a:lnTo>
                  <a:lnTo>
                    <a:pt x="123" y="116"/>
                  </a:lnTo>
                  <a:lnTo>
                    <a:pt x="123" y="5"/>
                  </a:lnTo>
                  <a:lnTo>
                    <a:pt x="98" y="0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31134" name="Freeform 62"/>
            <p:cNvSpPr>
              <a:spLocks/>
            </p:cNvSpPr>
            <p:nvPr/>
          </p:nvSpPr>
          <p:spPr bwMode="auto">
            <a:xfrm>
              <a:off x="2250" y="2613"/>
              <a:ext cx="45" cy="29"/>
            </a:xfrm>
            <a:custGeom>
              <a:avLst/>
              <a:gdLst/>
              <a:ahLst/>
              <a:cxnLst>
                <a:cxn ang="0">
                  <a:pos x="65" y="0"/>
                </a:cxn>
                <a:cxn ang="0">
                  <a:pos x="0" y="57"/>
                </a:cxn>
                <a:cxn ang="0">
                  <a:pos x="89" y="57"/>
                </a:cxn>
                <a:cxn ang="0">
                  <a:pos x="57" y="34"/>
                </a:cxn>
                <a:cxn ang="0">
                  <a:pos x="65" y="0"/>
                </a:cxn>
                <a:cxn ang="0">
                  <a:pos x="65" y="0"/>
                </a:cxn>
              </a:cxnLst>
              <a:rect l="0" t="0" r="r" b="b"/>
              <a:pathLst>
                <a:path w="89" h="57">
                  <a:moveTo>
                    <a:pt x="65" y="0"/>
                  </a:moveTo>
                  <a:lnTo>
                    <a:pt x="0" y="57"/>
                  </a:lnTo>
                  <a:lnTo>
                    <a:pt x="89" y="57"/>
                  </a:lnTo>
                  <a:lnTo>
                    <a:pt x="57" y="34"/>
                  </a:lnTo>
                  <a:lnTo>
                    <a:pt x="65" y="0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31135" name="Freeform 63"/>
            <p:cNvSpPr>
              <a:spLocks/>
            </p:cNvSpPr>
            <p:nvPr/>
          </p:nvSpPr>
          <p:spPr bwMode="auto">
            <a:xfrm>
              <a:off x="2316" y="2561"/>
              <a:ext cx="62" cy="100"/>
            </a:xfrm>
            <a:custGeom>
              <a:avLst/>
              <a:gdLst/>
              <a:ahLst/>
              <a:cxnLst>
                <a:cxn ang="0">
                  <a:pos x="0" y="55"/>
                </a:cxn>
                <a:cxn ang="0">
                  <a:pos x="4" y="34"/>
                </a:cxn>
                <a:cxn ang="0">
                  <a:pos x="30" y="12"/>
                </a:cxn>
                <a:cxn ang="0">
                  <a:pos x="53" y="0"/>
                </a:cxn>
                <a:cxn ang="0">
                  <a:pos x="89" y="2"/>
                </a:cxn>
                <a:cxn ang="0">
                  <a:pos x="114" y="19"/>
                </a:cxn>
                <a:cxn ang="0">
                  <a:pos x="125" y="48"/>
                </a:cxn>
                <a:cxn ang="0">
                  <a:pos x="124" y="82"/>
                </a:cxn>
                <a:cxn ang="0">
                  <a:pos x="110" y="108"/>
                </a:cxn>
                <a:cxn ang="0">
                  <a:pos x="57" y="156"/>
                </a:cxn>
                <a:cxn ang="0">
                  <a:pos x="57" y="169"/>
                </a:cxn>
                <a:cxn ang="0">
                  <a:pos x="93" y="169"/>
                </a:cxn>
                <a:cxn ang="0">
                  <a:pos x="95" y="158"/>
                </a:cxn>
                <a:cxn ang="0">
                  <a:pos x="118" y="158"/>
                </a:cxn>
                <a:cxn ang="0">
                  <a:pos x="114" y="200"/>
                </a:cxn>
                <a:cxn ang="0">
                  <a:pos x="87" y="200"/>
                </a:cxn>
                <a:cxn ang="0">
                  <a:pos x="76" y="192"/>
                </a:cxn>
                <a:cxn ang="0">
                  <a:pos x="42" y="192"/>
                </a:cxn>
                <a:cxn ang="0">
                  <a:pos x="13" y="196"/>
                </a:cxn>
                <a:cxn ang="0">
                  <a:pos x="8" y="179"/>
                </a:cxn>
                <a:cxn ang="0">
                  <a:pos x="11" y="156"/>
                </a:cxn>
                <a:cxn ang="0">
                  <a:pos x="32" y="135"/>
                </a:cxn>
                <a:cxn ang="0">
                  <a:pos x="72" y="95"/>
                </a:cxn>
                <a:cxn ang="0">
                  <a:pos x="84" y="74"/>
                </a:cxn>
                <a:cxn ang="0">
                  <a:pos x="84" y="51"/>
                </a:cxn>
                <a:cxn ang="0">
                  <a:pos x="76" y="34"/>
                </a:cxn>
                <a:cxn ang="0">
                  <a:pos x="55" y="32"/>
                </a:cxn>
                <a:cxn ang="0">
                  <a:pos x="42" y="38"/>
                </a:cxn>
                <a:cxn ang="0">
                  <a:pos x="30" y="51"/>
                </a:cxn>
                <a:cxn ang="0">
                  <a:pos x="27" y="70"/>
                </a:cxn>
                <a:cxn ang="0">
                  <a:pos x="8" y="69"/>
                </a:cxn>
                <a:cxn ang="0">
                  <a:pos x="0" y="55"/>
                </a:cxn>
                <a:cxn ang="0">
                  <a:pos x="0" y="55"/>
                </a:cxn>
              </a:cxnLst>
              <a:rect l="0" t="0" r="r" b="b"/>
              <a:pathLst>
                <a:path w="125" h="200">
                  <a:moveTo>
                    <a:pt x="0" y="55"/>
                  </a:moveTo>
                  <a:lnTo>
                    <a:pt x="4" y="34"/>
                  </a:lnTo>
                  <a:lnTo>
                    <a:pt x="30" y="12"/>
                  </a:lnTo>
                  <a:lnTo>
                    <a:pt x="53" y="0"/>
                  </a:lnTo>
                  <a:lnTo>
                    <a:pt x="89" y="2"/>
                  </a:lnTo>
                  <a:lnTo>
                    <a:pt x="114" y="19"/>
                  </a:lnTo>
                  <a:lnTo>
                    <a:pt x="125" y="48"/>
                  </a:lnTo>
                  <a:lnTo>
                    <a:pt x="124" y="82"/>
                  </a:lnTo>
                  <a:lnTo>
                    <a:pt x="110" y="108"/>
                  </a:lnTo>
                  <a:lnTo>
                    <a:pt x="57" y="156"/>
                  </a:lnTo>
                  <a:lnTo>
                    <a:pt x="57" y="169"/>
                  </a:lnTo>
                  <a:lnTo>
                    <a:pt x="93" y="169"/>
                  </a:lnTo>
                  <a:lnTo>
                    <a:pt x="95" y="158"/>
                  </a:lnTo>
                  <a:lnTo>
                    <a:pt x="118" y="158"/>
                  </a:lnTo>
                  <a:lnTo>
                    <a:pt x="114" y="200"/>
                  </a:lnTo>
                  <a:lnTo>
                    <a:pt x="87" y="200"/>
                  </a:lnTo>
                  <a:lnTo>
                    <a:pt x="76" y="192"/>
                  </a:lnTo>
                  <a:lnTo>
                    <a:pt x="42" y="192"/>
                  </a:lnTo>
                  <a:lnTo>
                    <a:pt x="13" y="196"/>
                  </a:lnTo>
                  <a:lnTo>
                    <a:pt x="8" y="179"/>
                  </a:lnTo>
                  <a:lnTo>
                    <a:pt x="11" y="156"/>
                  </a:lnTo>
                  <a:lnTo>
                    <a:pt x="32" y="135"/>
                  </a:lnTo>
                  <a:lnTo>
                    <a:pt x="72" y="95"/>
                  </a:lnTo>
                  <a:lnTo>
                    <a:pt x="84" y="74"/>
                  </a:lnTo>
                  <a:lnTo>
                    <a:pt x="84" y="51"/>
                  </a:lnTo>
                  <a:lnTo>
                    <a:pt x="76" y="34"/>
                  </a:lnTo>
                  <a:lnTo>
                    <a:pt x="55" y="32"/>
                  </a:lnTo>
                  <a:lnTo>
                    <a:pt x="42" y="38"/>
                  </a:lnTo>
                  <a:lnTo>
                    <a:pt x="30" y="51"/>
                  </a:lnTo>
                  <a:lnTo>
                    <a:pt x="27" y="70"/>
                  </a:lnTo>
                  <a:lnTo>
                    <a:pt x="8" y="69"/>
                  </a:lnTo>
                  <a:lnTo>
                    <a:pt x="0" y="55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31136" name="Freeform 64"/>
            <p:cNvSpPr>
              <a:spLocks/>
            </p:cNvSpPr>
            <p:nvPr/>
          </p:nvSpPr>
          <p:spPr bwMode="auto">
            <a:xfrm>
              <a:off x="2391" y="2569"/>
              <a:ext cx="35" cy="92"/>
            </a:xfrm>
            <a:custGeom>
              <a:avLst/>
              <a:gdLst/>
              <a:ahLst/>
              <a:cxnLst>
                <a:cxn ang="0">
                  <a:pos x="46" y="0"/>
                </a:cxn>
                <a:cxn ang="0">
                  <a:pos x="0" y="57"/>
                </a:cxn>
                <a:cxn ang="0">
                  <a:pos x="0" y="67"/>
                </a:cxn>
                <a:cxn ang="0">
                  <a:pos x="17" y="67"/>
                </a:cxn>
                <a:cxn ang="0">
                  <a:pos x="17" y="107"/>
                </a:cxn>
                <a:cxn ang="0">
                  <a:pos x="15" y="135"/>
                </a:cxn>
                <a:cxn ang="0">
                  <a:pos x="2" y="168"/>
                </a:cxn>
                <a:cxn ang="0">
                  <a:pos x="10" y="185"/>
                </a:cxn>
                <a:cxn ang="0">
                  <a:pos x="69" y="183"/>
                </a:cxn>
                <a:cxn ang="0">
                  <a:pos x="70" y="168"/>
                </a:cxn>
                <a:cxn ang="0">
                  <a:pos x="61" y="160"/>
                </a:cxn>
                <a:cxn ang="0">
                  <a:pos x="59" y="42"/>
                </a:cxn>
                <a:cxn ang="0">
                  <a:pos x="67" y="27"/>
                </a:cxn>
                <a:cxn ang="0">
                  <a:pos x="46" y="0"/>
                </a:cxn>
                <a:cxn ang="0">
                  <a:pos x="46" y="0"/>
                </a:cxn>
              </a:cxnLst>
              <a:rect l="0" t="0" r="r" b="b"/>
              <a:pathLst>
                <a:path w="70" h="185">
                  <a:moveTo>
                    <a:pt x="46" y="0"/>
                  </a:moveTo>
                  <a:lnTo>
                    <a:pt x="0" y="57"/>
                  </a:lnTo>
                  <a:lnTo>
                    <a:pt x="0" y="67"/>
                  </a:lnTo>
                  <a:lnTo>
                    <a:pt x="17" y="67"/>
                  </a:lnTo>
                  <a:lnTo>
                    <a:pt x="17" y="107"/>
                  </a:lnTo>
                  <a:lnTo>
                    <a:pt x="15" y="135"/>
                  </a:lnTo>
                  <a:lnTo>
                    <a:pt x="2" y="168"/>
                  </a:lnTo>
                  <a:lnTo>
                    <a:pt x="10" y="185"/>
                  </a:lnTo>
                  <a:lnTo>
                    <a:pt x="69" y="183"/>
                  </a:lnTo>
                  <a:lnTo>
                    <a:pt x="70" y="168"/>
                  </a:lnTo>
                  <a:lnTo>
                    <a:pt x="61" y="160"/>
                  </a:lnTo>
                  <a:lnTo>
                    <a:pt x="59" y="42"/>
                  </a:lnTo>
                  <a:lnTo>
                    <a:pt x="67" y="27"/>
                  </a:lnTo>
                  <a:lnTo>
                    <a:pt x="46" y="0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31137" name="Freeform 65"/>
            <p:cNvSpPr>
              <a:spLocks/>
            </p:cNvSpPr>
            <p:nvPr/>
          </p:nvSpPr>
          <p:spPr bwMode="auto">
            <a:xfrm>
              <a:off x="2475" y="2889"/>
              <a:ext cx="35" cy="46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0" y="91"/>
                </a:cxn>
                <a:cxn ang="0">
                  <a:pos x="71" y="38"/>
                </a:cxn>
                <a:cxn ang="0">
                  <a:pos x="29" y="47"/>
                </a:cxn>
                <a:cxn ang="0">
                  <a:pos x="19" y="0"/>
                </a:cxn>
                <a:cxn ang="0">
                  <a:pos x="19" y="0"/>
                </a:cxn>
              </a:cxnLst>
              <a:rect l="0" t="0" r="r" b="b"/>
              <a:pathLst>
                <a:path w="71" h="91">
                  <a:moveTo>
                    <a:pt x="19" y="0"/>
                  </a:moveTo>
                  <a:lnTo>
                    <a:pt x="0" y="91"/>
                  </a:lnTo>
                  <a:lnTo>
                    <a:pt x="71" y="38"/>
                  </a:lnTo>
                  <a:lnTo>
                    <a:pt x="29" y="47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31138" name="Freeform 66"/>
            <p:cNvSpPr>
              <a:spLocks/>
            </p:cNvSpPr>
            <p:nvPr/>
          </p:nvSpPr>
          <p:spPr bwMode="auto">
            <a:xfrm>
              <a:off x="2500" y="2796"/>
              <a:ext cx="21" cy="86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0" y="34"/>
                </a:cxn>
                <a:cxn ang="0">
                  <a:pos x="0" y="173"/>
                </a:cxn>
                <a:cxn ang="0">
                  <a:pos x="42" y="173"/>
                </a:cxn>
                <a:cxn ang="0">
                  <a:pos x="42" y="2"/>
                </a:cxn>
                <a:cxn ang="0">
                  <a:pos x="26" y="0"/>
                </a:cxn>
                <a:cxn ang="0">
                  <a:pos x="26" y="0"/>
                </a:cxn>
              </a:cxnLst>
              <a:rect l="0" t="0" r="r" b="b"/>
              <a:pathLst>
                <a:path w="42" h="173">
                  <a:moveTo>
                    <a:pt x="26" y="0"/>
                  </a:moveTo>
                  <a:lnTo>
                    <a:pt x="0" y="34"/>
                  </a:lnTo>
                  <a:lnTo>
                    <a:pt x="0" y="173"/>
                  </a:lnTo>
                  <a:lnTo>
                    <a:pt x="42" y="173"/>
                  </a:lnTo>
                  <a:lnTo>
                    <a:pt x="42" y="2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31139" name="Freeform 67"/>
            <p:cNvSpPr>
              <a:spLocks/>
            </p:cNvSpPr>
            <p:nvPr/>
          </p:nvSpPr>
          <p:spPr bwMode="auto">
            <a:xfrm>
              <a:off x="2535" y="2789"/>
              <a:ext cx="68" cy="101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38" y="8"/>
                </a:cxn>
                <a:cxn ang="0">
                  <a:pos x="15" y="25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3" y="101"/>
                </a:cxn>
                <a:cxn ang="0">
                  <a:pos x="29" y="112"/>
                </a:cxn>
                <a:cxn ang="0">
                  <a:pos x="10" y="126"/>
                </a:cxn>
                <a:cxn ang="0">
                  <a:pos x="2" y="147"/>
                </a:cxn>
                <a:cxn ang="0">
                  <a:pos x="2" y="173"/>
                </a:cxn>
                <a:cxn ang="0">
                  <a:pos x="13" y="192"/>
                </a:cxn>
                <a:cxn ang="0">
                  <a:pos x="38" y="202"/>
                </a:cxn>
                <a:cxn ang="0">
                  <a:pos x="53" y="196"/>
                </a:cxn>
                <a:cxn ang="0">
                  <a:pos x="53" y="181"/>
                </a:cxn>
                <a:cxn ang="0">
                  <a:pos x="42" y="173"/>
                </a:cxn>
                <a:cxn ang="0">
                  <a:pos x="36" y="152"/>
                </a:cxn>
                <a:cxn ang="0">
                  <a:pos x="40" y="130"/>
                </a:cxn>
                <a:cxn ang="0">
                  <a:pos x="55" y="116"/>
                </a:cxn>
                <a:cxn ang="0">
                  <a:pos x="68" y="120"/>
                </a:cxn>
                <a:cxn ang="0">
                  <a:pos x="91" y="131"/>
                </a:cxn>
                <a:cxn ang="0">
                  <a:pos x="101" y="147"/>
                </a:cxn>
                <a:cxn ang="0">
                  <a:pos x="101" y="162"/>
                </a:cxn>
                <a:cxn ang="0">
                  <a:pos x="95" y="173"/>
                </a:cxn>
                <a:cxn ang="0">
                  <a:pos x="87" y="187"/>
                </a:cxn>
                <a:cxn ang="0">
                  <a:pos x="87" y="198"/>
                </a:cxn>
                <a:cxn ang="0">
                  <a:pos x="101" y="202"/>
                </a:cxn>
                <a:cxn ang="0">
                  <a:pos x="120" y="188"/>
                </a:cxn>
                <a:cxn ang="0">
                  <a:pos x="133" y="160"/>
                </a:cxn>
                <a:cxn ang="0">
                  <a:pos x="137" y="130"/>
                </a:cxn>
                <a:cxn ang="0">
                  <a:pos x="120" y="109"/>
                </a:cxn>
                <a:cxn ang="0">
                  <a:pos x="91" y="95"/>
                </a:cxn>
                <a:cxn ang="0">
                  <a:pos x="59" y="80"/>
                </a:cxn>
                <a:cxn ang="0">
                  <a:pos x="46" y="59"/>
                </a:cxn>
                <a:cxn ang="0">
                  <a:pos x="51" y="44"/>
                </a:cxn>
                <a:cxn ang="0">
                  <a:pos x="65" y="36"/>
                </a:cxn>
                <a:cxn ang="0">
                  <a:pos x="84" y="36"/>
                </a:cxn>
                <a:cxn ang="0">
                  <a:pos x="97" y="44"/>
                </a:cxn>
                <a:cxn ang="0">
                  <a:pos x="105" y="55"/>
                </a:cxn>
                <a:cxn ang="0">
                  <a:pos x="101" y="69"/>
                </a:cxn>
                <a:cxn ang="0">
                  <a:pos x="106" y="82"/>
                </a:cxn>
                <a:cxn ang="0">
                  <a:pos x="122" y="80"/>
                </a:cxn>
                <a:cxn ang="0">
                  <a:pos x="131" y="67"/>
                </a:cxn>
                <a:cxn ang="0">
                  <a:pos x="133" y="46"/>
                </a:cxn>
                <a:cxn ang="0">
                  <a:pos x="122" y="27"/>
                </a:cxn>
                <a:cxn ang="0">
                  <a:pos x="97" y="4"/>
                </a:cxn>
                <a:cxn ang="0">
                  <a:pos x="68" y="0"/>
                </a:cxn>
                <a:cxn ang="0">
                  <a:pos x="68" y="0"/>
                </a:cxn>
              </a:cxnLst>
              <a:rect l="0" t="0" r="r" b="b"/>
              <a:pathLst>
                <a:path w="137" h="202">
                  <a:moveTo>
                    <a:pt x="68" y="0"/>
                  </a:moveTo>
                  <a:lnTo>
                    <a:pt x="38" y="8"/>
                  </a:lnTo>
                  <a:lnTo>
                    <a:pt x="15" y="25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3" y="101"/>
                  </a:lnTo>
                  <a:lnTo>
                    <a:pt x="29" y="112"/>
                  </a:lnTo>
                  <a:lnTo>
                    <a:pt x="10" y="126"/>
                  </a:lnTo>
                  <a:lnTo>
                    <a:pt x="2" y="147"/>
                  </a:lnTo>
                  <a:lnTo>
                    <a:pt x="2" y="173"/>
                  </a:lnTo>
                  <a:lnTo>
                    <a:pt x="13" y="192"/>
                  </a:lnTo>
                  <a:lnTo>
                    <a:pt x="38" y="202"/>
                  </a:lnTo>
                  <a:lnTo>
                    <a:pt x="53" y="196"/>
                  </a:lnTo>
                  <a:lnTo>
                    <a:pt x="53" y="181"/>
                  </a:lnTo>
                  <a:lnTo>
                    <a:pt x="42" y="173"/>
                  </a:lnTo>
                  <a:lnTo>
                    <a:pt x="36" y="152"/>
                  </a:lnTo>
                  <a:lnTo>
                    <a:pt x="40" y="130"/>
                  </a:lnTo>
                  <a:lnTo>
                    <a:pt x="55" y="116"/>
                  </a:lnTo>
                  <a:lnTo>
                    <a:pt x="68" y="120"/>
                  </a:lnTo>
                  <a:lnTo>
                    <a:pt x="91" y="131"/>
                  </a:lnTo>
                  <a:lnTo>
                    <a:pt x="101" y="147"/>
                  </a:lnTo>
                  <a:lnTo>
                    <a:pt x="101" y="162"/>
                  </a:lnTo>
                  <a:lnTo>
                    <a:pt x="95" y="173"/>
                  </a:lnTo>
                  <a:lnTo>
                    <a:pt x="87" y="187"/>
                  </a:lnTo>
                  <a:lnTo>
                    <a:pt x="87" y="198"/>
                  </a:lnTo>
                  <a:lnTo>
                    <a:pt x="101" y="202"/>
                  </a:lnTo>
                  <a:lnTo>
                    <a:pt x="120" y="188"/>
                  </a:lnTo>
                  <a:lnTo>
                    <a:pt x="133" y="160"/>
                  </a:lnTo>
                  <a:lnTo>
                    <a:pt x="137" y="130"/>
                  </a:lnTo>
                  <a:lnTo>
                    <a:pt x="120" y="109"/>
                  </a:lnTo>
                  <a:lnTo>
                    <a:pt x="91" y="95"/>
                  </a:lnTo>
                  <a:lnTo>
                    <a:pt x="59" y="80"/>
                  </a:lnTo>
                  <a:lnTo>
                    <a:pt x="46" y="59"/>
                  </a:lnTo>
                  <a:lnTo>
                    <a:pt x="51" y="44"/>
                  </a:lnTo>
                  <a:lnTo>
                    <a:pt x="65" y="36"/>
                  </a:lnTo>
                  <a:lnTo>
                    <a:pt x="84" y="36"/>
                  </a:lnTo>
                  <a:lnTo>
                    <a:pt x="97" y="44"/>
                  </a:lnTo>
                  <a:lnTo>
                    <a:pt x="105" y="55"/>
                  </a:lnTo>
                  <a:lnTo>
                    <a:pt x="101" y="69"/>
                  </a:lnTo>
                  <a:lnTo>
                    <a:pt x="106" y="82"/>
                  </a:lnTo>
                  <a:lnTo>
                    <a:pt x="122" y="80"/>
                  </a:lnTo>
                  <a:lnTo>
                    <a:pt x="131" y="67"/>
                  </a:lnTo>
                  <a:lnTo>
                    <a:pt x="133" y="46"/>
                  </a:lnTo>
                  <a:lnTo>
                    <a:pt x="122" y="27"/>
                  </a:lnTo>
                  <a:lnTo>
                    <a:pt x="97" y="4"/>
                  </a:lnTo>
                  <a:lnTo>
                    <a:pt x="68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31140" name="Freeform 68"/>
            <p:cNvSpPr>
              <a:spLocks/>
            </p:cNvSpPr>
            <p:nvPr/>
          </p:nvSpPr>
          <p:spPr bwMode="auto">
            <a:xfrm>
              <a:off x="2779" y="2902"/>
              <a:ext cx="25" cy="84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10" y="33"/>
                </a:cxn>
                <a:cxn ang="0">
                  <a:pos x="10" y="143"/>
                </a:cxn>
                <a:cxn ang="0">
                  <a:pos x="0" y="158"/>
                </a:cxn>
                <a:cxn ang="0">
                  <a:pos x="0" y="168"/>
                </a:cxn>
                <a:cxn ang="0">
                  <a:pos x="50" y="168"/>
                </a:cxn>
                <a:cxn ang="0">
                  <a:pos x="50" y="0"/>
                </a:cxn>
                <a:cxn ang="0">
                  <a:pos x="35" y="0"/>
                </a:cxn>
                <a:cxn ang="0">
                  <a:pos x="35" y="0"/>
                </a:cxn>
              </a:cxnLst>
              <a:rect l="0" t="0" r="r" b="b"/>
              <a:pathLst>
                <a:path w="50" h="168">
                  <a:moveTo>
                    <a:pt x="35" y="0"/>
                  </a:moveTo>
                  <a:lnTo>
                    <a:pt x="10" y="33"/>
                  </a:lnTo>
                  <a:lnTo>
                    <a:pt x="10" y="143"/>
                  </a:lnTo>
                  <a:lnTo>
                    <a:pt x="0" y="158"/>
                  </a:lnTo>
                  <a:lnTo>
                    <a:pt x="0" y="168"/>
                  </a:lnTo>
                  <a:lnTo>
                    <a:pt x="50" y="168"/>
                  </a:lnTo>
                  <a:lnTo>
                    <a:pt x="50" y="0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31141" name="Freeform 69"/>
            <p:cNvSpPr>
              <a:spLocks/>
            </p:cNvSpPr>
            <p:nvPr/>
          </p:nvSpPr>
          <p:spPr bwMode="auto">
            <a:xfrm>
              <a:off x="2828" y="2894"/>
              <a:ext cx="52" cy="15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0" y="19"/>
                </a:cxn>
                <a:cxn ang="0">
                  <a:pos x="0" y="31"/>
                </a:cxn>
                <a:cxn ang="0">
                  <a:pos x="105" y="31"/>
                </a:cxn>
                <a:cxn ang="0">
                  <a:pos x="105" y="10"/>
                </a:cxn>
                <a:cxn ang="0">
                  <a:pos x="95" y="2"/>
                </a:cxn>
                <a:cxn ang="0">
                  <a:pos x="78" y="0"/>
                </a:cxn>
                <a:cxn ang="0">
                  <a:pos x="10" y="4"/>
                </a:cxn>
                <a:cxn ang="0">
                  <a:pos x="10" y="4"/>
                </a:cxn>
              </a:cxnLst>
              <a:rect l="0" t="0" r="r" b="b"/>
              <a:pathLst>
                <a:path w="105" h="31">
                  <a:moveTo>
                    <a:pt x="10" y="4"/>
                  </a:moveTo>
                  <a:lnTo>
                    <a:pt x="0" y="19"/>
                  </a:lnTo>
                  <a:lnTo>
                    <a:pt x="0" y="31"/>
                  </a:lnTo>
                  <a:lnTo>
                    <a:pt x="105" y="31"/>
                  </a:lnTo>
                  <a:lnTo>
                    <a:pt x="105" y="10"/>
                  </a:lnTo>
                  <a:lnTo>
                    <a:pt x="95" y="2"/>
                  </a:lnTo>
                  <a:lnTo>
                    <a:pt x="78" y="0"/>
                  </a:lnTo>
                  <a:lnTo>
                    <a:pt x="10" y="4"/>
                  </a:lnTo>
                  <a:lnTo>
                    <a:pt x="10" y="4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31142" name="Freeform 70"/>
            <p:cNvSpPr>
              <a:spLocks/>
            </p:cNvSpPr>
            <p:nvPr/>
          </p:nvSpPr>
          <p:spPr bwMode="auto">
            <a:xfrm>
              <a:off x="2822" y="2919"/>
              <a:ext cx="63" cy="71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0" y="38"/>
                </a:cxn>
                <a:cxn ang="0">
                  <a:pos x="0" y="55"/>
                </a:cxn>
                <a:cxn ang="0">
                  <a:pos x="19" y="55"/>
                </a:cxn>
                <a:cxn ang="0">
                  <a:pos x="29" y="47"/>
                </a:cxn>
                <a:cxn ang="0">
                  <a:pos x="49" y="45"/>
                </a:cxn>
                <a:cxn ang="0">
                  <a:pos x="68" y="45"/>
                </a:cxn>
                <a:cxn ang="0">
                  <a:pos x="80" y="55"/>
                </a:cxn>
                <a:cxn ang="0">
                  <a:pos x="89" y="72"/>
                </a:cxn>
                <a:cxn ang="0">
                  <a:pos x="89" y="87"/>
                </a:cxn>
                <a:cxn ang="0">
                  <a:pos x="82" y="97"/>
                </a:cxn>
                <a:cxn ang="0">
                  <a:pos x="68" y="104"/>
                </a:cxn>
                <a:cxn ang="0">
                  <a:pos x="48" y="104"/>
                </a:cxn>
                <a:cxn ang="0">
                  <a:pos x="32" y="97"/>
                </a:cxn>
                <a:cxn ang="0">
                  <a:pos x="17" y="91"/>
                </a:cxn>
                <a:cxn ang="0">
                  <a:pos x="10" y="95"/>
                </a:cxn>
                <a:cxn ang="0">
                  <a:pos x="8" y="106"/>
                </a:cxn>
                <a:cxn ang="0">
                  <a:pos x="17" y="121"/>
                </a:cxn>
                <a:cxn ang="0">
                  <a:pos x="36" y="135"/>
                </a:cxn>
                <a:cxn ang="0">
                  <a:pos x="61" y="140"/>
                </a:cxn>
                <a:cxn ang="0">
                  <a:pos x="93" y="133"/>
                </a:cxn>
                <a:cxn ang="0">
                  <a:pos x="112" y="114"/>
                </a:cxn>
                <a:cxn ang="0">
                  <a:pos x="125" y="81"/>
                </a:cxn>
                <a:cxn ang="0">
                  <a:pos x="122" y="55"/>
                </a:cxn>
                <a:cxn ang="0">
                  <a:pos x="105" y="30"/>
                </a:cxn>
                <a:cxn ang="0">
                  <a:pos x="80" y="17"/>
                </a:cxn>
                <a:cxn ang="0">
                  <a:pos x="51" y="15"/>
                </a:cxn>
                <a:cxn ang="0">
                  <a:pos x="30" y="21"/>
                </a:cxn>
                <a:cxn ang="0">
                  <a:pos x="32" y="0"/>
                </a:cxn>
                <a:cxn ang="0">
                  <a:pos x="11" y="0"/>
                </a:cxn>
                <a:cxn ang="0">
                  <a:pos x="11" y="0"/>
                </a:cxn>
              </a:cxnLst>
              <a:rect l="0" t="0" r="r" b="b"/>
              <a:pathLst>
                <a:path w="125" h="140">
                  <a:moveTo>
                    <a:pt x="11" y="0"/>
                  </a:moveTo>
                  <a:lnTo>
                    <a:pt x="0" y="38"/>
                  </a:lnTo>
                  <a:lnTo>
                    <a:pt x="0" y="55"/>
                  </a:lnTo>
                  <a:lnTo>
                    <a:pt x="19" y="55"/>
                  </a:lnTo>
                  <a:lnTo>
                    <a:pt x="29" y="47"/>
                  </a:lnTo>
                  <a:lnTo>
                    <a:pt x="49" y="45"/>
                  </a:lnTo>
                  <a:lnTo>
                    <a:pt x="68" y="45"/>
                  </a:lnTo>
                  <a:lnTo>
                    <a:pt x="80" y="55"/>
                  </a:lnTo>
                  <a:lnTo>
                    <a:pt x="89" y="72"/>
                  </a:lnTo>
                  <a:lnTo>
                    <a:pt x="89" y="87"/>
                  </a:lnTo>
                  <a:lnTo>
                    <a:pt x="82" y="97"/>
                  </a:lnTo>
                  <a:lnTo>
                    <a:pt x="68" y="104"/>
                  </a:lnTo>
                  <a:lnTo>
                    <a:pt x="48" y="104"/>
                  </a:lnTo>
                  <a:lnTo>
                    <a:pt x="32" y="97"/>
                  </a:lnTo>
                  <a:lnTo>
                    <a:pt x="17" y="91"/>
                  </a:lnTo>
                  <a:lnTo>
                    <a:pt x="10" y="95"/>
                  </a:lnTo>
                  <a:lnTo>
                    <a:pt x="8" y="106"/>
                  </a:lnTo>
                  <a:lnTo>
                    <a:pt x="17" y="121"/>
                  </a:lnTo>
                  <a:lnTo>
                    <a:pt x="36" y="135"/>
                  </a:lnTo>
                  <a:lnTo>
                    <a:pt x="61" y="140"/>
                  </a:lnTo>
                  <a:lnTo>
                    <a:pt x="93" y="133"/>
                  </a:lnTo>
                  <a:lnTo>
                    <a:pt x="112" y="114"/>
                  </a:lnTo>
                  <a:lnTo>
                    <a:pt x="125" y="81"/>
                  </a:lnTo>
                  <a:lnTo>
                    <a:pt x="122" y="55"/>
                  </a:lnTo>
                  <a:lnTo>
                    <a:pt x="105" y="30"/>
                  </a:lnTo>
                  <a:lnTo>
                    <a:pt x="80" y="17"/>
                  </a:lnTo>
                  <a:lnTo>
                    <a:pt x="51" y="15"/>
                  </a:lnTo>
                  <a:lnTo>
                    <a:pt x="30" y="21"/>
                  </a:lnTo>
                  <a:lnTo>
                    <a:pt x="32" y="0"/>
                  </a:lnTo>
                  <a:lnTo>
                    <a:pt x="11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31143" name="Freeform 71"/>
            <p:cNvSpPr>
              <a:spLocks/>
            </p:cNvSpPr>
            <p:nvPr/>
          </p:nvSpPr>
          <p:spPr bwMode="auto">
            <a:xfrm>
              <a:off x="2821" y="3002"/>
              <a:ext cx="27" cy="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" y="88"/>
                </a:cxn>
                <a:cxn ang="0">
                  <a:pos x="53" y="2"/>
                </a:cxn>
                <a:cxn ang="0">
                  <a:pos x="25" y="3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" h="88">
                  <a:moveTo>
                    <a:pt x="0" y="0"/>
                  </a:moveTo>
                  <a:lnTo>
                    <a:pt x="21" y="88"/>
                  </a:lnTo>
                  <a:lnTo>
                    <a:pt x="53" y="2"/>
                  </a:lnTo>
                  <a:lnTo>
                    <a:pt x="25" y="3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31144" name="Freeform 72"/>
            <p:cNvSpPr>
              <a:spLocks/>
            </p:cNvSpPr>
            <p:nvPr/>
          </p:nvSpPr>
          <p:spPr bwMode="auto">
            <a:xfrm>
              <a:off x="3070" y="2783"/>
              <a:ext cx="17" cy="92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0" y="25"/>
                </a:cxn>
                <a:cxn ang="0">
                  <a:pos x="0" y="165"/>
                </a:cxn>
                <a:cxn ang="0">
                  <a:pos x="17" y="182"/>
                </a:cxn>
                <a:cxn ang="0">
                  <a:pos x="30" y="180"/>
                </a:cxn>
                <a:cxn ang="0">
                  <a:pos x="34" y="7"/>
                </a:cxn>
                <a:cxn ang="0">
                  <a:pos x="25" y="0"/>
                </a:cxn>
                <a:cxn ang="0">
                  <a:pos x="25" y="0"/>
                </a:cxn>
              </a:cxnLst>
              <a:rect l="0" t="0" r="r" b="b"/>
              <a:pathLst>
                <a:path w="34" h="182">
                  <a:moveTo>
                    <a:pt x="25" y="0"/>
                  </a:moveTo>
                  <a:lnTo>
                    <a:pt x="0" y="25"/>
                  </a:lnTo>
                  <a:lnTo>
                    <a:pt x="0" y="165"/>
                  </a:lnTo>
                  <a:lnTo>
                    <a:pt x="17" y="182"/>
                  </a:lnTo>
                  <a:lnTo>
                    <a:pt x="30" y="180"/>
                  </a:lnTo>
                  <a:lnTo>
                    <a:pt x="34" y="7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31145" name="Freeform 73"/>
            <p:cNvSpPr>
              <a:spLocks/>
            </p:cNvSpPr>
            <p:nvPr/>
          </p:nvSpPr>
          <p:spPr bwMode="auto">
            <a:xfrm>
              <a:off x="3104" y="2778"/>
              <a:ext cx="66" cy="97"/>
            </a:xfrm>
            <a:custGeom>
              <a:avLst/>
              <a:gdLst/>
              <a:ahLst/>
              <a:cxnLst>
                <a:cxn ang="0">
                  <a:pos x="4" y="48"/>
                </a:cxn>
                <a:cxn ang="0">
                  <a:pos x="12" y="29"/>
                </a:cxn>
                <a:cxn ang="0">
                  <a:pos x="25" y="16"/>
                </a:cxn>
                <a:cxn ang="0">
                  <a:pos x="52" y="4"/>
                </a:cxn>
                <a:cxn ang="0">
                  <a:pos x="77" y="0"/>
                </a:cxn>
                <a:cxn ang="0">
                  <a:pos x="97" y="4"/>
                </a:cxn>
                <a:cxn ang="0">
                  <a:pos x="122" y="19"/>
                </a:cxn>
                <a:cxn ang="0">
                  <a:pos x="132" y="40"/>
                </a:cxn>
                <a:cxn ang="0">
                  <a:pos x="132" y="67"/>
                </a:cxn>
                <a:cxn ang="0">
                  <a:pos x="118" y="99"/>
                </a:cxn>
                <a:cxn ang="0">
                  <a:pos x="88" y="122"/>
                </a:cxn>
                <a:cxn ang="0">
                  <a:pos x="54" y="145"/>
                </a:cxn>
                <a:cxn ang="0">
                  <a:pos x="50" y="156"/>
                </a:cxn>
                <a:cxn ang="0">
                  <a:pos x="115" y="156"/>
                </a:cxn>
                <a:cxn ang="0">
                  <a:pos x="126" y="166"/>
                </a:cxn>
                <a:cxn ang="0">
                  <a:pos x="115" y="194"/>
                </a:cxn>
                <a:cxn ang="0">
                  <a:pos x="0" y="194"/>
                </a:cxn>
                <a:cxn ang="0">
                  <a:pos x="0" y="175"/>
                </a:cxn>
                <a:cxn ang="0">
                  <a:pos x="12" y="149"/>
                </a:cxn>
                <a:cxn ang="0">
                  <a:pos x="33" y="126"/>
                </a:cxn>
                <a:cxn ang="0">
                  <a:pos x="73" y="99"/>
                </a:cxn>
                <a:cxn ang="0">
                  <a:pos x="96" y="71"/>
                </a:cxn>
                <a:cxn ang="0">
                  <a:pos x="96" y="48"/>
                </a:cxn>
                <a:cxn ang="0">
                  <a:pos x="84" y="37"/>
                </a:cxn>
                <a:cxn ang="0">
                  <a:pos x="67" y="33"/>
                </a:cxn>
                <a:cxn ang="0">
                  <a:pos x="48" y="35"/>
                </a:cxn>
                <a:cxn ang="0">
                  <a:pos x="31" y="40"/>
                </a:cxn>
                <a:cxn ang="0">
                  <a:pos x="27" y="52"/>
                </a:cxn>
                <a:cxn ang="0">
                  <a:pos x="4" y="48"/>
                </a:cxn>
                <a:cxn ang="0">
                  <a:pos x="4" y="48"/>
                </a:cxn>
              </a:cxnLst>
              <a:rect l="0" t="0" r="r" b="b"/>
              <a:pathLst>
                <a:path w="132" h="194">
                  <a:moveTo>
                    <a:pt x="4" y="48"/>
                  </a:moveTo>
                  <a:lnTo>
                    <a:pt x="12" y="29"/>
                  </a:lnTo>
                  <a:lnTo>
                    <a:pt x="25" y="16"/>
                  </a:lnTo>
                  <a:lnTo>
                    <a:pt x="52" y="4"/>
                  </a:lnTo>
                  <a:lnTo>
                    <a:pt x="77" y="0"/>
                  </a:lnTo>
                  <a:lnTo>
                    <a:pt x="97" y="4"/>
                  </a:lnTo>
                  <a:lnTo>
                    <a:pt x="122" y="19"/>
                  </a:lnTo>
                  <a:lnTo>
                    <a:pt x="132" y="40"/>
                  </a:lnTo>
                  <a:lnTo>
                    <a:pt x="132" y="67"/>
                  </a:lnTo>
                  <a:lnTo>
                    <a:pt x="118" y="99"/>
                  </a:lnTo>
                  <a:lnTo>
                    <a:pt x="88" y="122"/>
                  </a:lnTo>
                  <a:lnTo>
                    <a:pt x="54" y="145"/>
                  </a:lnTo>
                  <a:lnTo>
                    <a:pt x="50" y="156"/>
                  </a:lnTo>
                  <a:lnTo>
                    <a:pt x="115" y="156"/>
                  </a:lnTo>
                  <a:lnTo>
                    <a:pt x="126" y="166"/>
                  </a:lnTo>
                  <a:lnTo>
                    <a:pt x="115" y="194"/>
                  </a:lnTo>
                  <a:lnTo>
                    <a:pt x="0" y="194"/>
                  </a:lnTo>
                  <a:lnTo>
                    <a:pt x="0" y="175"/>
                  </a:lnTo>
                  <a:lnTo>
                    <a:pt x="12" y="149"/>
                  </a:lnTo>
                  <a:lnTo>
                    <a:pt x="33" y="126"/>
                  </a:lnTo>
                  <a:lnTo>
                    <a:pt x="73" y="99"/>
                  </a:lnTo>
                  <a:lnTo>
                    <a:pt x="96" y="71"/>
                  </a:lnTo>
                  <a:lnTo>
                    <a:pt x="96" y="48"/>
                  </a:lnTo>
                  <a:lnTo>
                    <a:pt x="84" y="37"/>
                  </a:lnTo>
                  <a:lnTo>
                    <a:pt x="67" y="33"/>
                  </a:lnTo>
                  <a:lnTo>
                    <a:pt x="48" y="35"/>
                  </a:lnTo>
                  <a:lnTo>
                    <a:pt x="31" y="40"/>
                  </a:lnTo>
                  <a:lnTo>
                    <a:pt x="27" y="52"/>
                  </a:lnTo>
                  <a:lnTo>
                    <a:pt x="4" y="48"/>
                  </a:lnTo>
                  <a:lnTo>
                    <a:pt x="4" y="48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31146" name="Freeform 74"/>
            <p:cNvSpPr>
              <a:spLocks/>
            </p:cNvSpPr>
            <p:nvPr/>
          </p:nvSpPr>
          <p:spPr bwMode="auto">
            <a:xfrm>
              <a:off x="3158" y="2881"/>
              <a:ext cx="42" cy="38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83" y="76"/>
                </a:cxn>
                <a:cxn ang="0">
                  <a:pos x="47" y="0"/>
                </a:cxn>
                <a:cxn ang="0">
                  <a:pos x="47" y="38"/>
                </a:cxn>
                <a:cxn ang="0">
                  <a:pos x="0" y="36"/>
                </a:cxn>
                <a:cxn ang="0">
                  <a:pos x="0" y="36"/>
                </a:cxn>
              </a:cxnLst>
              <a:rect l="0" t="0" r="r" b="b"/>
              <a:pathLst>
                <a:path w="83" h="76">
                  <a:moveTo>
                    <a:pt x="0" y="36"/>
                  </a:moveTo>
                  <a:lnTo>
                    <a:pt x="83" y="76"/>
                  </a:lnTo>
                  <a:lnTo>
                    <a:pt x="47" y="0"/>
                  </a:lnTo>
                  <a:lnTo>
                    <a:pt x="47" y="38"/>
                  </a:lnTo>
                  <a:lnTo>
                    <a:pt x="0" y="36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31147" name="Freeform 75"/>
            <p:cNvSpPr>
              <a:spLocks/>
            </p:cNvSpPr>
            <p:nvPr/>
          </p:nvSpPr>
          <p:spPr bwMode="auto">
            <a:xfrm>
              <a:off x="3290" y="2528"/>
              <a:ext cx="72" cy="101"/>
            </a:xfrm>
            <a:custGeom>
              <a:avLst/>
              <a:gdLst/>
              <a:ahLst/>
              <a:cxnLst>
                <a:cxn ang="0">
                  <a:pos x="89" y="89"/>
                </a:cxn>
                <a:cxn ang="0">
                  <a:pos x="72" y="100"/>
                </a:cxn>
                <a:cxn ang="0">
                  <a:pos x="59" y="104"/>
                </a:cxn>
                <a:cxn ang="0">
                  <a:pos x="47" y="98"/>
                </a:cxn>
                <a:cxn ang="0">
                  <a:pos x="32" y="79"/>
                </a:cxn>
                <a:cxn ang="0">
                  <a:pos x="32" y="64"/>
                </a:cxn>
                <a:cxn ang="0">
                  <a:pos x="38" y="47"/>
                </a:cxn>
                <a:cxn ang="0">
                  <a:pos x="53" y="38"/>
                </a:cxn>
                <a:cxn ang="0">
                  <a:pos x="72" y="39"/>
                </a:cxn>
                <a:cxn ang="0">
                  <a:pos x="87" y="49"/>
                </a:cxn>
                <a:cxn ang="0">
                  <a:pos x="105" y="68"/>
                </a:cxn>
                <a:cxn ang="0">
                  <a:pos x="114" y="89"/>
                </a:cxn>
                <a:cxn ang="0">
                  <a:pos x="116" y="112"/>
                </a:cxn>
                <a:cxn ang="0">
                  <a:pos x="112" y="144"/>
                </a:cxn>
                <a:cxn ang="0">
                  <a:pos x="95" y="165"/>
                </a:cxn>
                <a:cxn ang="0">
                  <a:pos x="70" y="176"/>
                </a:cxn>
                <a:cxn ang="0">
                  <a:pos x="47" y="178"/>
                </a:cxn>
                <a:cxn ang="0">
                  <a:pos x="30" y="173"/>
                </a:cxn>
                <a:cxn ang="0">
                  <a:pos x="11" y="165"/>
                </a:cxn>
                <a:cxn ang="0">
                  <a:pos x="0" y="171"/>
                </a:cxn>
                <a:cxn ang="0">
                  <a:pos x="2" y="182"/>
                </a:cxn>
                <a:cxn ang="0">
                  <a:pos x="19" y="197"/>
                </a:cxn>
                <a:cxn ang="0">
                  <a:pos x="46" y="203"/>
                </a:cxn>
                <a:cxn ang="0">
                  <a:pos x="74" y="201"/>
                </a:cxn>
                <a:cxn ang="0">
                  <a:pos x="106" y="186"/>
                </a:cxn>
                <a:cxn ang="0">
                  <a:pos x="133" y="155"/>
                </a:cxn>
                <a:cxn ang="0">
                  <a:pos x="143" y="123"/>
                </a:cxn>
                <a:cxn ang="0">
                  <a:pos x="143" y="95"/>
                </a:cxn>
                <a:cxn ang="0">
                  <a:pos x="133" y="53"/>
                </a:cxn>
                <a:cxn ang="0">
                  <a:pos x="110" y="20"/>
                </a:cxn>
                <a:cxn ang="0">
                  <a:pos x="80" y="3"/>
                </a:cxn>
                <a:cxn ang="0">
                  <a:pos x="51" y="0"/>
                </a:cxn>
                <a:cxn ang="0">
                  <a:pos x="27" y="9"/>
                </a:cxn>
                <a:cxn ang="0">
                  <a:pos x="9" y="30"/>
                </a:cxn>
                <a:cxn ang="0">
                  <a:pos x="4" y="57"/>
                </a:cxn>
                <a:cxn ang="0">
                  <a:pos x="4" y="87"/>
                </a:cxn>
                <a:cxn ang="0">
                  <a:pos x="17" y="116"/>
                </a:cxn>
                <a:cxn ang="0">
                  <a:pos x="32" y="129"/>
                </a:cxn>
                <a:cxn ang="0">
                  <a:pos x="63" y="140"/>
                </a:cxn>
                <a:cxn ang="0">
                  <a:pos x="87" y="133"/>
                </a:cxn>
                <a:cxn ang="0">
                  <a:pos x="105" y="116"/>
                </a:cxn>
                <a:cxn ang="0">
                  <a:pos x="105" y="91"/>
                </a:cxn>
                <a:cxn ang="0">
                  <a:pos x="89" y="89"/>
                </a:cxn>
                <a:cxn ang="0">
                  <a:pos x="89" y="89"/>
                </a:cxn>
              </a:cxnLst>
              <a:rect l="0" t="0" r="r" b="b"/>
              <a:pathLst>
                <a:path w="143" h="203">
                  <a:moveTo>
                    <a:pt x="89" y="89"/>
                  </a:moveTo>
                  <a:lnTo>
                    <a:pt x="72" y="100"/>
                  </a:lnTo>
                  <a:lnTo>
                    <a:pt x="59" y="104"/>
                  </a:lnTo>
                  <a:lnTo>
                    <a:pt x="47" y="98"/>
                  </a:lnTo>
                  <a:lnTo>
                    <a:pt x="32" y="79"/>
                  </a:lnTo>
                  <a:lnTo>
                    <a:pt x="32" y="64"/>
                  </a:lnTo>
                  <a:lnTo>
                    <a:pt x="38" y="47"/>
                  </a:lnTo>
                  <a:lnTo>
                    <a:pt x="53" y="38"/>
                  </a:lnTo>
                  <a:lnTo>
                    <a:pt x="72" y="39"/>
                  </a:lnTo>
                  <a:lnTo>
                    <a:pt x="87" y="49"/>
                  </a:lnTo>
                  <a:lnTo>
                    <a:pt x="105" y="68"/>
                  </a:lnTo>
                  <a:lnTo>
                    <a:pt x="114" y="89"/>
                  </a:lnTo>
                  <a:lnTo>
                    <a:pt x="116" y="112"/>
                  </a:lnTo>
                  <a:lnTo>
                    <a:pt x="112" y="144"/>
                  </a:lnTo>
                  <a:lnTo>
                    <a:pt x="95" y="165"/>
                  </a:lnTo>
                  <a:lnTo>
                    <a:pt x="70" y="176"/>
                  </a:lnTo>
                  <a:lnTo>
                    <a:pt x="47" y="178"/>
                  </a:lnTo>
                  <a:lnTo>
                    <a:pt x="30" y="173"/>
                  </a:lnTo>
                  <a:lnTo>
                    <a:pt x="11" y="165"/>
                  </a:lnTo>
                  <a:lnTo>
                    <a:pt x="0" y="171"/>
                  </a:lnTo>
                  <a:lnTo>
                    <a:pt x="2" y="182"/>
                  </a:lnTo>
                  <a:lnTo>
                    <a:pt x="19" y="197"/>
                  </a:lnTo>
                  <a:lnTo>
                    <a:pt x="46" y="203"/>
                  </a:lnTo>
                  <a:lnTo>
                    <a:pt x="74" y="201"/>
                  </a:lnTo>
                  <a:lnTo>
                    <a:pt x="106" y="186"/>
                  </a:lnTo>
                  <a:lnTo>
                    <a:pt x="133" y="155"/>
                  </a:lnTo>
                  <a:lnTo>
                    <a:pt x="143" y="123"/>
                  </a:lnTo>
                  <a:lnTo>
                    <a:pt x="143" y="95"/>
                  </a:lnTo>
                  <a:lnTo>
                    <a:pt x="133" y="53"/>
                  </a:lnTo>
                  <a:lnTo>
                    <a:pt x="110" y="20"/>
                  </a:lnTo>
                  <a:lnTo>
                    <a:pt x="80" y="3"/>
                  </a:lnTo>
                  <a:lnTo>
                    <a:pt x="51" y="0"/>
                  </a:lnTo>
                  <a:lnTo>
                    <a:pt x="27" y="9"/>
                  </a:lnTo>
                  <a:lnTo>
                    <a:pt x="9" y="30"/>
                  </a:lnTo>
                  <a:lnTo>
                    <a:pt x="4" y="57"/>
                  </a:lnTo>
                  <a:lnTo>
                    <a:pt x="4" y="87"/>
                  </a:lnTo>
                  <a:lnTo>
                    <a:pt x="17" y="116"/>
                  </a:lnTo>
                  <a:lnTo>
                    <a:pt x="32" y="129"/>
                  </a:lnTo>
                  <a:lnTo>
                    <a:pt x="63" y="140"/>
                  </a:lnTo>
                  <a:lnTo>
                    <a:pt x="87" y="133"/>
                  </a:lnTo>
                  <a:lnTo>
                    <a:pt x="105" y="116"/>
                  </a:lnTo>
                  <a:lnTo>
                    <a:pt x="105" y="91"/>
                  </a:lnTo>
                  <a:lnTo>
                    <a:pt x="89" y="89"/>
                  </a:lnTo>
                  <a:lnTo>
                    <a:pt x="89" y="89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31148" name="Freeform 76"/>
            <p:cNvSpPr>
              <a:spLocks/>
            </p:cNvSpPr>
            <p:nvPr/>
          </p:nvSpPr>
          <p:spPr bwMode="auto">
            <a:xfrm>
              <a:off x="3378" y="2581"/>
              <a:ext cx="44" cy="29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87" y="57"/>
                </a:cxn>
                <a:cxn ang="0">
                  <a:pos x="0" y="55"/>
                </a:cxn>
                <a:cxn ang="0">
                  <a:pos x="45" y="40"/>
                </a:cxn>
                <a:cxn ang="0">
                  <a:pos x="23" y="0"/>
                </a:cxn>
                <a:cxn ang="0">
                  <a:pos x="23" y="0"/>
                </a:cxn>
              </a:cxnLst>
              <a:rect l="0" t="0" r="r" b="b"/>
              <a:pathLst>
                <a:path w="87" h="57">
                  <a:moveTo>
                    <a:pt x="23" y="0"/>
                  </a:moveTo>
                  <a:lnTo>
                    <a:pt x="87" y="57"/>
                  </a:lnTo>
                  <a:lnTo>
                    <a:pt x="0" y="55"/>
                  </a:lnTo>
                  <a:lnTo>
                    <a:pt x="45" y="40"/>
                  </a:lnTo>
                  <a:lnTo>
                    <a:pt x="23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31149" name="Freeform 77"/>
            <p:cNvSpPr>
              <a:spLocks/>
            </p:cNvSpPr>
            <p:nvPr/>
          </p:nvSpPr>
          <p:spPr bwMode="auto">
            <a:xfrm>
              <a:off x="3283" y="2198"/>
              <a:ext cx="67" cy="104"/>
            </a:xfrm>
            <a:custGeom>
              <a:avLst/>
              <a:gdLst/>
              <a:ahLst/>
              <a:cxnLst>
                <a:cxn ang="0">
                  <a:pos x="131" y="32"/>
                </a:cxn>
                <a:cxn ang="0">
                  <a:pos x="114" y="53"/>
                </a:cxn>
                <a:cxn ang="0">
                  <a:pos x="101" y="38"/>
                </a:cxn>
                <a:cxn ang="0">
                  <a:pos x="87" y="32"/>
                </a:cxn>
                <a:cxn ang="0">
                  <a:pos x="66" y="34"/>
                </a:cxn>
                <a:cxn ang="0">
                  <a:pos x="47" y="49"/>
                </a:cxn>
                <a:cxn ang="0">
                  <a:pos x="38" y="72"/>
                </a:cxn>
                <a:cxn ang="0">
                  <a:pos x="32" y="108"/>
                </a:cxn>
                <a:cxn ang="0">
                  <a:pos x="34" y="144"/>
                </a:cxn>
                <a:cxn ang="0">
                  <a:pos x="45" y="167"/>
                </a:cxn>
                <a:cxn ang="0">
                  <a:pos x="66" y="179"/>
                </a:cxn>
                <a:cxn ang="0">
                  <a:pos x="89" y="175"/>
                </a:cxn>
                <a:cxn ang="0">
                  <a:pos x="108" y="158"/>
                </a:cxn>
                <a:cxn ang="0">
                  <a:pos x="112" y="133"/>
                </a:cxn>
                <a:cxn ang="0">
                  <a:pos x="108" y="114"/>
                </a:cxn>
                <a:cxn ang="0">
                  <a:pos x="93" y="103"/>
                </a:cxn>
                <a:cxn ang="0">
                  <a:pos x="70" y="97"/>
                </a:cxn>
                <a:cxn ang="0">
                  <a:pos x="68" y="76"/>
                </a:cxn>
                <a:cxn ang="0">
                  <a:pos x="95" y="78"/>
                </a:cxn>
                <a:cxn ang="0">
                  <a:pos x="114" y="87"/>
                </a:cxn>
                <a:cxn ang="0">
                  <a:pos x="127" y="103"/>
                </a:cxn>
                <a:cxn ang="0">
                  <a:pos x="135" y="125"/>
                </a:cxn>
                <a:cxn ang="0">
                  <a:pos x="135" y="154"/>
                </a:cxn>
                <a:cxn ang="0">
                  <a:pos x="125" y="177"/>
                </a:cxn>
                <a:cxn ang="0">
                  <a:pos x="106" y="196"/>
                </a:cxn>
                <a:cxn ang="0">
                  <a:pos x="83" y="207"/>
                </a:cxn>
                <a:cxn ang="0">
                  <a:pos x="59" y="207"/>
                </a:cxn>
                <a:cxn ang="0">
                  <a:pos x="28" y="196"/>
                </a:cxn>
                <a:cxn ang="0">
                  <a:pos x="11" y="167"/>
                </a:cxn>
                <a:cxn ang="0">
                  <a:pos x="2" y="131"/>
                </a:cxn>
                <a:cxn ang="0">
                  <a:pos x="0" y="91"/>
                </a:cxn>
                <a:cxn ang="0">
                  <a:pos x="5" y="55"/>
                </a:cxn>
                <a:cxn ang="0">
                  <a:pos x="23" y="28"/>
                </a:cxn>
                <a:cxn ang="0">
                  <a:pos x="43" y="8"/>
                </a:cxn>
                <a:cxn ang="0">
                  <a:pos x="70" y="0"/>
                </a:cxn>
                <a:cxn ang="0">
                  <a:pos x="95" y="4"/>
                </a:cxn>
                <a:cxn ang="0">
                  <a:pos x="116" y="15"/>
                </a:cxn>
                <a:cxn ang="0">
                  <a:pos x="131" y="32"/>
                </a:cxn>
                <a:cxn ang="0">
                  <a:pos x="131" y="32"/>
                </a:cxn>
              </a:cxnLst>
              <a:rect l="0" t="0" r="r" b="b"/>
              <a:pathLst>
                <a:path w="135" h="207">
                  <a:moveTo>
                    <a:pt x="131" y="32"/>
                  </a:moveTo>
                  <a:lnTo>
                    <a:pt x="114" y="53"/>
                  </a:lnTo>
                  <a:lnTo>
                    <a:pt x="101" y="38"/>
                  </a:lnTo>
                  <a:lnTo>
                    <a:pt x="87" y="32"/>
                  </a:lnTo>
                  <a:lnTo>
                    <a:pt x="66" y="34"/>
                  </a:lnTo>
                  <a:lnTo>
                    <a:pt x="47" y="49"/>
                  </a:lnTo>
                  <a:lnTo>
                    <a:pt x="38" y="72"/>
                  </a:lnTo>
                  <a:lnTo>
                    <a:pt x="32" y="108"/>
                  </a:lnTo>
                  <a:lnTo>
                    <a:pt x="34" y="144"/>
                  </a:lnTo>
                  <a:lnTo>
                    <a:pt x="45" y="167"/>
                  </a:lnTo>
                  <a:lnTo>
                    <a:pt x="66" y="179"/>
                  </a:lnTo>
                  <a:lnTo>
                    <a:pt x="89" y="175"/>
                  </a:lnTo>
                  <a:lnTo>
                    <a:pt x="108" y="158"/>
                  </a:lnTo>
                  <a:lnTo>
                    <a:pt x="112" y="133"/>
                  </a:lnTo>
                  <a:lnTo>
                    <a:pt x="108" y="114"/>
                  </a:lnTo>
                  <a:lnTo>
                    <a:pt x="93" y="103"/>
                  </a:lnTo>
                  <a:lnTo>
                    <a:pt x="70" y="97"/>
                  </a:lnTo>
                  <a:lnTo>
                    <a:pt x="68" y="76"/>
                  </a:lnTo>
                  <a:lnTo>
                    <a:pt x="95" y="78"/>
                  </a:lnTo>
                  <a:lnTo>
                    <a:pt x="114" y="87"/>
                  </a:lnTo>
                  <a:lnTo>
                    <a:pt x="127" y="103"/>
                  </a:lnTo>
                  <a:lnTo>
                    <a:pt x="135" y="125"/>
                  </a:lnTo>
                  <a:lnTo>
                    <a:pt x="135" y="154"/>
                  </a:lnTo>
                  <a:lnTo>
                    <a:pt x="125" y="177"/>
                  </a:lnTo>
                  <a:lnTo>
                    <a:pt x="106" y="196"/>
                  </a:lnTo>
                  <a:lnTo>
                    <a:pt x="83" y="207"/>
                  </a:lnTo>
                  <a:lnTo>
                    <a:pt x="59" y="207"/>
                  </a:lnTo>
                  <a:lnTo>
                    <a:pt x="28" y="196"/>
                  </a:lnTo>
                  <a:lnTo>
                    <a:pt x="11" y="167"/>
                  </a:lnTo>
                  <a:lnTo>
                    <a:pt x="2" y="131"/>
                  </a:lnTo>
                  <a:lnTo>
                    <a:pt x="0" y="91"/>
                  </a:lnTo>
                  <a:lnTo>
                    <a:pt x="5" y="55"/>
                  </a:lnTo>
                  <a:lnTo>
                    <a:pt x="23" y="28"/>
                  </a:lnTo>
                  <a:lnTo>
                    <a:pt x="43" y="8"/>
                  </a:lnTo>
                  <a:lnTo>
                    <a:pt x="70" y="0"/>
                  </a:lnTo>
                  <a:lnTo>
                    <a:pt x="95" y="4"/>
                  </a:lnTo>
                  <a:lnTo>
                    <a:pt x="116" y="15"/>
                  </a:lnTo>
                  <a:lnTo>
                    <a:pt x="131" y="32"/>
                  </a:lnTo>
                  <a:lnTo>
                    <a:pt x="131" y="32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31150" name="Freeform 78"/>
            <p:cNvSpPr>
              <a:spLocks/>
            </p:cNvSpPr>
            <p:nvPr/>
          </p:nvSpPr>
          <p:spPr bwMode="auto">
            <a:xfrm>
              <a:off x="3377" y="2215"/>
              <a:ext cx="45" cy="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9" y="6"/>
                </a:cxn>
                <a:cxn ang="0">
                  <a:pos x="13" y="55"/>
                </a:cxn>
                <a:cxn ang="0">
                  <a:pos x="34" y="19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9" h="55">
                  <a:moveTo>
                    <a:pt x="0" y="0"/>
                  </a:moveTo>
                  <a:lnTo>
                    <a:pt x="89" y="6"/>
                  </a:lnTo>
                  <a:lnTo>
                    <a:pt x="13" y="55"/>
                  </a:lnTo>
                  <a:lnTo>
                    <a:pt x="34" y="1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31151" name="Freeform 79"/>
            <p:cNvSpPr>
              <a:spLocks/>
            </p:cNvSpPr>
            <p:nvPr/>
          </p:nvSpPr>
          <p:spPr bwMode="auto">
            <a:xfrm>
              <a:off x="3323" y="1821"/>
              <a:ext cx="321" cy="872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91" y="59"/>
                </a:cxn>
                <a:cxn ang="0">
                  <a:pos x="203" y="162"/>
                </a:cxn>
                <a:cxn ang="0">
                  <a:pos x="328" y="289"/>
                </a:cxn>
                <a:cxn ang="0">
                  <a:pos x="442" y="443"/>
                </a:cxn>
                <a:cxn ang="0">
                  <a:pos x="534" y="637"/>
                </a:cxn>
                <a:cxn ang="0">
                  <a:pos x="600" y="865"/>
                </a:cxn>
                <a:cxn ang="0">
                  <a:pos x="638" y="1101"/>
                </a:cxn>
                <a:cxn ang="0">
                  <a:pos x="642" y="1302"/>
                </a:cxn>
                <a:cxn ang="0">
                  <a:pos x="625" y="1485"/>
                </a:cxn>
                <a:cxn ang="0">
                  <a:pos x="596" y="1610"/>
                </a:cxn>
                <a:cxn ang="0">
                  <a:pos x="551" y="1745"/>
                </a:cxn>
                <a:cxn ang="0">
                  <a:pos x="536" y="1721"/>
                </a:cxn>
                <a:cxn ang="0">
                  <a:pos x="560" y="1589"/>
                </a:cxn>
                <a:cxn ang="0">
                  <a:pos x="536" y="1551"/>
                </a:cxn>
                <a:cxn ang="0">
                  <a:pos x="555" y="1456"/>
                </a:cxn>
                <a:cxn ang="0">
                  <a:pos x="579" y="1287"/>
                </a:cxn>
                <a:cxn ang="0">
                  <a:pos x="575" y="1076"/>
                </a:cxn>
                <a:cxn ang="0">
                  <a:pos x="539" y="865"/>
                </a:cxn>
                <a:cxn ang="0">
                  <a:pos x="477" y="645"/>
                </a:cxn>
                <a:cxn ang="0">
                  <a:pos x="389" y="455"/>
                </a:cxn>
                <a:cxn ang="0">
                  <a:pos x="294" y="327"/>
                </a:cxn>
                <a:cxn ang="0">
                  <a:pos x="258" y="274"/>
                </a:cxn>
                <a:cxn ang="0">
                  <a:pos x="262" y="247"/>
                </a:cxn>
                <a:cxn ang="0">
                  <a:pos x="186" y="166"/>
                </a:cxn>
                <a:cxn ang="0">
                  <a:pos x="87" y="82"/>
                </a:cxn>
                <a:cxn ang="0">
                  <a:pos x="0" y="17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642" h="1745">
                  <a:moveTo>
                    <a:pt x="3" y="0"/>
                  </a:moveTo>
                  <a:lnTo>
                    <a:pt x="91" y="59"/>
                  </a:lnTo>
                  <a:lnTo>
                    <a:pt x="203" y="162"/>
                  </a:lnTo>
                  <a:lnTo>
                    <a:pt x="328" y="289"/>
                  </a:lnTo>
                  <a:lnTo>
                    <a:pt x="442" y="443"/>
                  </a:lnTo>
                  <a:lnTo>
                    <a:pt x="534" y="637"/>
                  </a:lnTo>
                  <a:lnTo>
                    <a:pt x="600" y="865"/>
                  </a:lnTo>
                  <a:lnTo>
                    <a:pt x="638" y="1101"/>
                  </a:lnTo>
                  <a:lnTo>
                    <a:pt x="642" y="1302"/>
                  </a:lnTo>
                  <a:lnTo>
                    <a:pt x="625" y="1485"/>
                  </a:lnTo>
                  <a:lnTo>
                    <a:pt x="596" y="1610"/>
                  </a:lnTo>
                  <a:lnTo>
                    <a:pt x="551" y="1745"/>
                  </a:lnTo>
                  <a:lnTo>
                    <a:pt x="536" y="1721"/>
                  </a:lnTo>
                  <a:lnTo>
                    <a:pt x="560" y="1589"/>
                  </a:lnTo>
                  <a:lnTo>
                    <a:pt x="536" y="1551"/>
                  </a:lnTo>
                  <a:lnTo>
                    <a:pt x="555" y="1456"/>
                  </a:lnTo>
                  <a:lnTo>
                    <a:pt x="579" y="1287"/>
                  </a:lnTo>
                  <a:lnTo>
                    <a:pt x="575" y="1076"/>
                  </a:lnTo>
                  <a:lnTo>
                    <a:pt x="539" y="865"/>
                  </a:lnTo>
                  <a:lnTo>
                    <a:pt x="477" y="645"/>
                  </a:lnTo>
                  <a:lnTo>
                    <a:pt x="389" y="455"/>
                  </a:lnTo>
                  <a:lnTo>
                    <a:pt x="294" y="327"/>
                  </a:lnTo>
                  <a:lnTo>
                    <a:pt x="258" y="274"/>
                  </a:lnTo>
                  <a:lnTo>
                    <a:pt x="262" y="247"/>
                  </a:lnTo>
                  <a:lnTo>
                    <a:pt x="186" y="166"/>
                  </a:lnTo>
                  <a:lnTo>
                    <a:pt x="87" y="82"/>
                  </a:lnTo>
                  <a:lnTo>
                    <a:pt x="0" y="17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31152" name="Freeform 80"/>
            <p:cNvSpPr>
              <a:spLocks/>
            </p:cNvSpPr>
            <p:nvPr/>
          </p:nvSpPr>
          <p:spPr bwMode="auto">
            <a:xfrm>
              <a:off x="3352" y="2609"/>
              <a:ext cx="216" cy="339"/>
            </a:xfrm>
            <a:custGeom>
              <a:avLst/>
              <a:gdLst/>
              <a:ahLst/>
              <a:cxnLst>
                <a:cxn ang="0">
                  <a:pos x="414" y="0"/>
                </a:cxn>
                <a:cxn ang="0">
                  <a:pos x="334" y="215"/>
                </a:cxn>
                <a:cxn ang="0">
                  <a:pos x="239" y="386"/>
                </a:cxn>
                <a:cxn ang="0">
                  <a:pos x="153" y="510"/>
                </a:cxn>
                <a:cxn ang="0">
                  <a:pos x="0" y="679"/>
                </a:cxn>
                <a:cxn ang="0">
                  <a:pos x="45" y="662"/>
                </a:cxn>
                <a:cxn ang="0">
                  <a:pos x="199" y="517"/>
                </a:cxn>
                <a:cxn ang="0">
                  <a:pos x="264" y="456"/>
                </a:cxn>
                <a:cxn ang="0">
                  <a:pos x="288" y="411"/>
                </a:cxn>
                <a:cxn ang="0">
                  <a:pos x="376" y="261"/>
                </a:cxn>
                <a:cxn ang="0">
                  <a:pos x="376" y="219"/>
                </a:cxn>
                <a:cxn ang="0">
                  <a:pos x="397" y="137"/>
                </a:cxn>
                <a:cxn ang="0">
                  <a:pos x="431" y="50"/>
                </a:cxn>
                <a:cxn ang="0">
                  <a:pos x="414" y="0"/>
                </a:cxn>
                <a:cxn ang="0">
                  <a:pos x="414" y="0"/>
                </a:cxn>
              </a:cxnLst>
              <a:rect l="0" t="0" r="r" b="b"/>
              <a:pathLst>
                <a:path w="431" h="679">
                  <a:moveTo>
                    <a:pt x="414" y="0"/>
                  </a:moveTo>
                  <a:lnTo>
                    <a:pt x="334" y="215"/>
                  </a:lnTo>
                  <a:lnTo>
                    <a:pt x="239" y="386"/>
                  </a:lnTo>
                  <a:lnTo>
                    <a:pt x="153" y="510"/>
                  </a:lnTo>
                  <a:lnTo>
                    <a:pt x="0" y="679"/>
                  </a:lnTo>
                  <a:lnTo>
                    <a:pt x="45" y="662"/>
                  </a:lnTo>
                  <a:lnTo>
                    <a:pt x="199" y="517"/>
                  </a:lnTo>
                  <a:lnTo>
                    <a:pt x="264" y="456"/>
                  </a:lnTo>
                  <a:lnTo>
                    <a:pt x="288" y="411"/>
                  </a:lnTo>
                  <a:lnTo>
                    <a:pt x="376" y="261"/>
                  </a:lnTo>
                  <a:lnTo>
                    <a:pt x="376" y="219"/>
                  </a:lnTo>
                  <a:lnTo>
                    <a:pt x="397" y="137"/>
                  </a:lnTo>
                  <a:lnTo>
                    <a:pt x="431" y="50"/>
                  </a:lnTo>
                  <a:lnTo>
                    <a:pt x="414" y="0"/>
                  </a:lnTo>
                  <a:lnTo>
                    <a:pt x="414" y="0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31153" name="Freeform 81"/>
            <p:cNvSpPr>
              <a:spLocks/>
            </p:cNvSpPr>
            <p:nvPr/>
          </p:nvSpPr>
          <p:spPr bwMode="auto">
            <a:xfrm>
              <a:off x="2743" y="2782"/>
              <a:ext cx="813" cy="451"/>
            </a:xfrm>
            <a:custGeom>
              <a:avLst/>
              <a:gdLst/>
              <a:ahLst/>
              <a:cxnLst>
                <a:cxn ang="0">
                  <a:pos x="1616" y="0"/>
                </a:cxn>
                <a:cxn ang="0">
                  <a:pos x="1507" y="144"/>
                </a:cxn>
                <a:cxn ang="0">
                  <a:pos x="1355" y="314"/>
                </a:cxn>
                <a:cxn ang="0">
                  <a:pos x="1127" y="500"/>
                </a:cxn>
                <a:cxn ang="0">
                  <a:pos x="903" y="644"/>
                </a:cxn>
                <a:cxn ang="0">
                  <a:pos x="684" y="739"/>
                </a:cxn>
                <a:cxn ang="0">
                  <a:pos x="348" y="823"/>
                </a:cxn>
                <a:cxn ang="0">
                  <a:pos x="331" y="852"/>
                </a:cxn>
                <a:cxn ang="0">
                  <a:pos x="221" y="876"/>
                </a:cxn>
                <a:cxn ang="0">
                  <a:pos x="105" y="876"/>
                </a:cxn>
                <a:cxn ang="0">
                  <a:pos x="0" y="865"/>
                </a:cxn>
                <a:cxn ang="0">
                  <a:pos x="112" y="893"/>
                </a:cxn>
                <a:cxn ang="0">
                  <a:pos x="228" y="901"/>
                </a:cxn>
                <a:cxn ang="0">
                  <a:pos x="361" y="897"/>
                </a:cxn>
                <a:cxn ang="0">
                  <a:pos x="576" y="855"/>
                </a:cxn>
                <a:cxn ang="0">
                  <a:pos x="724" y="806"/>
                </a:cxn>
                <a:cxn ang="0">
                  <a:pos x="990" y="694"/>
                </a:cxn>
                <a:cxn ang="0">
                  <a:pos x="1163" y="570"/>
                </a:cxn>
                <a:cxn ang="0">
                  <a:pos x="1388" y="363"/>
                </a:cxn>
                <a:cxn ang="0">
                  <a:pos x="1542" y="173"/>
                </a:cxn>
                <a:cxn ang="0">
                  <a:pos x="1625" y="36"/>
                </a:cxn>
                <a:cxn ang="0">
                  <a:pos x="1616" y="0"/>
                </a:cxn>
                <a:cxn ang="0">
                  <a:pos x="1616" y="0"/>
                </a:cxn>
              </a:cxnLst>
              <a:rect l="0" t="0" r="r" b="b"/>
              <a:pathLst>
                <a:path w="1625" h="901">
                  <a:moveTo>
                    <a:pt x="1616" y="0"/>
                  </a:moveTo>
                  <a:lnTo>
                    <a:pt x="1507" y="144"/>
                  </a:lnTo>
                  <a:lnTo>
                    <a:pt x="1355" y="314"/>
                  </a:lnTo>
                  <a:lnTo>
                    <a:pt x="1127" y="500"/>
                  </a:lnTo>
                  <a:lnTo>
                    <a:pt x="903" y="644"/>
                  </a:lnTo>
                  <a:lnTo>
                    <a:pt x="684" y="739"/>
                  </a:lnTo>
                  <a:lnTo>
                    <a:pt x="348" y="823"/>
                  </a:lnTo>
                  <a:lnTo>
                    <a:pt x="331" y="852"/>
                  </a:lnTo>
                  <a:lnTo>
                    <a:pt x="221" y="876"/>
                  </a:lnTo>
                  <a:lnTo>
                    <a:pt x="105" y="876"/>
                  </a:lnTo>
                  <a:lnTo>
                    <a:pt x="0" y="865"/>
                  </a:lnTo>
                  <a:lnTo>
                    <a:pt x="112" y="893"/>
                  </a:lnTo>
                  <a:lnTo>
                    <a:pt x="228" y="901"/>
                  </a:lnTo>
                  <a:lnTo>
                    <a:pt x="361" y="897"/>
                  </a:lnTo>
                  <a:lnTo>
                    <a:pt x="576" y="855"/>
                  </a:lnTo>
                  <a:lnTo>
                    <a:pt x="724" y="806"/>
                  </a:lnTo>
                  <a:lnTo>
                    <a:pt x="990" y="694"/>
                  </a:lnTo>
                  <a:lnTo>
                    <a:pt x="1163" y="570"/>
                  </a:lnTo>
                  <a:lnTo>
                    <a:pt x="1388" y="363"/>
                  </a:lnTo>
                  <a:lnTo>
                    <a:pt x="1542" y="173"/>
                  </a:lnTo>
                  <a:lnTo>
                    <a:pt x="1625" y="36"/>
                  </a:lnTo>
                  <a:lnTo>
                    <a:pt x="1616" y="0"/>
                  </a:lnTo>
                  <a:lnTo>
                    <a:pt x="1616" y="0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31154" name="Freeform 82"/>
            <p:cNvSpPr>
              <a:spLocks/>
            </p:cNvSpPr>
            <p:nvPr/>
          </p:nvSpPr>
          <p:spPr bwMode="auto">
            <a:xfrm>
              <a:off x="2799" y="3002"/>
              <a:ext cx="304" cy="80"/>
            </a:xfrm>
            <a:custGeom>
              <a:avLst/>
              <a:gdLst/>
              <a:ahLst/>
              <a:cxnLst>
                <a:cxn ang="0">
                  <a:pos x="0" y="135"/>
                </a:cxn>
                <a:cxn ang="0">
                  <a:pos x="16" y="156"/>
                </a:cxn>
                <a:cxn ang="0">
                  <a:pos x="82" y="160"/>
                </a:cxn>
                <a:cxn ang="0">
                  <a:pos x="221" y="152"/>
                </a:cxn>
                <a:cxn ang="0">
                  <a:pos x="335" y="131"/>
                </a:cxn>
                <a:cxn ang="0">
                  <a:pos x="451" y="91"/>
                </a:cxn>
                <a:cxn ang="0">
                  <a:pos x="609" y="19"/>
                </a:cxn>
                <a:cxn ang="0">
                  <a:pos x="591" y="0"/>
                </a:cxn>
                <a:cxn ang="0">
                  <a:pos x="436" y="70"/>
                </a:cxn>
                <a:cxn ang="0">
                  <a:pos x="327" y="99"/>
                </a:cxn>
                <a:cxn ang="0">
                  <a:pos x="215" y="120"/>
                </a:cxn>
                <a:cxn ang="0">
                  <a:pos x="75" y="135"/>
                </a:cxn>
                <a:cxn ang="0">
                  <a:pos x="0" y="135"/>
                </a:cxn>
                <a:cxn ang="0">
                  <a:pos x="0" y="135"/>
                </a:cxn>
              </a:cxnLst>
              <a:rect l="0" t="0" r="r" b="b"/>
              <a:pathLst>
                <a:path w="609" h="160">
                  <a:moveTo>
                    <a:pt x="0" y="135"/>
                  </a:moveTo>
                  <a:lnTo>
                    <a:pt x="16" y="156"/>
                  </a:lnTo>
                  <a:lnTo>
                    <a:pt x="82" y="160"/>
                  </a:lnTo>
                  <a:lnTo>
                    <a:pt x="221" y="152"/>
                  </a:lnTo>
                  <a:lnTo>
                    <a:pt x="335" y="131"/>
                  </a:lnTo>
                  <a:lnTo>
                    <a:pt x="451" y="91"/>
                  </a:lnTo>
                  <a:lnTo>
                    <a:pt x="609" y="19"/>
                  </a:lnTo>
                  <a:lnTo>
                    <a:pt x="591" y="0"/>
                  </a:lnTo>
                  <a:lnTo>
                    <a:pt x="436" y="70"/>
                  </a:lnTo>
                  <a:lnTo>
                    <a:pt x="327" y="99"/>
                  </a:lnTo>
                  <a:lnTo>
                    <a:pt x="215" y="120"/>
                  </a:lnTo>
                  <a:lnTo>
                    <a:pt x="75" y="135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31155" name="Freeform 83"/>
            <p:cNvSpPr>
              <a:spLocks/>
            </p:cNvSpPr>
            <p:nvPr/>
          </p:nvSpPr>
          <p:spPr bwMode="auto">
            <a:xfrm>
              <a:off x="2099" y="2607"/>
              <a:ext cx="576" cy="60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74" y="190"/>
                </a:cxn>
                <a:cxn ang="0">
                  <a:pos x="150" y="365"/>
                </a:cxn>
                <a:cxn ang="0">
                  <a:pos x="270" y="580"/>
                </a:cxn>
                <a:cxn ang="0">
                  <a:pos x="403" y="742"/>
                </a:cxn>
                <a:cxn ang="0">
                  <a:pos x="558" y="882"/>
                </a:cxn>
                <a:cxn ang="0">
                  <a:pos x="771" y="1010"/>
                </a:cxn>
                <a:cxn ang="0">
                  <a:pos x="978" y="1097"/>
                </a:cxn>
                <a:cxn ang="0">
                  <a:pos x="1091" y="1133"/>
                </a:cxn>
                <a:cxn ang="0">
                  <a:pos x="1056" y="1162"/>
                </a:cxn>
                <a:cxn ang="0">
                  <a:pos x="1151" y="1192"/>
                </a:cxn>
                <a:cxn ang="0">
                  <a:pos x="1140" y="1217"/>
                </a:cxn>
                <a:cxn ang="0">
                  <a:pos x="1032" y="1183"/>
                </a:cxn>
                <a:cxn ang="0">
                  <a:pos x="741" y="1059"/>
                </a:cxn>
                <a:cxn ang="0">
                  <a:pos x="530" y="922"/>
                </a:cxn>
                <a:cxn ang="0">
                  <a:pos x="365" y="749"/>
                </a:cxn>
                <a:cxn ang="0">
                  <a:pos x="235" y="584"/>
                </a:cxn>
                <a:cxn ang="0">
                  <a:pos x="104" y="356"/>
                </a:cxn>
                <a:cxn ang="0">
                  <a:pos x="38" y="187"/>
                </a:cxn>
                <a:cxn ang="0">
                  <a:pos x="0" y="33"/>
                </a:cxn>
                <a:cxn ang="0">
                  <a:pos x="17" y="0"/>
                </a:cxn>
                <a:cxn ang="0">
                  <a:pos x="17" y="0"/>
                </a:cxn>
              </a:cxnLst>
              <a:rect l="0" t="0" r="r" b="b"/>
              <a:pathLst>
                <a:path w="1151" h="1217">
                  <a:moveTo>
                    <a:pt x="17" y="0"/>
                  </a:moveTo>
                  <a:lnTo>
                    <a:pt x="74" y="190"/>
                  </a:lnTo>
                  <a:lnTo>
                    <a:pt x="150" y="365"/>
                  </a:lnTo>
                  <a:lnTo>
                    <a:pt x="270" y="580"/>
                  </a:lnTo>
                  <a:lnTo>
                    <a:pt x="403" y="742"/>
                  </a:lnTo>
                  <a:lnTo>
                    <a:pt x="558" y="882"/>
                  </a:lnTo>
                  <a:lnTo>
                    <a:pt x="771" y="1010"/>
                  </a:lnTo>
                  <a:lnTo>
                    <a:pt x="978" y="1097"/>
                  </a:lnTo>
                  <a:lnTo>
                    <a:pt x="1091" y="1133"/>
                  </a:lnTo>
                  <a:lnTo>
                    <a:pt x="1056" y="1162"/>
                  </a:lnTo>
                  <a:lnTo>
                    <a:pt x="1151" y="1192"/>
                  </a:lnTo>
                  <a:lnTo>
                    <a:pt x="1140" y="1217"/>
                  </a:lnTo>
                  <a:lnTo>
                    <a:pt x="1032" y="1183"/>
                  </a:lnTo>
                  <a:lnTo>
                    <a:pt x="741" y="1059"/>
                  </a:lnTo>
                  <a:lnTo>
                    <a:pt x="530" y="922"/>
                  </a:lnTo>
                  <a:lnTo>
                    <a:pt x="365" y="749"/>
                  </a:lnTo>
                  <a:lnTo>
                    <a:pt x="235" y="584"/>
                  </a:lnTo>
                  <a:lnTo>
                    <a:pt x="104" y="356"/>
                  </a:lnTo>
                  <a:lnTo>
                    <a:pt x="38" y="187"/>
                  </a:lnTo>
                  <a:lnTo>
                    <a:pt x="0" y="33"/>
                  </a:lnTo>
                  <a:lnTo>
                    <a:pt x="17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3" name="Group 85"/>
          <p:cNvGrpSpPr>
            <a:grpSpLocks/>
          </p:cNvGrpSpPr>
          <p:nvPr/>
        </p:nvGrpSpPr>
        <p:grpSpPr bwMode="auto">
          <a:xfrm>
            <a:off x="119063" y="76200"/>
            <a:ext cx="8948737" cy="650875"/>
            <a:chOff x="-117" y="48"/>
            <a:chExt cx="5637" cy="410"/>
          </a:xfrm>
        </p:grpSpPr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-117" y="48"/>
              <a:ext cx="5637" cy="410"/>
              <a:chOff x="48" y="144"/>
              <a:chExt cx="5472" cy="384"/>
            </a:xfrm>
          </p:grpSpPr>
          <p:sp>
            <p:nvSpPr>
              <p:cNvPr id="131076" name="Rectangle 4"/>
              <p:cNvSpPr>
                <a:spLocks noChangeArrowheads="1"/>
              </p:cNvSpPr>
              <p:nvPr/>
            </p:nvSpPr>
            <p:spPr bwMode="gray">
              <a:xfrm>
                <a:off x="48" y="505"/>
                <a:ext cx="5472" cy="23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kumimoji="1" lang="tr-TR"/>
              </a:p>
            </p:txBody>
          </p:sp>
          <p:grpSp>
            <p:nvGrpSpPr>
              <p:cNvPr id="5" name="Group 5"/>
              <p:cNvGrpSpPr>
                <a:grpSpLocks/>
              </p:cNvGrpSpPr>
              <p:nvPr/>
            </p:nvGrpSpPr>
            <p:grpSpPr bwMode="auto">
              <a:xfrm>
                <a:off x="48" y="144"/>
                <a:ext cx="576" cy="336"/>
                <a:chOff x="2352" y="2016"/>
                <a:chExt cx="768" cy="480"/>
              </a:xfrm>
            </p:grpSpPr>
            <p:sp>
              <p:nvSpPr>
                <p:cNvPr id="131078" name="AutoShape 6"/>
                <p:cNvSpPr>
                  <a:spLocks noChangeArrowheads="1"/>
                </p:cNvSpPr>
                <p:nvPr/>
              </p:nvSpPr>
              <p:spPr bwMode="auto">
                <a:xfrm>
                  <a:off x="2640" y="2016"/>
                  <a:ext cx="384" cy="480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>
                  <a:prstShdw prst="shdw17" dist="17961" dir="2700000">
                    <a:schemeClr val="hlink">
                      <a:gamma/>
                      <a:shade val="60000"/>
                      <a:invGamma/>
                    </a:schemeClr>
                  </a:prstShdw>
                </a:effec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31079" name="AutoShape 7"/>
                <p:cNvSpPr>
                  <a:spLocks noChangeArrowheads="1"/>
                </p:cNvSpPr>
                <p:nvPr/>
              </p:nvSpPr>
              <p:spPr bwMode="auto">
                <a:xfrm>
                  <a:off x="2880" y="2208"/>
                  <a:ext cx="240" cy="192"/>
                </a:xfrm>
                <a:prstGeom prst="rtTriangle">
                  <a:avLst/>
                </a:prstGeom>
                <a:solidFill>
                  <a:srgbClr val="66FFFF"/>
                </a:solidFill>
                <a:ln w="9525">
                  <a:noFill/>
                  <a:miter lim="800000"/>
                  <a:headEnd/>
                  <a:tailEnd/>
                </a:ln>
                <a:effectLst>
                  <a:prstShdw prst="shdw17" dist="17961" dir="2700000">
                    <a:srgbClr val="66FFFF">
                      <a:gamma/>
                      <a:shade val="60000"/>
                      <a:invGamma/>
                    </a:srgbClr>
                  </a:prstShdw>
                </a:effec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31080" name="AutoShape 8"/>
                <p:cNvSpPr>
                  <a:spLocks noChangeArrowheads="1"/>
                </p:cNvSpPr>
                <p:nvPr/>
              </p:nvSpPr>
              <p:spPr bwMode="auto">
                <a:xfrm>
                  <a:off x="2352" y="2304"/>
                  <a:ext cx="480" cy="144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FFFF66"/>
                </a:solidFill>
                <a:ln w="9525">
                  <a:noFill/>
                  <a:miter lim="800000"/>
                  <a:headEnd/>
                  <a:tailEnd/>
                </a:ln>
                <a:effectLst>
                  <a:prstShdw prst="shdw17" dist="17961" dir="2700000">
                    <a:srgbClr val="FFFF66">
                      <a:gamma/>
                      <a:shade val="60000"/>
                      <a:invGamma/>
                    </a:srgbClr>
                  </a:prstShdw>
                </a:effec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31081" name="AutoShape 9"/>
                <p:cNvSpPr>
                  <a:spLocks noChangeArrowheads="1"/>
                </p:cNvSpPr>
                <p:nvPr/>
              </p:nvSpPr>
              <p:spPr bwMode="auto">
                <a:xfrm>
                  <a:off x="2544" y="2064"/>
                  <a:ext cx="288" cy="192"/>
                </a:xfrm>
                <a:prstGeom prst="rtTriangle">
                  <a:avLst/>
                </a:prstGeom>
                <a:solidFill>
                  <a:srgbClr val="6699FF"/>
                </a:solidFill>
                <a:ln w="9525">
                  <a:noFill/>
                  <a:miter lim="800000"/>
                  <a:headEnd/>
                  <a:tailEnd/>
                </a:ln>
                <a:effectLst>
                  <a:prstShdw prst="shdw17" dist="17961" dir="2700000">
                    <a:srgbClr val="6699FF">
                      <a:gamma/>
                      <a:shade val="60000"/>
                      <a:invGamma/>
                    </a:srgbClr>
                  </a:prstShdw>
                </a:effec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</p:grpSp>
        </p:grpSp>
        <p:sp>
          <p:nvSpPr>
            <p:cNvPr id="131082" name="Rectangle 10"/>
            <p:cNvSpPr>
              <a:spLocks noChangeArrowheads="1"/>
            </p:cNvSpPr>
            <p:nvPr/>
          </p:nvSpPr>
          <p:spPr bwMode="ltGray">
            <a:xfrm>
              <a:off x="526" y="96"/>
              <a:ext cx="4994" cy="308"/>
            </a:xfrm>
            <a:prstGeom prst="rect">
              <a:avLst/>
            </a:prstGeom>
            <a:gradFill rotWithShape="0">
              <a:gsLst>
                <a:gs pos="0">
                  <a:srgbClr val="BFDFFF"/>
                </a:gs>
                <a:gs pos="100000">
                  <a:srgbClr val="FFA7A9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BFDFFF">
                  <a:gamma/>
                  <a:shade val="60000"/>
                  <a:invGamma/>
                </a:srgbClr>
              </a:prstShdw>
            </a:effectLst>
          </p:spPr>
          <p:txBody>
            <a:bodyPr wrap="none" anchor="ctr"/>
            <a:lstStyle/>
            <a:p>
              <a:r>
                <a:rPr kumimoji="1" lang="tr-TR" sz="2800" b="1" dirty="0" smtClean="0">
                  <a:solidFill>
                    <a:srgbClr val="000066"/>
                  </a:solidFill>
                </a:rPr>
                <a:t>                        ZAMANI </a:t>
              </a:r>
              <a:r>
                <a:rPr kumimoji="1" lang="tr-TR" sz="2800" b="1" dirty="0">
                  <a:solidFill>
                    <a:srgbClr val="000066"/>
                  </a:solidFill>
                </a:rPr>
                <a:t>KONTROL ETMEK</a:t>
              </a:r>
              <a:r>
                <a:rPr kumimoji="1" lang="en-US" sz="2800" b="1" dirty="0">
                  <a:solidFill>
                    <a:srgbClr val="000066"/>
                  </a:solidFill>
                </a:rPr>
                <a:t> </a:t>
              </a:r>
            </a:p>
          </p:txBody>
        </p:sp>
      </p:grpSp>
      <p:sp>
        <p:nvSpPr>
          <p:cNvPr id="131083" name="Oval 11"/>
          <p:cNvSpPr>
            <a:spLocks noChangeAspect="1" noChangeArrowheads="1"/>
          </p:cNvSpPr>
          <p:nvPr/>
        </p:nvSpPr>
        <p:spPr bwMode="auto">
          <a:xfrm>
            <a:off x="4689475" y="1189038"/>
            <a:ext cx="1924050" cy="1751012"/>
          </a:xfrm>
          <a:prstGeom prst="ellipse">
            <a:avLst/>
          </a:prstGeom>
          <a:gradFill rotWithShape="0">
            <a:gsLst>
              <a:gs pos="0">
                <a:srgbClr val="BFDFFF"/>
              </a:gs>
              <a:gs pos="100000">
                <a:srgbClr val="FFFFCC"/>
              </a:gs>
            </a:gsLst>
            <a:lin ang="0" scaled="1"/>
          </a:gradFill>
          <a:ln w="9525">
            <a:noFill/>
            <a:round/>
            <a:headEnd/>
            <a:tailEnd/>
          </a:ln>
          <a:effectLst>
            <a:prstShdw prst="shdw17" dist="17961" dir="2700000">
              <a:srgbClr val="BFDFFF">
                <a:gamma/>
                <a:shade val="60000"/>
                <a:invGamma/>
              </a:srgbClr>
            </a:prstShdw>
          </a:effectLst>
        </p:spPr>
        <p:txBody>
          <a:bodyPr/>
          <a:lstStyle/>
          <a:p>
            <a:pPr algn="ctr" eaLnBrk="0" hangingPunct="0"/>
            <a:r>
              <a:rPr lang="tr-TR" sz="1400" b="1" dirty="0"/>
              <a:t>3.</a:t>
            </a:r>
          </a:p>
          <a:p>
            <a:pPr algn="ctr" eaLnBrk="0" hangingPunct="0"/>
            <a:r>
              <a:rPr lang="tr-TR" sz="1400" b="1" dirty="0"/>
              <a:t>haftalık ve günlük zamanı  kullanmanızı planlayın ve </a:t>
            </a:r>
            <a:r>
              <a:rPr lang="tr-TR" sz="1400" b="1" dirty="0" smtClean="0"/>
              <a:t>programlayın</a:t>
            </a:r>
            <a:endParaRPr lang="tr-TR" sz="1400" b="1" dirty="0"/>
          </a:p>
          <a:p>
            <a:pPr algn="ctr" eaLnBrk="0" hangingPunct="0"/>
            <a:endParaRPr lang="tr-TR" b="1" dirty="0"/>
          </a:p>
        </p:txBody>
      </p:sp>
      <p:sp>
        <p:nvSpPr>
          <p:cNvPr id="131084" name="Oval 12"/>
          <p:cNvSpPr>
            <a:spLocks noChangeArrowheads="1"/>
          </p:cNvSpPr>
          <p:nvPr/>
        </p:nvSpPr>
        <p:spPr bwMode="auto">
          <a:xfrm>
            <a:off x="7045325" y="1189038"/>
            <a:ext cx="1854200" cy="1751012"/>
          </a:xfrm>
          <a:prstGeom prst="ellipse">
            <a:avLst/>
          </a:prstGeom>
          <a:gradFill rotWithShape="0">
            <a:gsLst>
              <a:gs pos="0">
                <a:srgbClr val="BFDFFF"/>
              </a:gs>
              <a:gs pos="100000">
                <a:srgbClr val="FFFFCC"/>
              </a:gs>
            </a:gsLst>
            <a:lin ang="0" scaled="1"/>
          </a:gradFill>
          <a:ln w="9525">
            <a:noFill/>
            <a:round/>
            <a:headEnd/>
            <a:tailEnd/>
          </a:ln>
          <a:effectLst>
            <a:prstShdw prst="shdw17" dist="17961" dir="2700000">
              <a:srgbClr val="BFDFFF">
                <a:gamma/>
                <a:shade val="60000"/>
                <a:invGamma/>
              </a:srgbClr>
            </a:prstShdw>
          </a:effectLst>
        </p:spPr>
        <p:txBody>
          <a:bodyPr/>
          <a:lstStyle/>
          <a:p>
            <a:pPr algn="ctr" eaLnBrk="0" hangingPunct="0"/>
            <a:r>
              <a:rPr lang="tr-TR" b="1"/>
              <a:t>4.</a:t>
            </a:r>
          </a:p>
          <a:p>
            <a:pPr algn="ctr" eaLnBrk="0" hangingPunct="0"/>
            <a:r>
              <a:rPr lang="tr-TR" b="1"/>
              <a:t>Zirve Enerji Zamanımızı Optimum Kullanım</a:t>
            </a:r>
          </a:p>
        </p:txBody>
      </p:sp>
      <p:sp>
        <p:nvSpPr>
          <p:cNvPr id="131085" name="Oval 13"/>
          <p:cNvSpPr>
            <a:spLocks noChangeArrowheads="1"/>
          </p:cNvSpPr>
          <p:nvPr/>
        </p:nvSpPr>
        <p:spPr bwMode="auto">
          <a:xfrm>
            <a:off x="2473325" y="1066800"/>
            <a:ext cx="1854200" cy="2057400"/>
          </a:xfrm>
          <a:prstGeom prst="ellipse">
            <a:avLst/>
          </a:prstGeom>
          <a:gradFill rotWithShape="0">
            <a:gsLst>
              <a:gs pos="0">
                <a:srgbClr val="BFDFFF"/>
              </a:gs>
              <a:gs pos="100000">
                <a:srgbClr val="FFFFCC"/>
              </a:gs>
            </a:gsLst>
            <a:lin ang="0" scaled="1"/>
          </a:gradFill>
          <a:ln w="9525">
            <a:noFill/>
            <a:round/>
            <a:headEnd/>
            <a:tailEnd/>
          </a:ln>
          <a:effectLst>
            <a:prstShdw prst="shdw17" dist="17961" dir="2700000">
              <a:srgbClr val="BFDFFF">
                <a:gamma/>
                <a:shade val="60000"/>
                <a:invGamma/>
              </a:srgbClr>
            </a:prstShdw>
          </a:effectLst>
        </p:spPr>
        <p:txBody>
          <a:bodyPr/>
          <a:lstStyle/>
          <a:p>
            <a:pPr algn="ctr" eaLnBrk="0" hangingPunct="0"/>
            <a:r>
              <a:rPr lang="tr-TR" b="1" dirty="0"/>
              <a:t>2.</a:t>
            </a:r>
          </a:p>
          <a:p>
            <a:pPr algn="ctr" eaLnBrk="0" hangingPunct="0"/>
            <a:r>
              <a:rPr lang="tr-TR" b="1" dirty="0"/>
              <a:t>Gereksiz ve uygun olmayan faaliyetleri eleyin</a:t>
            </a:r>
          </a:p>
        </p:txBody>
      </p:sp>
      <p:sp>
        <p:nvSpPr>
          <p:cNvPr id="131086" name="Oval 14"/>
          <p:cNvSpPr>
            <a:spLocks noChangeArrowheads="1"/>
          </p:cNvSpPr>
          <p:nvPr/>
        </p:nvSpPr>
        <p:spPr bwMode="auto">
          <a:xfrm>
            <a:off x="0" y="1220788"/>
            <a:ext cx="2362199" cy="1751012"/>
          </a:xfrm>
          <a:prstGeom prst="ellipse">
            <a:avLst/>
          </a:prstGeom>
          <a:gradFill rotWithShape="0">
            <a:gsLst>
              <a:gs pos="0">
                <a:srgbClr val="BFDFFF"/>
              </a:gs>
              <a:gs pos="100000">
                <a:srgbClr val="FFFFCC"/>
              </a:gs>
            </a:gsLst>
            <a:lin ang="0" scaled="1"/>
          </a:gradFill>
          <a:ln w="9525">
            <a:noFill/>
            <a:round/>
            <a:headEnd/>
            <a:tailEnd/>
          </a:ln>
          <a:effectLst>
            <a:prstShdw prst="shdw17" dist="17961" dir="2700000">
              <a:srgbClr val="BFDFFF">
                <a:gamma/>
                <a:shade val="60000"/>
                <a:invGamma/>
              </a:srgbClr>
            </a:prstShdw>
          </a:effectLst>
        </p:spPr>
        <p:txBody>
          <a:bodyPr/>
          <a:lstStyle/>
          <a:p>
            <a:pPr algn="ctr" eaLnBrk="0" hangingPunct="0"/>
            <a:r>
              <a:rPr lang="tr-TR" b="1" dirty="0"/>
              <a:t>1.</a:t>
            </a:r>
          </a:p>
          <a:p>
            <a:pPr algn="ctr" eaLnBrk="0" hangingPunct="0"/>
            <a:r>
              <a:rPr lang="tr-TR" b="1" dirty="0"/>
              <a:t>sorumlulukları, öncelikleri ve amaçları belirleyin</a:t>
            </a:r>
          </a:p>
        </p:txBody>
      </p:sp>
      <p:sp>
        <p:nvSpPr>
          <p:cNvPr id="131087" name="Oval 15"/>
          <p:cNvSpPr>
            <a:spLocks noChangeArrowheads="1"/>
          </p:cNvSpPr>
          <p:nvPr/>
        </p:nvSpPr>
        <p:spPr bwMode="auto">
          <a:xfrm>
            <a:off x="2362200" y="3781425"/>
            <a:ext cx="2058988" cy="1628775"/>
          </a:xfrm>
          <a:prstGeom prst="ellipse">
            <a:avLst/>
          </a:prstGeom>
          <a:gradFill rotWithShape="0">
            <a:gsLst>
              <a:gs pos="0">
                <a:srgbClr val="CCFF99"/>
              </a:gs>
              <a:gs pos="100000">
                <a:srgbClr val="FFFF99"/>
              </a:gs>
            </a:gsLst>
            <a:lin ang="0" scaled="1"/>
          </a:gradFill>
          <a:ln w="9525">
            <a:noFill/>
            <a:round/>
            <a:headEnd/>
            <a:tailEnd/>
          </a:ln>
          <a:effectLst>
            <a:prstShdw prst="shdw17" dist="17961" dir="2700000">
              <a:srgbClr val="CCFF99">
                <a:gamma/>
                <a:shade val="60000"/>
                <a:invGamma/>
              </a:srgbClr>
            </a:prstShdw>
          </a:effectLst>
        </p:spPr>
        <p:txBody>
          <a:bodyPr/>
          <a:lstStyle/>
          <a:p>
            <a:pPr algn="ctr" eaLnBrk="0" hangingPunct="0"/>
            <a:r>
              <a:rPr lang="tr-TR" b="1"/>
              <a:t>Mümkün olduğunca dağıtım yapın</a:t>
            </a:r>
          </a:p>
        </p:txBody>
      </p:sp>
      <p:sp>
        <p:nvSpPr>
          <p:cNvPr id="131088" name="Oval 16"/>
          <p:cNvSpPr>
            <a:spLocks noChangeArrowheads="1"/>
          </p:cNvSpPr>
          <p:nvPr/>
        </p:nvSpPr>
        <p:spPr bwMode="auto">
          <a:xfrm>
            <a:off x="4646613" y="3733800"/>
            <a:ext cx="2058987" cy="1704975"/>
          </a:xfrm>
          <a:prstGeom prst="ellipse">
            <a:avLst/>
          </a:prstGeom>
          <a:gradFill rotWithShape="0">
            <a:gsLst>
              <a:gs pos="0">
                <a:srgbClr val="CCFF99"/>
              </a:gs>
              <a:gs pos="100000">
                <a:srgbClr val="FFFF99"/>
              </a:gs>
            </a:gsLst>
            <a:lin ang="0" scaled="1"/>
          </a:gradFill>
          <a:ln w="9525">
            <a:noFill/>
            <a:round/>
            <a:headEnd/>
            <a:tailEnd/>
          </a:ln>
          <a:effectLst>
            <a:prstShdw prst="shdw17" dist="17961" dir="2700000">
              <a:srgbClr val="CCFF99">
                <a:gamma/>
                <a:shade val="60000"/>
                <a:invGamma/>
              </a:srgbClr>
            </a:prstShdw>
          </a:effectLst>
        </p:spPr>
        <p:txBody>
          <a:bodyPr/>
          <a:lstStyle/>
          <a:p>
            <a:pPr algn="ctr" eaLnBrk="0" hangingPunct="0"/>
            <a:r>
              <a:rPr lang="tr-TR" b="1" dirty="0" smtClean="0"/>
              <a:t>İlgi duyduğunuz </a:t>
            </a:r>
            <a:r>
              <a:rPr lang="tr-TR" b="1" dirty="0" err="1" smtClean="0"/>
              <a:t>faliyetler</a:t>
            </a:r>
            <a:r>
              <a:rPr lang="tr-TR" b="1" dirty="0" smtClean="0"/>
              <a:t> </a:t>
            </a:r>
            <a:r>
              <a:rPr lang="tr-TR" b="1" dirty="0"/>
              <a:t>için boşluk bırakın</a:t>
            </a:r>
          </a:p>
        </p:txBody>
      </p:sp>
      <p:sp>
        <p:nvSpPr>
          <p:cNvPr id="131089" name="Oval 17"/>
          <p:cNvSpPr>
            <a:spLocks noChangeArrowheads="1"/>
          </p:cNvSpPr>
          <p:nvPr/>
        </p:nvSpPr>
        <p:spPr bwMode="auto">
          <a:xfrm>
            <a:off x="6934200" y="3779838"/>
            <a:ext cx="2057400" cy="1858962"/>
          </a:xfrm>
          <a:prstGeom prst="ellipse">
            <a:avLst/>
          </a:prstGeom>
          <a:gradFill rotWithShape="0">
            <a:gsLst>
              <a:gs pos="0">
                <a:srgbClr val="CCFF99"/>
              </a:gs>
              <a:gs pos="100000">
                <a:srgbClr val="FFFF99"/>
              </a:gs>
            </a:gsLst>
            <a:lin ang="0" scaled="1"/>
          </a:gradFill>
          <a:ln w="9525">
            <a:noFill/>
            <a:round/>
            <a:headEnd/>
            <a:tailEnd/>
          </a:ln>
          <a:effectLst>
            <a:prstShdw prst="shdw17" dist="17961" dir="2700000">
              <a:srgbClr val="CCFF99">
                <a:gamma/>
                <a:shade val="60000"/>
                <a:invGamma/>
              </a:srgbClr>
            </a:prstShdw>
          </a:effectLst>
        </p:spPr>
        <p:txBody>
          <a:bodyPr/>
          <a:lstStyle/>
          <a:p>
            <a:pPr algn="ctr" eaLnBrk="0" hangingPunct="0"/>
            <a:r>
              <a:rPr lang="tr-TR" sz="1600" b="1" dirty="0" smtClean="0"/>
              <a:t>Hedefe giderken Engellerin </a:t>
            </a:r>
            <a:r>
              <a:rPr lang="tr-TR" sz="1600" b="1" dirty="0"/>
              <a:t>Çoğunu Mümkün Olduğunca Eleyin veya Azaltın</a:t>
            </a:r>
          </a:p>
        </p:txBody>
      </p:sp>
      <p:cxnSp>
        <p:nvCxnSpPr>
          <p:cNvPr id="131090" name="AutoShape 18"/>
          <p:cNvCxnSpPr>
            <a:cxnSpLocks noChangeShapeType="1"/>
            <a:stCxn id="131086" idx="6"/>
            <a:endCxn id="131085" idx="2"/>
          </p:cNvCxnSpPr>
          <p:nvPr/>
        </p:nvCxnSpPr>
        <p:spPr bwMode="auto">
          <a:xfrm flipV="1">
            <a:off x="2362199" y="2095500"/>
            <a:ext cx="111126" cy="794"/>
          </a:xfrm>
          <a:prstGeom prst="straightConnector1">
            <a:avLst/>
          </a:prstGeom>
          <a:noFill/>
          <a:ln w="31750">
            <a:solidFill>
              <a:srgbClr val="FF0000"/>
            </a:solidFill>
            <a:miter lim="800000"/>
            <a:headEnd/>
            <a:tailEnd type="triangle" w="lg" len="lg"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</p:spPr>
      </p:cxnSp>
      <p:cxnSp>
        <p:nvCxnSpPr>
          <p:cNvPr id="131091" name="AutoShape 19"/>
          <p:cNvCxnSpPr>
            <a:cxnSpLocks noChangeShapeType="1"/>
            <a:stCxn id="131083" idx="6"/>
            <a:endCxn id="131084" idx="2"/>
          </p:cNvCxnSpPr>
          <p:nvPr/>
        </p:nvCxnSpPr>
        <p:spPr bwMode="auto">
          <a:xfrm>
            <a:off x="6613525" y="2065338"/>
            <a:ext cx="431800" cy="0"/>
          </a:xfrm>
          <a:prstGeom prst="straightConnector1">
            <a:avLst/>
          </a:prstGeom>
          <a:noFill/>
          <a:ln w="31750">
            <a:solidFill>
              <a:srgbClr val="FF0000"/>
            </a:solidFill>
            <a:miter lim="800000"/>
            <a:headEnd/>
            <a:tailEnd type="triangle" w="lg" len="lg"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</p:spPr>
      </p:cxnSp>
      <p:cxnSp>
        <p:nvCxnSpPr>
          <p:cNvPr id="131092" name="AutoShape 20"/>
          <p:cNvCxnSpPr>
            <a:cxnSpLocks noChangeShapeType="1"/>
            <a:stCxn id="131085" idx="6"/>
            <a:endCxn id="131083" idx="2"/>
          </p:cNvCxnSpPr>
          <p:nvPr/>
        </p:nvCxnSpPr>
        <p:spPr bwMode="auto">
          <a:xfrm flipV="1">
            <a:off x="4327525" y="2064544"/>
            <a:ext cx="361950" cy="30956"/>
          </a:xfrm>
          <a:prstGeom prst="straightConnector1">
            <a:avLst/>
          </a:prstGeom>
          <a:noFill/>
          <a:ln w="31750">
            <a:solidFill>
              <a:srgbClr val="FF0000"/>
            </a:solidFill>
            <a:miter lim="800000"/>
            <a:headEnd/>
            <a:tailEnd type="triangle" w="lg" len="lg"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</p:spPr>
      </p:cxnSp>
      <p:cxnSp>
        <p:nvCxnSpPr>
          <p:cNvPr id="131093" name="AutoShape 21"/>
          <p:cNvCxnSpPr>
            <a:cxnSpLocks noChangeShapeType="1"/>
            <a:stCxn id="131085" idx="4"/>
            <a:endCxn id="131087" idx="0"/>
          </p:cNvCxnSpPr>
          <p:nvPr/>
        </p:nvCxnSpPr>
        <p:spPr bwMode="auto">
          <a:xfrm rot="5400000">
            <a:off x="3067448" y="3448447"/>
            <a:ext cx="657225" cy="8731"/>
          </a:xfrm>
          <a:prstGeom prst="straightConnector1">
            <a:avLst/>
          </a:prstGeom>
          <a:noFill/>
          <a:ln w="31750">
            <a:solidFill>
              <a:srgbClr val="FF0000"/>
            </a:solidFill>
            <a:miter lim="800000"/>
            <a:headEnd/>
            <a:tailEnd type="triangle" w="lg" len="lg"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</p:spPr>
      </p:cxnSp>
      <p:cxnSp>
        <p:nvCxnSpPr>
          <p:cNvPr id="131094" name="AutoShape 22"/>
          <p:cNvCxnSpPr>
            <a:cxnSpLocks noChangeShapeType="1"/>
            <a:stCxn id="131083" idx="4"/>
            <a:endCxn id="131088" idx="0"/>
          </p:cNvCxnSpPr>
          <p:nvPr/>
        </p:nvCxnSpPr>
        <p:spPr bwMode="auto">
          <a:xfrm>
            <a:off x="5651500" y="2940050"/>
            <a:ext cx="25400" cy="793750"/>
          </a:xfrm>
          <a:prstGeom prst="straightConnector1">
            <a:avLst/>
          </a:prstGeom>
          <a:noFill/>
          <a:ln w="31750">
            <a:solidFill>
              <a:srgbClr val="FF0000"/>
            </a:solidFill>
            <a:miter lim="800000"/>
            <a:headEnd/>
            <a:tailEnd type="triangle" w="lg" len="lg"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</p:spPr>
      </p:cxnSp>
      <p:cxnSp>
        <p:nvCxnSpPr>
          <p:cNvPr id="131095" name="AutoShape 23"/>
          <p:cNvCxnSpPr>
            <a:cxnSpLocks noChangeShapeType="1"/>
            <a:stCxn id="131084" idx="4"/>
            <a:endCxn id="131089" idx="0"/>
          </p:cNvCxnSpPr>
          <p:nvPr/>
        </p:nvCxnSpPr>
        <p:spPr bwMode="auto">
          <a:xfrm rot="5400000">
            <a:off x="7547769" y="3355182"/>
            <a:ext cx="839788" cy="9525"/>
          </a:xfrm>
          <a:prstGeom prst="straightConnector1">
            <a:avLst/>
          </a:prstGeom>
          <a:noFill/>
          <a:ln w="31750">
            <a:solidFill>
              <a:srgbClr val="FF0000"/>
            </a:solidFill>
            <a:miter lim="800000"/>
            <a:headEnd/>
            <a:tailEnd type="triangle" w="lg" len="lg"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31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131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131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131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131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131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1" dur="500"/>
                                        <p:tgtEl>
                                          <p:spTgt spid="131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5" dur="500"/>
                                        <p:tgtEl>
                                          <p:spTgt spid="131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1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1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1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1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6" dur="500"/>
                                        <p:tgtEl>
                                          <p:spTgt spid="131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1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1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1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1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7" dur="500"/>
                                        <p:tgtEl>
                                          <p:spTgt spid="131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1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1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1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1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83" grpId="0" animBg="1" autoUpdateAnimBg="0"/>
      <p:bldP spid="131084" grpId="0" animBg="1" autoUpdateAnimBg="0"/>
      <p:bldP spid="131085" grpId="0" animBg="1" autoUpdateAnimBg="0"/>
      <p:bldP spid="131086" grpId="0" animBg="1" autoUpdateAnimBg="0"/>
      <p:bldP spid="131087" grpId="0" animBg="1" autoUpdateAnimBg="0"/>
      <p:bldP spid="131088" grpId="0" animBg="1" autoUpdateAnimBg="0"/>
      <p:bldP spid="131089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2928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Zaman Tuzakları</a:t>
            </a:r>
          </a:p>
        </p:txBody>
      </p:sp>
      <p:sp>
        <p:nvSpPr>
          <p:cNvPr id="292867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5410200" cy="4910138"/>
          </a:xfrm>
        </p:spPr>
        <p:txBody>
          <a:bodyPr>
            <a:normAutofit lnSpcReduction="10000"/>
          </a:bodyPr>
          <a:lstStyle/>
          <a:p>
            <a:r>
              <a:rPr lang="tr-TR" sz="2800" dirty="0" smtClean="0"/>
              <a:t>Plânsızlık</a:t>
            </a:r>
          </a:p>
          <a:p>
            <a:r>
              <a:rPr lang="tr-TR" sz="2800" dirty="0" smtClean="0"/>
              <a:t>Öncelikleri belirleyememek ve </a:t>
            </a:r>
            <a:r>
              <a:rPr lang="tr-TR" sz="2800" dirty="0" smtClean="0">
                <a:latin typeface="Times New Roman" pitchFamily="18" charset="0"/>
              </a:rPr>
              <a:t>s</a:t>
            </a:r>
            <a:r>
              <a:rPr lang="tr-TR" sz="2800" dirty="0" smtClean="0"/>
              <a:t>ıralayamamak</a:t>
            </a:r>
          </a:p>
          <a:p>
            <a:r>
              <a:rPr lang="tr-TR" sz="2800" dirty="0" smtClean="0"/>
              <a:t>Ertelemek / dersi yarım bırakma alışkanlığı</a:t>
            </a:r>
          </a:p>
          <a:p>
            <a:r>
              <a:rPr lang="tr-TR" sz="2800" dirty="0" smtClean="0"/>
              <a:t>Acelecilik/sabırsızlık gösterme</a:t>
            </a:r>
          </a:p>
          <a:p>
            <a:r>
              <a:rPr lang="tr-TR" sz="2800" dirty="0" smtClean="0"/>
              <a:t>Özdenetim eksikliği</a:t>
            </a:r>
          </a:p>
          <a:p>
            <a:r>
              <a:rPr lang="tr-TR" sz="2800" dirty="0" smtClean="0"/>
              <a:t>Dikkat dağınıklığı</a:t>
            </a:r>
          </a:p>
          <a:p>
            <a:r>
              <a:rPr lang="tr-TR" sz="2800" dirty="0" smtClean="0"/>
              <a:t>Ders </a:t>
            </a:r>
            <a:r>
              <a:rPr lang="tr-TR" sz="2800" dirty="0" err="1" smtClean="0"/>
              <a:t>çalısma</a:t>
            </a:r>
            <a:r>
              <a:rPr lang="tr-TR" sz="2800" dirty="0" smtClean="0"/>
              <a:t> </a:t>
            </a:r>
            <a:r>
              <a:rPr lang="tr-TR" sz="2800" dirty="0" err="1" smtClean="0"/>
              <a:t>ortamındandoğan</a:t>
            </a:r>
            <a:r>
              <a:rPr lang="tr-TR" sz="2800" dirty="0" smtClean="0"/>
              <a:t> fiziksel sorunlar( ses, ışık, gürültü, ısı vb.) </a:t>
            </a:r>
          </a:p>
          <a:p>
            <a:endParaRPr lang="tr-TR" sz="2800" dirty="0" smtClean="0">
              <a:latin typeface="Times New Roman" pitchFamily="18" charset="0"/>
            </a:endParaRPr>
          </a:p>
          <a:p>
            <a:endParaRPr lang="tr-TR" sz="2800" dirty="0" smtClean="0"/>
          </a:p>
          <a:p>
            <a:endParaRPr lang="tr-TR" sz="2800" dirty="0" smtClean="0">
              <a:latin typeface="Arial" pitchFamily="34" charset="0"/>
            </a:endParaRPr>
          </a:p>
        </p:txBody>
      </p:sp>
      <p:pic>
        <p:nvPicPr>
          <p:cNvPr id="6" name="Picture 6" descr="MCj0241043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248400" y="1295400"/>
            <a:ext cx="2514599" cy="2829668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Zaman Tuzakları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95400"/>
            <a:ext cx="7772400" cy="4648200"/>
          </a:xfrm>
        </p:spPr>
        <p:txBody>
          <a:bodyPr>
            <a:normAutofit/>
          </a:bodyPr>
          <a:lstStyle/>
          <a:p>
            <a:r>
              <a:rPr lang="tr-TR" sz="2800" dirty="0" smtClean="0"/>
              <a:t>Rutin ve gereksiz işler, gereksiz ayrıntılarla uğraşma</a:t>
            </a:r>
          </a:p>
          <a:p>
            <a:r>
              <a:rPr lang="tr-TR" sz="2800" dirty="0" smtClean="0"/>
              <a:t>Kararlılık yoksunluğu, Açık kapı politikası (hayır diyememek)</a:t>
            </a:r>
          </a:p>
          <a:p>
            <a:r>
              <a:rPr lang="tr-TR" sz="2800" dirty="0" smtClean="0"/>
              <a:t>Gereksiz telefonlar</a:t>
            </a:r>
          </a:p>
          <a:p>
            <a:r>
              <a:rPr lang="tr-TR" sz="2800" dirty="0" smtClean="0"/>
              <a:t>Sosyal medyada çok zaman harcama</a:t>
            </a:r>
          </a:p>
          <a:p>
            <a:r>
              <a:rPr lang="tr-TR" sz="2800" dirty="0" smtClean="0"/>
              <a:t>Kararsızlık</a:t>
            </a:r>
          </a:p>
          <a:p>
            <a:r>
              <a:rPr lang="tr-TR" sz="2800" dirty="0" smtClean="0"/>
              <a:t>Gereksiz ayrıntılarla uğraşmak </a:t>
            </a:r>
            <a:endParaRPr lang="tr-TR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61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Zaman </a:t>
            </a:r>
            <a:r>
              <a:rPr lang="tr-TR" dirty="0" smtClean="0"/>
              <a:t>Tuzakları</a:t>
            </a:r>
            <a:endParaRPr lang="tr-TR" dirty="0"/>
          </a:p>
        </p:txBody>
      </p:sp>
      <p:sp>
        <p:nvSpPr>
          <p:cNvPr id="49162" name="Rectangle 10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tr-TR" dirty="0"/>
              <a:t>Düzensizlik</a:t>
            </a:r>
          </a:p>
          <a:p>
            <a:r>
              <a:rPr lang="tr-TR" dirty="0" smtClean="0"/>
              <a:t>Geciktirme</a:t>
            </a:r>
            <a:endParaRPr lang="tr-TR" dirty="0"/>
          </a:p>
          <a:p>
            <a:r>
              <a:rPr lang="tr-TR" dirty="0" smtClean="0"/>
              <a:t>Çalışmaya başlamayı ertelemeler</a:t>
            </a:r>
            <a:endParaRPr lang="tr-TR" dirty="0"/>
          </a:p>
          <a:p>
            <a:r>
              <a:rPr lang="tr-TR" dirty="0" smtClean="0"/>
              <a:t>Aksaklıklar</a:t>
            </a:r>
          </a:p>
          <a:p>
            <a:r>
              <a:rPr lang="tr-TR" dirty="0" smtClean="0"/>
              <a:t>Plansız çalışma</a:t>
            </a:r>
          </a:p>
          <a:p>
            <a:endParaRPr lang="en-US" dirty="0"/>
          </a:p>
        </p:txBody>
      </p:sp>
      <p:graphicFrame>
        <p:nvGraphicFramePr>
          <p:cNvPr id="180224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3945348"/>
              </p:ext>
            </p:extLst>
          </p:nvPr>
        </p:nvGraphicFramePr>
        <p:xfrm>
          <a:off x="4114800" y="3886200"/>
          <a:ext cx="3124199" cy="275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67" name="Klip" r:id="rId4" imgW="4319280" imgH="4236840" progId="">
                  <p:embed/>
                </p:oleObj>
              </mc:Choice>
              <mc:Fallback>
                <p:oleObj name="Klip" r:id="rId4" imgW="4319280" imgH="423684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886200"/>
                        <a:ext cx="3124199" cy="27559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0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Etkin Zaman Yönetimi Teknikleri</a:t>
            </a:r>
            <a:endParaRPr lang="tr-T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914400"/>
            <a:ext cx="7772400" cy="5214938"/>
          </a:xfrm>
        </p:spPr>
        <p:txBody>
          <a:bodyPr>
            <a:normAutofit/>
          </a:bodyPr>
          <a:lstStyle/>
          <a:p>
            <a:r>
              <a:rPr lang="tr-TR" dirty="0" smtClean="0"/>
              <a:t>1. Kendini Yönetmeyi Bilme</a:t>
            </a:r>
          </a:p>
          <a:p>
            <a:r>
              <a:rPr lang="tr-TR" dirty="0" smtClean="0"/>
              <a:t>2. Plan Yapma Alışkanlığı Geliştirme</a:t>
            </a:r>
          </a:p>
          <a:p>
            <a:r>
              <a:rPr lang="tr-TR" dirty="0" smtClean="0"/>
              <a:t>3. Öncelikleri Belirleme</a:t>
            </a:r>
          </a:p>
          <a:p>
            <a:r>
              <a:rPr lang="tr-TR" dirty="0" smtClean="0"/>
              <a:t>4. Çalışmayı Ertelemekten Kaçınma</a:t>
            </a:r>
          </a:p>
          <a:p>
            <a:r>
              <a:rPr lang="tr-TR" dirty="0" smtClean="0"/>
              <a:t>5  Hedefler doğrultusunda çalışma</a:t>
            </a:r>
          </a:p>
          <a:p>
            <a:r>
              <a:rPr lang="tr-TR" dirty="0" smtClean="0"/>
              <a:t>6   Motivasyon</a:t>
            </a:r>
          </a:p>
          <a:p>
            <a:r>
              <a:rPr lang="tr-TR" dirty="0" smtClean="0"/>
              <a:t>7. Çalışma Ortamının Düzenlenmesi</a:t>
            </a:r>
          </a:p>
          <a:p>
            <a:r>
              <a:rPr lang="tr-TR" dirty="0" smtClean="0"/>
              <a:t>8. Etkili Okuma Becerilerinin Geliştirilmesi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dirty="0"/>
              <a:t>Hepimizin </a:t>
            </a:r>
            <a:br>
              <a:rPr lang="tr-TR" dirty="0"/>
            </a:br>
            <a:r>
              <a:rPr lang="tr-TR" dirty="0"/>
              <a:t>       haftada 168 saati var,</a:t>
            </a:r>
            <a:br>
              <a:rPr lang="tr-TR" dirty="0"/>
            </a:br>
            <a:r>
              <a:rPr lang="tr-TR" dirty="0"/>
              <a:t>              siz bu saatleri nasıl    </a:t>
            </a:r>
            <a:br>
              <a:rPr lang="tr-TR" dirty="0"/>
            </a:br>
            <a:r>
              <a:rPr lang="tr-TR" dirty="0"/>
              <a:t>                      değerlendiriyorsunuz?</a:t>
            </a:r>
          </a:p>
          <a:p>
            <a:pPr>
              <a:lnSpc>
                <a:spcPct val="90000"/>
              </a:lnSpc>
              <a:buFontTx/>
              <a:buNone/>
            </a:pPr>
            <a:endParaRPr lang="tr-TR" dirty="0"/>
          </a:p>
          <a:p>
            <a:pPr>
              <a:lnSpc>
                <a:spcPct val="90000"/>
              </a:lnSpc>
            </a:pPr>
            <a:r>
              <a:rPr lang="tr-TR" dirty="0"/>
              <a:t>Zamanın yetmediğini, </a:t>
            </a:r>
            <a:r>
              <a:rPr lang="tr-TR" dirty="0" smtClean="0"/>
              <a:t>Derslerin </a:t>
            </a:r>
            <a:r>
              <a:rPr lang="tr-TR" dirty="0"/>
              <a:t>çok olduğunu söyler yakınıp dururuz.</a:t>
            </a:r>
          </a:p>
          <a:p>
            <a:pPr>
              <a:lnSpc>
                <a:spcPct val="90000"/>
              </a:lnSpc>
              <a:buFontTx/>
              <a:buNone/>
            </a:pPr>
            <a:endParaRPr lang="tr-TR" dirty="0"/>
          </a:p>
          <a:p>
            <a:pPr>
              <a:lnSpc>
                <a:spcPct val="90000"/>
              </a:lnSpc>
            </a:pPr>
            <a:r>
              <a:rPr lang="tr-TR" dirty="0"/>
              <a:t>Eğer her gün fazladan iki saat verilse, ne </a:t>
            </a:r>
            <a:r>
              <a:rPr lang="tr-TR" dirty="0" smtClean="0"/>
              <a:t>yapardınız?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4800" dirty="0"/>
              <a:t>Zaman </a:t>
            </a:r>
            <a:r>
              <a:rPr lang="tr-TR" sz="4800" dirty="0" smtClean="0"/>
              <a:t>Nedir?</a:t>
            </a:r>
            <a:endParaRPr lang="tr-TR" sz="4800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524000"/>
            <a:ext cx="6550025" cy="5029200"/>
          </a:xfrm>
        </p:spPr>
        <p:txBody>
          <a:bodyPr>
            <a:normAutofit lnSpcReduction="10000"/>
          </a:bodyPr>
          <a:lstStyle/>
          <a:p>
            <a:pPr>
              <a:lnSpc>
                <a:spcPct val="140000"/>
              </a:lnSpc>
            </a:pPr>
            <a:r>
              <a:rPr lang="tr-TR" b="1" dirty="0"/>
              <a:t>Zaman;</a:t>
            </a:r>
            <a:r>
              <a:rPr lang="tr-TR" dirty="0"/>
              <a:t> Yerine konması, geri döndürülmesi, yenilenmesi, depolanması, satın alınması mümkün olmayan bir kaynaktır</a:t>
            </a:r>
            <a:r>
              <a:rPr lang="tr-TR" dirty="0" smtClean="0"/>
              <a:t>.</a:t>
            </a:r>
          </a:p>
          <a:p>
            <a:pPr>
              <a:lnSpc>
                <a:spcPct val="140000"/>
              </a:lnSpc>
            </a:pPr>
            <a:r>
              <a:rPr lang="tr-TR" dirty="0" smtClean="0"/>
              <a:t>Atılan ok, ağızdan çıkan söz ile birlikte geriye dönmesi mümkün olmayan üç şeyden birisidir </a:t>
            </a:r>
            <a:r>
              <a:rPr lang="tr-TR" sz="3600" dirty="0" smtClean="0"/>
              <a:t>zaman. </a:t>
            </a:r>
          </a:p>
          <a:p>
            <a:pPr>
              <a:lnSpc>
                <a:spcPct val="140000"/>
              </a:lnSpc>
            </a:pPr>
            <a:endParaRPr lang="tr-TR" dirty="0"/>
          </a:p>
        </p:txBody>
      </p:sp>
      <p:pic>
        <p:nvPicPr>
          <p:cNvPr id="1032" name="Picture 8" descr="MCBD07242_0000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7481888" y="1979613"/>
            <a:ext cx="1158875" cy="2954337"/>
          </a:xfrm>
          <a:noFill/>
          <a:ln/>
        </p:spPr>
      </p:pic>
    </p:spTree>
  </p:cSld>
  <p:clrMapOvr>
    <a:masterClrMapping/>
  </p:clrMapOvr>
  <p:transition spd="med">
    <p:cover dir="l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Zamanı iyi kullanmanın </a:t>
            </a:r>
            <a:r>
              <a:rPr lang="tr-TR" dirty="0" smtClean="0"/>
              <a:t>yolları </a:t>
            </a:r>
            <a:endParaRPr lang="tr-TR" dirty="0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609600" indent="-609600">
              <a:lnSpc>
                <a:spcPct val="140000"/>
              </a:lnSpc>
              <a:buFontTx/>
              <a:buAutoNum type="arabicPeriod"/>
            </a:pPr>
            <a:r>
              <a:rPr lang="tr-TR" dirty="0" smtClean="0"/>
              <a:t>Öncelikli Dersleri plan doğrultusunda öne alma</a:t>
            </a:r>
          </a:p>
          <a:p>
            <a:pPr marL="609600" indent="-609600">
              <a:lnSpc>
                <a:spcPct val="140000"/>
              </a:lnSpc>
              <a:buFontTx/>
              <a:buAutoNum type="arabicPeriod"/>
            </a:pPr>
            <a:r>
              <a:rPr lang="tr-TR" dirty="0" smtClean="0"/>
              <a:t>Önceliği olmayan </a:t>
            </a:r>
            <a:r>
              <a:rPr lang="tr-TR" dirty="0"/>
              <a:t>işleri veya faaliyetleri </a:t>
            </a:r>
            <a:r>
              <a:rPr lang="tr-TR" dirty="0" smtClean="0"/>
              <a:t>bırakmak, sonraya ertelemek</a:t>
            </a:r>
            <a:endParaRPr lang="tr-TR" dirty="0"/>
          </a:p>
          <a:p>
            <a:pPr marL="609600" indent="-609600">
              <a:lnSpc>
                <a:spcPct val="140000"/>
              </a:lnSpc>
              <a:buFontTx/>
              <a:buAutoNum type="arabicPeriod"/>
            </a:pPr>
            <a:r>
              <a:rPr lang="tr-TR" dirty="0" smtClean="0"/>
              <a:t>Derslerde </a:t>
            </a:r>
            <a:r>
              <a:rPr lang="tr-TR" dirty="0"/>
              <a:t>daha etkin olmak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10600" cy="5638800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BİR SENE’nin değerini anlayabilmek için sınıfta kalan bir öğrenciye sorun</a:t>
            </a:r>
          </a:p>
          <a:p>
            <a:r>
              <a:rPr lang="tr-TR" dirty="0" smtClean="0"/>
              <a:t>BİR AY’ın değerini anlayabilmek için prematüre bebeğini dünyaya getiren anneye sorun,</a:t>
            </a:r>
          </a:p>
          <a:p>
            <a:r>
              <a:rPr lang="tr-TR" dirty="0" smtClean="0"/>
              <a:t>BİR HAFTA’nın değerini anlayabilmek için haftalık dergi editörüne sorun,</a:t>
            </a:r>
          </a:p>
          <a:p>
            <a:r>
              <a:rPr lang="tr-TR" dirty="0" smtClean="0"/>
              <a:t>BİR DAKİKA’nın değerini anlayabilmek için, treni henüz kaçırmış bir kişiye sorun,</a:t>
            </a:r>
          </a:p>
          <a:p>
            <a:r>
              <a:rPr lang="tr-TR" dirty="0" smtClean="0"/>
              <a:t>Bir SANİYE’nin değerini anlayabilmek için bir kazayı kıl payı atlatmış bir kişiye sorun,</a:t>
            </a:r>
          </a:p>
          <a:p>
            <a:r>
              <a:rPr lang="tr-TR" dirty="0" smtClean="0"/>
              <a:t>BİR MİLİSANİYE’nin değerini anlayabilmek için olimpiyatlarda gümüş madalya kazanan kişiye sorun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0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tr-TR"/>
              <a:t>Zamanı İyi Değerlendirmenin Bize Kazandıracakları</a:t>
            </a: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3886200"/>
          </a:xfrm>
        </p:spPr>
        <p:txBody>
          <a:bodyPr/>
          <a:lstStyle/>
          <a:p>
            <a:r>
              <a:rPr lang="tr-TR" dirty="0"/>
              <a:t>Kariyer planlaması</a:t>
            </a:r>
          </a:p>
          <a:p>
            <a:r>
              <a:rPr lang="tr-TR" dirty="0"/>
              <a:t>Okumak</a:t>
            </a:r>
          </a:p>
          <a:p>
            <a:r>
              <a:rPr lang="tr-TR" dirty="0"/>
              <a:t>İletişim</a:t>
            </a:r>
          </a:p>
          <a:p>
            <a:r>
              <a:rPr lang="tr-TR" dirty="0"/>
              <a:t>Dinlenme</a:t>
            </a:r>
          </a:p>
          <a:p>
            <a:r>
              <a:rPr lang="tr-TR" dirty="0" smtClean="0"/>
              <a:t>Düşünme</a:t>
            </a:r>
          </a:p>
          <a:p>
            <a:r>
              <a:rPr lang="tr-TR" dirty="0" smtClean="0"/>
              <a:t>Yeni planlamalar yapma</a:t>
            </a:r>
            <a:endParaRPr lang="tr-TR" dirty="0"/>
          </a:p>
        </p:txBody>
      </p:sp>
      <p:pic>
        <p:nvPicPr>
          <p:cNvPr id="36872" name="Picture 8" descr="glob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64163" y="2276475"/>
            <a:ext cx="3251200" cy="342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En İyi Zaman</a:t>
            </a: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52600"/>
            <a:ext cx="5326063" cy="4191000"/>
          </a:xfrm>
        </p:spPr>
        <p:txBody>
          <a:bodyPr>
            <a:normAutofit lnSpcReduction="10000"/>
          </a:bodyPr>
          <a:lstStyle/>
          <a:p>
            <a:pPr>
              <a:lnSpc>
                <a:spcPct val="160000"/>
              </a:lnSpc>
            </a:pPr>
            <a:r>
              <a:rPr lang="tr-TR" sz="2800" dirty="0" smtClean="0"/>
              <a:t>Gün içinde kendinizi en iyi hissettiğiniz zamandır.</a:t>
            </a:r>
          </a:p>
          <a:p>
            <a:pPr>
              <a:lnSpc>
                <a:spcPct val="160000"/>
              </a:lnSpc>
            </a:pPr>
            <a:r>
              <a:rPr lang="tr-TR" sz="2800" dirty="0" smtClean="0"/>
              <a:t>Kendimize </a:t>
            </a:r>
            <a:r>
              <a:rPr lang="tr-TR" sz="2800" dirty="0"/>
              <a:t>bir enerji çemberi çizmeliyiz. </a:t>
            </a:r>
          </a:p>
          <a:p>
            <a:pPr>
              <a:lnSpc>
                <a:spcPct val="160000"/>
              </a:lnSpc>
            </a:pPr>
            <a:r>
              <a:rPr lang="tr-TR" sz="2800" dirty="0" smtClean="0"/>
              <a:t>Günün </a:t>
            </a:r>
            <a:r>
              <a:rPr lang="tr-TR" sz="2800" dirty="0"/>
              <a:t>en iyi ve en </a:t>
            </a:r>
            <a:r>
              <a:rPr lang="tr-TR" sz="2800" dirty="0" smtClean="0"/>
              <a:t>verimli geçen </a:t>
            </a:r>
            <a:r>
              <a:rPr lang="tr-TR" sz="2800" dirty="0"/>
              <a:t>zamanını tespit etmeliyiz.</a:t>
            </a:r>
          </a:p>
        </p:txBody>
      </p:sp>
      <p:pic>
        <p:nvPicPr>
          <p:cNvPr id="38918" name="Picture 6" descr="MCj0186104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656388" y="1916113"/>
            <a:ext cx="2039937" cy="3135312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Dersleri Öncelik </a:t>
            </a:r>
            <a:r>
              <a:rPr lang="tr-TR" dirty="0"/>
              <a:t>Sırasına Koymak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tr-TR" dirty="0"/>
              <a:t>Kesinlikle yapılmalı</a:t>
            </a:r>
          </a:p>
          <a:p>
            <a:pPr>
              <a:lnSpc>
                <a:spcPct val="200000"/>
              </a:lnSpc>
            </a:pPr>
            <a:r>
              <a:rPr lang="tr-TR" dirty="0"/>
              <a:t>Yapılmalı</a:t>
            </a:r>
          </a:p>
          <a:p>
            <a:pPr>
              <a:lnSpc>
                <a:spcPct val="200000"/>
              </a:lnSpc>
            </a:pPr>
            <a:r>
              <a:rPr lang="tr-TR" dirty="0"/>
              <a:t>Yapılması iyi olur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Kendimizi Değerlendirelim</a:t>
            </a:r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41960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tr-TR" dirty="0"/>
              <a:t>Enerjimin en yüksek zamanını biliyorum.</a:t>
            </a:r>
          </a:p>
          <a:p>
            <a:pPr>
              <a:lnSpc>
                <a:spcPct val="90000"/>
              </a:lnSpc>
            </a:pPr>
            <a:r>
              <a:rPr lang="tr-TR" dirty="0"/>
              <a:t>Günlük çalışmamı buna göre ayarladım.</a:t>
            </a:r>
          </a:p>
          <a:p>
            <a:pPr>
              <a:lnSpc>
                <a:spcPct val="90000"/>
              </a:lnSpc>
            </a:pPr>
            <a:r>
              <a:rPr lang="tr-TR" dirty="0"/>
              <a:t>Telefon </a:t>
            </a:r>
            <a:r>
              <a:rPr lang="tr-TR" dirty="0" smtClean="0"/>
              <a:t>görüşmelerine ve sosyal medyada giden zamanı hesapladım</a:t>
            </a:r>
            <a:endParaRPr lang="tr-TR" dirty="0"/>
          </a:p>
          <a:p>
            <a:pPr>
              <a:lnSpc>
                <a:spcPct val="90000"/>
              </a:lnSpc>
            </a:pPr>
            <a:r>
              <a:rPr lang="tr-TR" dirty="0"/>
              <a:t>Sorumluluklarımı kapsayan </a:t>
            </a:r>
            <a:r>
              <a:rPr lang="tr-TR" dirty="0" smtClean="0"/>
              <a:t>konuları belirledim. </a:t>
            </a:r>
            <a:endParaRPr lang="tr-TR" dirty="0"/>
          </a:p>
          <a:p>
            <a:pPr>
              <a:lnSpc>
                <a:spcPct val="90000"/>
              </a:lnSpc>
            </a:pPr>
            <a:r>
              <a:rPr lang="tr-TR" dirty="0"/>
              <a:t>Zamanımı öncelikler sırasına göre planladım</a:t>
            </a:r>
            <a:r>
              <a:rPr lang="tr-TR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tr-TR" dirty="0" smtClean="0"/>
              <a:t>Aniden meydana gelen değişiklikler için zamanı gözden geçirdim.</a:t>
            </a:r>
            <a:endParaRPr 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5029200"/>
          </a:xfrm>
        </p:spPr>
        <p:txBody>
          <a:bodyPr/>
          <a:lstStyle/>
          <a:p>
            <a:r>
              <a:rPr lang="tr-TR" dirty="0"/>
              <a:t>Uygunsuz ve gereksiz bütün işleri ortadan kaldırdım.</a:t>
            </a:r>
          </a:p>
          <a:p>
            <a:r>
              <a:rPr lang="tr-TR" dirty="0"/>
              <a:t>Her hafta neler başarmak istediğimi planladım.</a:t>
            </a:r>
          </a:p>
          <a:p>
            <a:r>
              <a:rPr lang="tr-TR" dirty="0"/>
              <a:t>Günlük “yapılacaklar” listesi hazırladım.</a:t>
            </a:r>
          </a:p>
          <a:p>
            <a:r>
              <a:rPr lang="tr-TR" dirty="0" smtClean="0"/>
              <a:t>Verimli ders </a:t>
            </a:r>
            <a:r>
              <a:rPr lang="tr-TR" dirty="0" err="1" smtClean="0"/>
              <a:t>çalısmak</a:t>
            </a:r>
            <a:r>
              <a:rPr lang="tr-TR" dirty="0" smtClean="0"/>
              <a:t>  için en </a:t>
            </a:r>
            <a:r>
              <a:rPr lang="tr-TR" dirty="0"/>
              <a:t>iyi </a:t>
            </a:r>
            <a:r>
              <a:rPr lang="tr-TR" dirty="0" smtClean="0"/>
              <a:t>yolları </a:t>
            </a:r>
            <a:r>
              <a:rPr lang="tr-TR" dirty="0"/>
              <a:t>seçmem gerektiğini farkettim.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Gecikmelerle Mücadele</a:t>
            </a:r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Derslerle ilgili hedefleri Bitirme </a:t>
            </a:r>
            <a:r>
              <a:rPr lang="tr-TR" dirty="0"/>
              <a:t>tarihini belirleyin.</a:t>
            </a:r>
          </a:p>
          <a:p>
            <a:r>
              <a:rPr lang="tr-TR" dirty="0"/>
              <a:t>İlk önce </a:t>
            </a:r>
            <a:r>
              <a:rPr lang="tr-TR" dirty="0" smtClean="0"/>
              <a:t>size zor gelen dersten başlayın</a:t>
            </a:r>
            <a:endParaRPr lang="tr-TR" dirty="0"/>
          </a:p>
          <a:p>
            <a:r>
              <a:rPr lang="tr-TR" dirty="0"/>
              <a:t>Şimdi yapın!</a:t>
            </a:r>
            <a:endParaRPr lang="en-US" dirty="0"/>
          </a:p>
          <a:p>
            <a:r>
              <a:rPr lang="tr-TR" dirty="0"/>
              <a:t>Ödüllendirme sistemi kurun.</a:t>
            </a:r>
          </a:p>
          <a:p>
            <a:r>
              <a:rPr lang="tr-TR" dirty="0"/>
              <a:t>İşleri küçük bölümlere ayırın.</a:t>
            </a:r>
          </a:p>
          <a:p>
            <a:r>
              <a:rPr lang="tr-TR" dirty="0" smtClean="0"/>
              <a:t>Hedeflerden uzaklaştığınızda Sizi </a:t>
            </a:r>
            <a:r>
              <a:rPr lang="tr-TR" dirty="0"/>
              <a:t>uyaracak biriyle anlaşın.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4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90600"/>
          </a:xfrm>
        </p:spPr>
        <p:txBody>
          <a:bodyPr/>
          <a:lstStyle/>
          <a:p>
            <a:r>
              <a:rPr lang="tr-TR"/>
              <a:t>Etkili Zaman Yönetimi İçin Tavsiye</a:t>
            </a:r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4196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tr-TR" sz="2800" dirty="0"/>
              <a:t>Hafta boyunca yapmak istediklerinizi listeleyin ve öncelik sırasına dizin.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tr-TR" sz="2800" dirty="0"/>
              <a:t>“Günlük yapılacaklar” listesini önceliklerine göre hazırlayın.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tr-TR" sz="2800" dirty="0"/>
              <a:t>Listenizin başındaki </a:t>
            </a:r>
            <a:r>
              <a:rPr lang="tr-TR" sz="2800" dirty="0" smtClean="0"/>
              <a:t>derslere </a:t>
            </a:r>
            <a:r>
              <a:rPr lang="tr-TR" sz="2800" dirty="0"/>
              <a:t>büyük bir dikkatle </a:t>
            </a:r>
            <a:r>
              <a:rPr lang="tr-TR" sz="2800" dirty="0" smtClean="0"/>
              <a:t>hazırlanın.</a:t>
            </a:r>
            <a:endParaRPr lang="tr-TR" sz="2800" dirty="0"/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tr-TR" sz="2800" dirty="0"/>
              <a:t>Başladığınız </a:t>
            </a:r>
            <a:r>
              <a:rPr lang="tr-TR" sz="2800" dirty="0" smtClean="0"/>
              <a:t>sorumluluğu tamamlayın</a:t>
            </a:r>
            <a:r>
              <a:rPr lang="tr-TR" sz="2800" dirty="0"/>
              <a:t>.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tr-TR" sz="2800" dirty="0"/>
              <a:t>“</a:t>
            </a:r>
            <a:r>
              <a:rPr lang="tr-TR" sz="2800" dirty="0" smtClean="0"/>
              <a:t>Zamanımı </a:t>
            </a:r>
            <a:r>
              <a:rPr lang="tr-TR" sz="2800" dirty="0"/>
              <a:t>en iyi şekilde nasıl değerlendirebilirim?” diye kendinize sorun ve uygulayın.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GELECEĞİ PLANLAMA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2400" y="1417638"/>
            <a:ext cx="8839200" cy="4708525"/>
          </a:xfrm>
        </p:spPr>
        <p:txBody>
          <a:bodyPr>
            <a:noAutofit/>
          </a:bodyPr>
          <a:lstStyle/>
          <a:p>
            <a:pPr algn="just"/>
            <a:r>
              <a:rPr lang="tr-TR" sz="2800" dirty="0">
                <a:solidFill>
                  <a:srgbClr val="C00000"/>
                </a:solidFill>
              </a:rPr>
              <a:t>“GELECEK” denilince aklınıza neler geliyor? Bilinmezlik, kaygı, stres, sınavlar, meslek bulabilme, çalışma hayatı… </a:t>
            </a:r>
            <a:endParaRPr lang="tr-TR" sz="2800" dirty="0" smtClean="0">
              <a:solidFill>
                <a:srgbClr val="C00000"/>
              </a:solidFill>
            </a:endParaRPr>
          </a:p>
          <a:p>
            <a:pPr algn="just"/>
            <a:r>
              <a:rPr lang="tr-TR" sz="2800" dirty="0" smtClean="0"/>
              <a:t>● </a:t>
            </a:r>
            <a:r>
              <a:rPr lang="tr-TR" sz="2800" dirty="0"/>
              <a:t>Kimse gelecekte neler olacağını bilemez. Bu nedenle geleceği düşünmek herkese bir miktar kaygı yaşatabilir. </a:t>
            </a:r>
            <a:endParaRPr lang="tr-TR" sz="2800" dirty="0" smtClean="0"/>
          </a:p>
          <a:p>
            <a:pPr algn="just"/>
            <a:r>
              <a:rPr lang="tr-TR" sz="2800" dirty="0" smtClean="0"/>
              <a:t>● </a:t>
            </a:r>
            <a:r>
              <a:rPr lang="tr-TR" sz="2800" b="1" dirty="0">
                <a:solidFill>
                  <a:srgbClr val="002060"/>
                </a:solidFill>
              </a:rPr>
              <a:t>Herkes gelecekle ilgili hayaller kurar: yapmak istediği şeyleri, olmak istediği yeri, birlikte zaman geçireceği insanları, yeni hobiler edinmeyi, eskiden yaptığı yanlışları yapmamayı ve daha birçok şeyi düşünebilir, hayaller kurabilir. </a:t>
            </a:r>
            <a:endParaRPr lang="tr-TR" sz="2800" b="1" dirty="0" smtClean="0">
              <a:solidFill>
                <a:srgbClr val="002060"/>
              </a:solidFill>
            </a:endParaRP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6900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xfrm>
            <a:off x="467544" y="404664"/>
            <a:ext cx="5974902" cy="117763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UNUTMAYIN!</a:t>
            </a:r>
            <a:endParaRPr lang="tr-TR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5602" name="2 İçerik Yer Tutucusu"/>
          <p:cNvSpPr>
            <a:spLocks noGrp="1"/>
          </p:cNvSpPr>
          <p:nvPr>
            <p:ph idx="1"/>
          </p:nvPr>
        </p:nvSpPr>
        <p:spPr>
          <a:xfrm>
            <a:off x="323528" y="1916832"/>
            <a:ext cx="7772870" cy="4824536"/>
          </a:xfrm>
        </p:spPr>
        <p:txBody>
          <a:bodyPr>
            <a:normAutofit fontScale="85000" lnSpcReduction="10000"/>
          </a:bodyPr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tr-TR" altLang="tr-TR" b="1" i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	Zaman herkese 24 saat ve ücretsiz olarak verilmiştir.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altLang="tr-TR" b="1" i="1" dirty="0" smtClean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● Zamanı satın almaya hiç kimsenin gücü yetmemektedir.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altLang="tr-TR" b="1" dirty="0" smtClean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● Zaman varlığı konusunda herkes eşittir.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altLang="tr-TR" b="1" dirty="0" smtClean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● Zamanı biriktirme gibi bir imkanımız yoktur.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altLang="tr-TR" b="1" dirty="0" smtClean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● Ne kadar zamanımız olduğu değil, zamanı nasıl değerlendirdiğimiz önemlidir.</a:t>
            </a:r>
            <a:endParaRPr lang="tr-TR" altLang="tr-TR" dirty="0" smtClean="0">
              <a:latin typeface="Comic Sans MS" panose="030F0702030302020204" pitchFamily="66" charset="0"/>
            </a:endParaRPr>
          </a:p>
        </p:txBody>
      </p:sp>
      <p:pic>
        <p:nvPicPr>
          <p:cNvPr id="25604" name="Picture 5" descr="C:\Users\Gonca\AppData\Local\Microsoft\Windows\Temporary Internet Files\Content.IE5\JHT74D9W\sand-glass-7281-large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754143">
            <a:off x="7429500" y="3224213"/>
            <a:ext cx="973138" cy="187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6" descr="C:\Users\Gonca\AppData\Local\Microsoft\Windows\Temporary Internet Files\Content.IE5\JHT74D9W\sand-glass-7281-large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12266">
            <a:off x="7286625" y="5256213"/>
            <a:ext cx="830263" cy="160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7" name="Picture 8" descr="C:\Users\Gonca\AppData\Local\Microsoft\Windows\Temporary Internet Files\Content.IE5\JHT74D9W\sand-glass-7281-large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290393">
            <a:off x="7967663" y="65088"/>
            <a:ext cx="565150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2292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GELECEĞİ PLANLAMA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b="1" dirty="0" smtClean="0">
                <a:solidFill>
                  <a:srgbClr val="C00000"/>
                </a:solidFill>
              </a:rPr>
              <a:t>Kesin </a:t>
            </a:r>
            <a:r>
              <a:rPr lang="tr-TR" b="1" dirty="0">
                <a:solidFill>
                  <a:srgbClr val="C00000"/>
                </a:solidFill>
              </a:rPr>
              <a:t>olan bir şey var ki “şuan” yaptığımız şeyler geleceğimizin belirleyicileri olacak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smtClean="0"/>
              <a:t>Hedef </a:t>
            </a:r>
            <a:r>
              <a:rPr lang="tr-TR" dirty="0"/>
              <a:t>belirlemek</a:t>
            </a:r>
            <a:r>
              <a:rPr lang="tr-TR" dirty="0" smtClean="0"/>
              <a:t>,</a:t>
            </a:r>
          </a:p>
          <a:p>
            <a:r>
              <a:rPr lang="tr-TR" dirty="0" smtClean="0"/>
              <a:t>Meslekleri </a:t>
            </a:r>
            <a:r>
              <a:rPr lang="tr-TR" dirty="0"/>
              <a:t>tanımak, </a:t>
            </a:r>
            <a:endParaRPr lang="tr-TR" dirty="0" smtClean="0"/>
          </a:p>
          <a:p>
            <a:r>
              <a:rPr lang="tr-TR" dirty="0" smtClean="0"/>
              <a:t>Olası </a:t>
            </a:r>
            <a:r>
              <a:rPr lang="tr-TR" dirty="0"/>
              <a:t>iş alternatiflerini araştırmak, </a:t>
            </a:r>
            <a:endParaRPr lang="tr-TR" dirty="0" smtClean="0"/>
          </a:p>
          <a:p>
            <a:r>
              <a:rPr lang="tr-TR" dirty="0" smtClean="0"/>
              <a:t>Üst </a:t>
            </a:r>
            <a:r>
              <a:rPr lang="tr-TR" dirty="0"/>
              <a:t>öğrenim kurumlarını tanımak, </a:t>
            </a:r>
            <a:endParaRPr lang="tr-TR" dirty="0" smtClean="0"/>
          </a:p>
          <a:p>
            <a:r>
              <a:rPr lang="tr-TR" dirty="0" smtClean="0"/>
              <a:t>Stresle </a:t>
            </a:r>
            <a:r>
              <a:rPr lang="tr-TR" dirty="0"/>
              <a:t>ve kaygıyla baş etme yollarınızı </a:t>
            </a:r>
            <a:r>
              <a:rPr lang="tr-TR" dirty="0" smtClean="0"/>
              <a:t>geliştirmek</a:t>
            </a:r>
          </a:p>
          <a:p>
            <a:endParaRPr lang="tr-TR" dirty="0" smtClean="0"/>
          </a:p>
          <a:p>
            <a:r>
              <a:rPr lang="tr-TR" b="1" dirty="0" smtClean="0">
                <a:solidFill>
                  <a:srgbClr val="C00000"/>
                </a:solidFill>
              </a:rPr>
              <a:t>Gelecekte </a:t>
            </a:r>
            <a:r>
              <a:rPr lang="tr-TR" b="1" dirty="0">
                <a:solidFill>
                  <a:srgbClr val="C00000"/>
                </a:solidFill>
              </a:rPr>
              <a:t>karşılaşacağınız zorlukların üstesinden gelmenizi kolaylaştırabilir ve daha kararlı adımlar atabilmenize yardımcı olabilir.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0891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GELECEĞİ PLANLAMA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90600"/>
            <a:ext cx="8077200" cy="5135563"/>
          </a:xfrm>
        </p:spPr>
        <p:txBody>
          <a:bodyPr>
            <a:normAutofit fontScale="77500" lnSpcReduction="20000"/>
          </a:bodyPr>
          <a:lstStyle/>
          <a:p>
            <a:endParaRPr lang="tr-TR" dirty="0" smtClean="0"/>
          </a:p>
          <a:p>
            <a:pPr algn="just"/>
            <a:r>
              <a:rPr lang="tr-TR" b="1" dirty="0" smtClean="0">
                <a:solidFill>
                  <a:srgbClr val="C00000"/>
                </a:solidFill>
              </a:rPr>
              <a:t>GELECEK PLANLAMASINDA HEDEF BELİRLEME</a:t>
            </a:r>
            <a:endParaRPr lang="tr-TR" b="1" dirty="0">
              <a:solidFill>
                <a:srgbClr val="C00000"/>
              </a:solidFill>
            </a:endParaRPr>
          </a:p>
          <a:p>
            <a:pPr algn="just"/>
            <a:r>
              <a:rPr lang="tr-TR" b="1" dirty="0" smtClean="0">
                <a:solidFill>
                  <a:srgbClr val="0070C0"/>
                </a:solidFill>
              </a:rPr>
              <a:t>Hedef </a:t>
            </a:r>
            <a:r>
              <a:rPr lang="tr-TR" b="1" dirty="0">
                <a:solidFill>
                  <a:srgbClr val="0070C0"/>
                </a:solidFill>
              </a:rPr>
              <a:t>belirleme becerisi, geleceği şekillendiren ve gençleri yetişkin yaşama hazırlayan en önemli becerilerden birisidir. </a:t>
            </a:r>
            <a:endParaRPr lang="tr-TR" b="1" dirty="0" smtClean="0">
              <a:solidFill>
                <a:srgbClr val="0070C0"/>
              </a:solidFill>
            </a:endParaRPr>
          </a:p>
          <a:p>
            <a:pPr algn="just"/>
            <a:r>
              <a:rPr lang="tr-TR" dirty="0" smtClean="0"/>
              <a:t> </a:t>
            </a:r>
            <a:r>
              <a:rPr lang="tr-TR" dirty="0"/>
              <a:t>Bir hedefe ve bu hedefi başarmak için motivasyona sahip çocuklar geleceklerinin daha iyi olacağına inanırlar. Bu nedenle hedef belirleme çok önemlidir. </a:t>
            </a:r>
            <a:endParaRPr lang="tr-TR" dirty="0" smtClean="0"/>
          </a:p>
          <a:p>
            <a:pPr algn="just"/>
            <a:r>
              <a:rPr lang="tr-TR" b="1" dirty="0" smtClean="0">
                <a:solidFill>
                  <a:srgbClr val="C00000"/>
                </a:solidFill>
              </a:rPr>
              <a:t>Hedef </a:t>
            </a:r>
            <a:r>
              <a:rPr lang="tr-TR" b="1" dirty="0">
                <a:solidFill>
                  <a:srgbClr val="C00000"/>
                </a:solidFill>
              </a:rPr>
              <a:t>belirlemenin öz-yeterliliği arttırdığı, sosyal desteği ve ilişkileri geliştirdiği hatta beynin kendisini geliştirdiği araştırmalarla kanıtlanmıştır. </a:t>
            </a:r>
            <a:endParaRPr lang="tr-TR" b="1" dirty="0" smtClean="0">
              <a:solidFill>
                <a:srgbClr val="C00000"/>
              </a:solidFill>
            </a:endParaRPr>
          </a:p>
          <a:p>
            <a:pPr algn="just"/>
            <a:r>
              <a:rPr lang="tr-TR" b="1" dirty="0" smtClean="0">
                <a:solidFill>
                  <a:srgbClr val="002060"/>
                </a:solidFill>
              </a:rPr>
              <a:t>Hedef </a:t>
            </a:r>
            <a:r>
              <a:rPr lang="tr-TR" b="1" dirty="0">
                <a:solidFill>
                  <a:srgbClr val="002060"/>
                </a:solidFill>
              </a:rPr>
              <a:t>belirlemek ve o hedef için mücadele etmek; sahip olduğunuz olumlu özelliklerinizi görmenizi sağlayacaktır. Kendinize olan güveniniz ve saygınız artacaktır.</a:t>
            </a:r>
          </a:p>
        </p:txBody>
      </p:sp>
    </p:spTree>
    <p:extLst>
      <p:ext uri="{BB962C8B-B14F-4D97-AF65-F5344CB8AC3E}">
        <p14:creationId xmlns:p14="http://schemas.microsoft.com/office/powerpoint/2010/main" val="237564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GELECEĞİ PLANLAMA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tr-TR" b="1" dirty="0" smtClean="0">
                <a:solidFill>
                  <a:srgbClr val="C00000"/>
                </a:solidFill>
              </a:rPr>
              <a:t>MESLEK NEDİR?</a:t>
            </a:r>
          </a:p>
          <a:p>
            <a:pPr algn="just"/>
            <a:r>
              <a:rPr lang="tr-TR" b="1" dirty="0">
                <a:solidFill>
                  <a:srgbClr val="002060"/>
                </a:solidFill>
              </a:rPr>
              <a:t>Bir insanın kendine temel çalışma alanı edindiği, geçimini sağlamak için yaptığı sürekli işe meslek denir. </a:t>
            </a:r>
            <a:endParaRPr lang="tr-TR" b="1" dirty="0" smtClean="0">
              <a:solidFill>
                <a:srgbClr val="002060"/>
              </a:solidFill>
            </a:endParaRPr>
          </a:p>
          <a:p>
            <a:pPr algn="just"/>
            <a:r>
              <a:rPr lang="tr-TR" b="1" dirty="0" smtClean="0">
                <a:solidFill>
                  <a:srgbClr val="C00000"/>
                </a:solidFill>
              </a:rPr>
              <a:t>İnsanlar </a:t>
            </a:r>
            <a:r>
              <a:rPr lang="tr-TR" b="1" dirty="0">
                <a:solidFill>
                  <a:srgbClr val="C00000"/>
                </a:solidFill>
              </a:rPr>
              <a:t>meslek seçmek için kendi ilgilerini-yeteneklerini-değerlerini tanıyabilmeli. Böylece kendileri için en uygun mesleği seçebilirler. </a:t>
            </a:r>
            <a:endParaRPr lang="tr-TR" b="1" dirty="0" smtClean="0">
              <a:solidFill>
                <a:srgbClr val="C00000"/>
              </a:solidFill>
            </a:endParaRPr>
          </a:p>
          <a:p>
            <a:pPr algn="just"/>
            <a:r>
              <a:rPr lang="tr-TR" b="1" dirty="0" smtClean="0"/>
              <a:t>KARİYER </a:t>
            </a:r>
            <a:r>
              <a:rPr lang="tr-TR" b="1" dirty="0"/>
              <a:t>ise, yaşamımız boyunca yaptığımız tüm çalışmaların bütünü olarak düşünülebilir. </a:t>
            </a:r>
            <a:endParaRPr lang="tr-TR" b="1" dirty="0" smtClean="0"/>
          </a:p>
          <a:p>
            <a:pPr algn="just"/>
            <a:r>
              <a:rPr lang="tr-TR" dirty="0" smtClean="0"/>
              <a:t>Yaşamımız </a:t>
            </a:r>
            <a:r>
              <a:rPr lang="tr-TR" dirty="0"/>
              <a:t>boyunca birbirinden farklı meslekler edinebilir, bir meslekte farklı alanlarda deneyim sahibi olarak kendimizi geliştirebiliriz. Mesleki olarak üstlendiğimiz rollerimiz ve sorumluluklarımız da kariyer gelişimimizin bir parçasıdır</a:t>
            </a:r>
          </a:p>
        </p:txBody>
      </p:sp>
    </p:spTree>
    <p:extLst>
      <p:ext uri="{BB962C8B-B14F-4D97-AF65-F5344CB8AC3E}">
        <p14:creationId xmlns:p14="http://schemas.microsoft.com/office/powerpoint/2010/main" val="129746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GELECEĞİ PLANLAMA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r-TR" sz="3400" b="1" dirty="0" smtClean="0">
                <a:solidFill>
                  <a:srgbClr val="C00000"/>
                </a:solidFill>
              </a:rPr>
              <a:t>     SORULARLA DÜSÜNELİM;</a:t>
            </a:r>
          </a:p>
          <a:p>
            <a:r>
              <a:rPr lang="tr-TR" sz="3400" b="1" dirty="0">
                <a:solidFill>
                  <a:srgbClr val="002060"/>
                </a:solidFill>
              </a:rPr>
              <a:t>Sizin ilgi alanlarınız neler? Neleri yapmaktan hoşlanırsınız? Hobileriniz neler? </a:t>
            </a:r>
            <a:endParaRPr lang="tr-TR" sz="3400" b="1" dirty="0" smtClean="0">
              <a:solidFill>
                <a:srgbClr val="002060"/>
              </a:solidFill>
            </a:endParaRPr>
          </a:p>
          <a:p>
            <a:r>
              <a:rPr lang="tr-TR" sz="3400" dirty="0" smtClean="0"/>
              <a:t> </a:t>
            </a:r>
            <a:r>
              <a:rPr lang="tr-TR" sz="3400" b="1" dirty="0"/>
              <a:t>Hangi alanda yeteneklisiniz? Başarılı olduğunuz dersler neler? </a:t>
            </a:r>
            <a:endParaRPr lang="tr-TR" sz="3400" b="1" dirty="0" smtClean="0"/>
          </a:p>
          <a:p>
            <a:r>
              <a:rPr lang="tr-TR" sz="3400" b="1" dirty="0" smtClean="0">
                <a:solidFill>
                  <a:srgbClr val="C00000"/>
                </a:solidFill>
              </a:rPr>
              <a:t> </a:t>
            </a:r>
            <a:r>
              <a:rPr lang="tr-TR" sz="3400" b="1" dirty="0">
                <a:solidFill>
                  <a:srgbClr val="C00000"/>
                </a:solidFill>
              </a:rPr>
              <a:t>Hangi mesleğin toplum için yararlı olduğunu düşünüyorsunuz? </a:t>
            </a:r>
            <a:endParaRPr lang="tr-TR" sz="3400" b="1" dirty="0" smtClean="0">
              <a:solidFill>
                <a:srgbClr val="C00000"/>
              </a:solidFill>
            </a:endParaRPr>
          </a:p>
          <a:p>
            <a:r>
              <a:rPr lang="tr-TR" sz="3400" dirty="0" smtClean="0"/>
              <a:t> </a:t>
            </a:r>
            <a:r>
              <a:rPr lang="tr-TR" sz="3400" dirty="0"/>
              <a:t>Ya bir konuya ilginiz var ama onu yapabilmek için yetenekli değilseniz? </a:t>
            </a:r>
            <a:endParaRPr lang="tr-TR" sz="3400" dirty="0" smtClean="0"/>
          </a:p>
          <a:p>
            <a:r>
              <a:rPr lang="tr-TR" sz="3400" b="1" dirty="0" smtClean="0">
                <a:solidFill>
                  <a:srgbClr val="FF0000"/>
                </a:solidFill>
              </a:rPr>
              <a:t> </a:t>
            </a:r>
            <a:r>
              <a:rPr lang="tr-TR" sz="3400" b="1" dirty="0">
                <a:solidFill>
                  <a:srgbClr val="FF0000"/>
                </a:solidFill>
              </a:rPr>
              <a:t>Ya yetenekli olduğunuz bir şeyi yapmaktan keyif almıyorsanız?</a:t>
            </a:r>
            <a:r>
              <a:rPr lang="tr-TR" sz="3400" dirty="0"/>
              <a:t> </a:t>
            </a:r>
            <a:endParaRPr lang="tr-TR" sz="3400" dirty="0" smtClean="0"/>
          </a:p>
          <a:p>
            <a:r>
              <a:rPr lang="tr-TR" sz="3400" dirty="0" smtClean="0"/>
              <a:t> </a:t>
            </a:r>
            <a:r>
              <a:rPr lang="tr-TR" sz="3400" dirty="0"/>
              <a:t>Meslek seçerken en önemli kriter ne olmalı? </a:t>
            </a:r>
            <a:endParaRPr lang="tr-TR" sz="3400" dirty="0" smtClean="0"/>
          </a:p>
          <a:p>
            <a:r>
              <a:rPr lang="tr-TR" sz="3400" dirty="0" smtClean="0"/>
              <a:t> </a:t>
            </a:r>
            <a:r>
              <a:rPr lang="tr-TR" sz="3400" dirty="0"/>
              <a:t>Aynı mesleği yapan kişilerin benzer kişilik özellikleri var mıdır?</a:t>
            </a:r>
          </a:p>
        </p:txBody>
      </p:sp>
    </p:spTree>
    <p:extLst>
      <p:ext uri="{BB962C8B-B14F-4D97-AF65-F5344CB8AC3E}">
        <p14:creationId xmlns:p14="http://schemas.microsoft.com/office/powerpoint/2010/main" val="20223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GELECEĞİ PLANLAMA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z="3600" b="1" dirty="0" smtClean="0">
                <a:solidFill>
                  <a:srgbClr val="C00000"/>
                </a:solidFill>
              </a:rPr>
              <a:t>                  Meslek </a:t>
            </a:r>
            <a:r>
              <a:rPr lang="tr-TR" sz="3600" b="1" dirty="0">
                <a:solidFill>
                  <a:srgbClr val="C00000"/>
                </a:solidFill>
              </a:rPr>
              <a:t>Seçimi </a:t>
            </a:r>
            <a:endParaRPr lang="tr-TR" sz="3600" b="1" dirty="0" smtClean="0">
              <a:solidFill>
                <a:srgbClr val="C00000"/>
              </a:solidFill>
            </a:endParaRPr>
          </a:p>
          <a:p>
            <a:r>
              <a:rPr lang="tr-TR" b="1" dirty="0" smtClean="0">
                <a:solidFill>
                  <a:srgbClr val="002060"/>
                </a:solidFill>
              </a:rPr>
              <a:t>       Hayal </a:t>
            </a:r>
            <a:r>
              <a:rPr lang="tr-TR" b="1" dirty="0">
                <a:solidFill>
                  <a:srgbClr val="002060"/>
                </a:solidFill>
              </a:rPr>
              <a:t>kurma ve ilgilerle başlar. </a:t>
            </a:r>
            <a:endParaRPr lang="tr-TR" b="1" dirty="0" smtClean="0">
              <a:solidFill>
                <a:srgbClr val="002060"/>
              </a:solidFill>
            </a:endParaRPr>
          </a:p>
          <a:p>
            <a:r>
              <a:rPr lang="tr-TR" dirty="0" smtClean="0"/>
              <a:t> </a:t>
            </a:r>
            <a:r>
              <a:rPr lang="tr-TR" b="1" dirty="0"/>
              <a:t>Geleceğe giden bir zaman makinesine binmiş olsaydınız ve 5 yıl sonraya gitseydiniz eğer, kendinizi nasıl bir ortamda ne yaparken bulurdunuz? </a:t>
            </a:r>
            <a:endParaRPr lang="tr-TR" b="1" dirty="0" smtClean="0"/>
          </a:p>
          <a:p>
            <a:r>
              <a:rPr lang="tr-TR" dirty="0" smtClean="0"/>
              <a:t>      Peki </a:t>
            </a:r>
            <a:r>
              <a:rPr lang="tr-TR" dirty="0"/>
              <a:t>ya 10 yıl sonraya gittiğinizde? </a:t>
            </a:r>
            <a:endParaRPr lang="tr-TR" dirty="0" smtClean="0"/>
          </a:p>
          <a:p>
            <a:r>
              <a:rPr lang="tr-TR" dirty="0" smtClean="0"/>
              <a:t>                  </a:t>
            </a:r>
            <a:r>
              <a:rPr lang="tr-TR" dirty="0"/>
              <a:t>Peki 20 yıl sonra?</a:t>
            </a:r>
          </a:p>
        </p:txBody>
      </p:sp>
    </p:spTree>
    <p:extLst>
      <p:ext uri="{BB962C8B-B14F-4D97-AF65-F5344CB8AC3E}">
        <p14:creationId xmlns:p14="http://schemas.microsoft.com/office/powerpoint/2010/main" val="232447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GELECEĞİ PLANLAMA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                   KENDİNİ TANIMAK</a:t>
            </a:r>
          </a:p>
          <a:p>
            <a:pPr algn="ctr"/>
            <a:r>
              <a:rPr lang="tr-TR" sz="3600" b="1" dirty="0">
                <a:solidFill>
                  <a:srgbClr val="002060"/>
                </a:solidFill>
              </a:rPr>
              <a:t>İlgilerin Yeteneklerin Değerlerin Güçlü yönlerin Geliştirmek istediğin yönlerin Stresle baş etme yolların Kişilik </a:t>
            </a:r>
            <a:r>
              <a:rPr lang="tr-TR" sz="3600" b="1" dirty="0" smtClean="0">
                <a:solidFill>
                  <a:srgbClr val="002060"/>
                </a:solidFill>
              </a:rPr>
              <a:t>özelliklerin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38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GELECEĞİ PLANLAMA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         </a:t>
            </a:r>
            <a:r>
              <a:rPr lang="tr-TR" b="1" dirty="0" smtClean="0">
                <a:solidFill>
                  <a:srgbClr val="C00000"/>
                </a:solidFill>
              </a:rPr>
              <a:t>İLGİLER VE MESLEK SEÇİMİ</a:t>
            </a:r>
          </a:p>
          <a:p>
            <a:r>
              <a:rPr lang="tr-TR" b="1" dirty="0">
                <a:solidFill>
                  <a:srgbClr val="002060"/>
                </a:solidFill>
              </a:rPr>
              <a:t>Zorlama/baskı altında olmadan veya hiçbir ödül beklemeden bir iş yapıp bundan keyif alıyorsanız o işe karşı ilginiz olduğu söylenebilir. </a:t>
            </a:r>
            <a:endParaRPr lang="tr-TR" b="1" dirty="0" smtClean="0">
              <a:solidFill>
                <a:srgbClr val="002060"/>
              </a:solidFill>
            </a:endParaRPr>
          </a:p>
          <a:p>
            <a:r>
              <a:rPr lang="tr-TR" b="1" dirty="0"/>
              <a:t>İlgi duyduğunuz bir alanda çalışmak keyiflidir. Motivasyonunuz hep yüksek olur. </a:t>
            </a:r>
          </a:p>
          <a:p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37619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GELECEĞİ PLANLAMA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smtClean="0"/>
              <a:t>YETENEK VE MESLEK SEÇİMİ</a:t>
            </a:r>
          </a:p>
          <a:p>
            <a:r>
              <a:rPr lang="tr-TR" dirty="0"/>
              <a:t>Bir mesleği veya o meslek için gereken eğitim programını seçerken hangi yetenek türüne ne derece sahip olduğunuzu düşünmeniz önemlidir. </a:t>
            </a:r>
            <a:endParaRPr lang="tr-TR" dirty="0" smtClean="0"/>
          </a:p>
          <a:p>
            <a:r>
              <a:rPr lang="tr-TR" dirty="0" smtClean="0"/>
              <a:t>● </a:t>
            </a:r>
            <a:r>
              <a:rPr lang="tr-TR" dirty="0"/>
              <a:t>Fen bilimleri </a:t>
            </a:r>
            <a:endParaRPr lang="tr-TR" dirty="0" smtClean="0"/>
          </a:p>
          <a:p>
            <a:r>
              <a:rPr lang="tr-TR" dirty="0" smtClean="0"/>
              <a:t>● </a:t>
            </a:r>
            <a:r>
              <a:rPr lang="tr-TR" dirty="0"/>
              <a:t>Sosyal bilimler </a:t>
            </a:r>
            <a:endParaRPr lang="tr-TR" dirty="0" smtClean="0"/>
          </a:p>
          <a:p>
            <a:r>
              <a:rPr lang="tr-TR" dirty="0" smtClean="0"/>
              <a:t>● </a:t>
            </a:r>
            <a:r>
              <a:rPr lang="tr-TR" dirty="0"/>
              <a:t>Edebiyat konuları </a:t>
            </a:r>
            <a:endParaRPr lang="tr-TR" dirty="0" smtClean="0"/>
          </a:p>
          <a:p>
            <a:r>
              <a:rPr lang="tr-TR" dirty="0" smtClean="0"/>
              <a:t>● </a:t>
            </a:r>
            <a:r>
              <a:rPr lang="tr-TR" dirty="0"/>
              <a:t>Resim-müzik </a:t>
            </a:r>
            <a:endParaRPr lang="tr-TR" dirty="0" smtClean="0"/>
          </a:p>
          <a:p>
            <a:r>
              <a:rPr lang="tr-TR" dirty="0" smtClean="0"/>
              <a:t>● </a:t>
            </a:r>
            <a:r>
              <a:rPr lang="tr-TR" dirty="0"/>
              <a:t>Beden eğitimi </a:t>
            </a:r>
            <a:endParaRPr lang="tr-TR" dirty="0" smtClean="0"/>
          </a:p>
          <a:p>
            <a:r>
              <a:rPr lang="tr-TR" dirty="0" smtClean="0"/>
              <a:t>● </a:t>
            </a:r>
            <a:r>
              <a:rPr lang="tr-TR" dirty="0"/>
              <a:t>Yabancı dil öğrenimi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Her </a:t>
            </a:r>
            <a:r>
              <a:rPr lang="tr-TR" dirty="0"/>
              <a:t>alanda yetenekli olabileceğiniz gibi, bazı alanlarda daha baskın yetenekleriniz olabilir. Hangi alanda yetenekli olduğunuzu, şimdiye kadarki başarılarınızı gözden geçirerek bulabilirsiniz</a:t>
            </a:r>
          </a:p>
        </p:txBody>
      </p:sp>
    </p:spTree>
    <p:extLst>
      <p:ext uri="{BB962C8B-B14F-4D97-AF65-F5344CB8AC3E}">
        <p14:creationId xmlns:p14="http://schemas.microsoft.com/office/powerpoint/2010/main" val="194849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GELECEĞİ PLANLAMA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3600" b="1" dirty="0">
                <a:solidFill>
                  <a:srgbClr val="002060"/>
                </a:solidFill>
              </a:rPr>
              <a:t>Değerler ve Meslek </a:t>
            </a:r>
            <a:r>
              <a:rPr lang="tr-TR" sz="3600" b="1" dirty="0" smtClean="0">
                <a:solidFill>
                  <a:srgbClr val="002060"/>
                </a:solidFill>
              </a:rPr>
              <a:t>Seçimi</a:t>
            </a:r>
          </a:p>
          <a:p>
            <a:r>
              <a:rPr lang="tr-TR" dirty="0" smtClean="0"/>
              <a:t>Diğer </a:t>
            </a:r>
            <a:r>
              <a:rPr lang="tr-TR" dirty="0"/>
              <a:t>insanlara yardım etmek </a:t>
            </a:r>
            <a:endParaRPr lang="tr-TR" dirty="0" smtClean="0"/>
          </a:p>
          <a:p>
            <a:r>
              <a:rPr lang="tr-TR" dirty="0" smtClean="0"/>
              <a:t>Yaratıcı </a:t>
            </a:r>
            <a:r>
              <a:rPr lang="tr-TR" dirty="0"/>
              <a:t>ya da sanatla ilgili olmak </a:t>
            </a:r>
            <a:endParaRPr lang="tr-TR" dirty="0" smtClean="0"/>
          </a:p>
          <a:p>
            <a:r>
              <a:rPr lang="tr-TR" dirty="0" smtClean="0"/>
              <a:t>Günlük </a:t>
            </a:r>
            <a:r>
              <a:rPr lang="tr-TR" dirty="0"/>
              <a:t>bir rutine sahip olmak </a:t>
            </a:r>
            <a:endParaRPr lang="tr-TR" dirty="0" smtClean="0"/>
          </a:p>
          <a:p>
            <a:r>
              <a:rPr lang="tr-TR" dirty="0" smtClean="0"/>
              <a:t>Çok </a:t>
            </a:r>
            <a:r>
              <a:rPr lang="tr-TR" dirty="0"/>
              <a:t>para kazanmak </a:t>
            </a:r>
            <a:endParaRPr lang="tr-TR" dirty="0" smtClean="0"/>
          </a:p>
          <a:p>
            <a:r>
              <a:rPr lang="tr-TR" dirty="0" smtClean="0"/>
              <a:t>Her </a:t>
            </a:r>
            <a:r>
              <a:rPr lang="tr-TR" dirty="0"/>
              <a:t>zaman insanlarla </a:t>
            </a:r>
            <a:r>
              <a:rPr lang="tr-TR" dirty="0" smtClean="0"/>
              <a:t>çalışmak</a:t>
            </a:r>
          </a:p>
          <a:p>
            <a:r>
              <a:rPr lang="tr-TR" dirty="0" smtClean="0"/>
              <a:t>Diğer </a:t>
            </a:r>
            <a:r>
              <a:rPr lang="tr-TR" dirty="0"/>
              <a:t>insanları etkilemek </a:t>
            </a:r>
            <a:endParaRPr lang="tr-TR" dirty="0" smtClean="0"/>
          </a:p>
          <a:p>
            <a:r>
              <a:rPr lang="tr-TR" dirty="0" smtClean="0"/>
              <a:t>Yeni </a:t>
            </a:r>
            <a:r>
              <a:rPr lang="tr-TR" dirty="0"/>
              <a:t>teknoloji ile çalışmak 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9335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GELECEĞİ PLANLAMA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5029200"/>
          </a:xfrm>
        </p:spPr>
        <p:txBody>
          <a:bodyPr>
            <a:normAutofit fontScale="70000" lnSpcReduction="20000"/>
          </a:bodyPr>
          <a:lstStyle/>
          <a:p>
            <a:r>
              <a:rPr lang="tr-TR" dirty="0" smtClean="0"/>
              <a:t> </a:t>
            </a:r>
            <a:r>
              <a:rPr lang="tr-TR" dirty="0"/>
              <a:t>İnsanlara bir şeyler öğretmek insanları eğlendirmek </a:t>
            </a:r>
          </a:p>
          <a:p>
            <a:r>
              <a:rPr lang="tr-TR" dirty="0" smtClean="0"/>
              <a:t> </a:t>
            </a:r>
            <a:r>
              <a:rPr lang="tr-TR" dirty="0"/>
              <a:t>Mesleki açıdan güvenceye sahip olmak </a:t>
            </a:r>
          </a:p>
          <a:p>
            <a:r>
              <a:rPr lang="tr-TR" dirty="0" smtClean="0"/>
              <a:t> </a:t>
            </a:r>
            <a:r>
              <a:rPr lang="tr-TR" dirty="0"/>
              <a:t>İstediğiniz zaman çalışmak </a:t>
            </a:r>
          </a:p>
          <a:p>
            <a:r>
              <a:rPr lang="tr-TR" dirty="0" smtClean="0"/>
              <a:t> </a:t>
            </a:r>
            <a:r>
              <a:rPr lang="tr-TR" dirty="0"/>
              <a:t>Dünyayı güzelleştirmek </a:t>
            </a:r>
          </a:p>
          <a:p>
            <a:r>
              <a:rPr lang="tr-TR" dirty="0" smtClean="0"/>
              <a:t> </a:t>
            </a:r>
            <a:r>
              <a:rPr lang="tr-TR" dirty="0"/>
              <a:t>Açık havada çalışmak </a:t>
            </a:r>
          </a:p>
          <a:p>
            <a:r>
              <a:rPr lang="tr-TR" dirty="0" smtClean="0"/>
              <a:t> </a:t>
            </a:r>
            <a:r>
              <a:rPr lang="tr-TR" dirty="0"/>
              <a:t>Macera aramak </a:t>
            </a:r>
          </a:p>
          <a:p>
            <a:r>
              <a:rPr lang="tr-TR" dirty="0" smtClean="0"/>
              <a:t> </a:t>
            </a:r>
            <a:r>
              <a:rPr lang="tr-TR" dirty="0"/>
              <a:t>Yeni şeyler öğrenmek </a:t>
            </a:r>
          </a:p>
          <a:p>
            <a:r>
              <a:rPr lang="tr-TR" dirty="0" smtClean="0"/>
              <a:t> </a:t>
            </a:r>
            <a:r>
              <a:rPr lang="tr-TR" dirty="0"/>
              <a:t>Aydın ya da düşünür olarak tanınmak </a:t>
            </a:r>
          </a:p>
          <a:p>
            <a:r>
              <a:rPr lang="tr-TR" dirty="0" smtClean="0"/>
              <a:t> </a:t>
            </a:r>
            <a:r>
              <a:rPr lang="tr-TR" dirty="0"/>
              <a:t>Dünyanın daha iyi bir yer olmasına </a:t>
            </a:r>
            <a:r>
              <a:rPr lang="tr-TR" dirty="0" smtClean="0"/>
              <a:t>çabalamak</a:t>
            </a:r>
          </a:p>
          <a:p>
            <a:endParaRPr lang="tr-TR" dirty="0" smtClean="0"/>
          </a:p>
          <a:p>
            <a:r>
              <a:rPr lang="tr-TR" sz="4100" b="1" dirty="0">
                <a:solidFill>
                  <a:srgbClr val="002060"/>
                </a:solidFill>
              </a:rPr>
              <a:t>Bu değerlerden hangileri sizin için önemliyse, değerlerinize uygun meslekleri seçmeniz önemli olacaktır.</a:t>
            </a:r>
          </a:p>
          <a:p>
            <a:endParaRPr lang="tr-TR" sz="41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15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2 İçerik Yer Tutucusu"/>
          <p:cNvSpPr>
            <a:spLocks noGrp="1"/>
          </p:cNvSpPr>
          <p:nvPr>
            <p:ph idx="1"/>
          </p:nvPr>
        </p:nvSpPr>
        <p:spPr>
          <a:xfrm>
            <a:off x="30801" y="609600"/>
            <a:ext cx="7284399" cy="3998913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tr-TR" altLang="tr-TR" b="1" dirty="0" smtClean="0">
                <a:latin typeface="Comic Sans MS" panose="030F0702030302020204" pitchFamily="66" charset="0"/>
              </a:rPr>
              <a:t>ÖNEMLİ OLAN, ÇOK ZAMAN KULLANMAK DEĞİL, ZAMANIN VERİMLİ DEĞERLENDİRİLMESİDİR!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tr-TR" altLang="tr-TR" b="1" dirty="0" smtClean="0">
              <a:latin typeface="Comic Sans MS" panose="030F0702030302020204" pitchFamily="66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tr-TR" altLang="tr-TR" b="1" dirty="0" smtClean="0">
                <a:latin typeface="Comic Sans MS" panose="030F0702030302020204" pitchFamily="66" charset="0"/>
              </a:rPr>
              <a:t/>
            </a:r>
            <a:br>
              <a:rPr lang="tr-TR" altLang="tr-TR" b="1" dirty="0" smtClean="0">
                <a:latin typeface="Comic Sans MS" panose="030F0702030302020204" pitchFamily="66" charset="0"/>
              </a:rPr>
            </a:br>
            <a:r>
              <a:rPr lang="tr-TR" altLang="tr-TR" b="1" dirty="0" smtClean="0">
                <a:latin typeface="Comic Sans MS" panose="030F0702030302020204" pitchFamily="66" charset="0"/>
              </a:rPr>
              <a:t> ÖNEMLİ OLAN, ÇOK ÇALIŞMAK DEĞİL, PLANLI, KARARLI VE DEVAMLI ÇALIŞMAKTIR!</a:t>
            </a:r>
            <a:endParaRPr lang="tr-TR" altLang="tr-TR" dirty="0" smtClean="0">
              <a:latin typeface="Comic Sans MS" panose="030F0702030302020204" pitchFamily="66" charset="0"/>
            </a:endParaRPr>
          </a:p>
        </p:txBody>
      </p:sp>
      <p:pic>
        <p:nvPicPr>
          <p:cNvPr id="26628" name="Picture 2" descr="C:\Users\Gonca\AppData\Local\Microsoft\Windows\Temporary Internet Files\Content.IE5\VTI5VI8U\grafico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063" y="4608513"/>
            <a:ext cx="3000375" cy="224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1979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/>
              <a:t>GELECEĞİ PLANLAMA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4000" b="1" dirty="0">
                <a:solidFill>
                  <a:srgbClr val="002060"/>
                </a:solidFill>
              </a:rPr>
              <a:t>Meslekleri </a:t>
            </a:r>
            <a:r>
              <a:rPr lang="tr-TR" sz="4000" b="1" dirty="0" smtClean="0">
                <a:solidFill>
                  <a:srgbClr val="002060"/>
                </a:solidFill>
              </a:rPr>
              <a:t>Tanımak</a:t>
            </a:r>
          </a:p>
          <a:p>
            <a:r>
              <a:rPr lang="tr-TR" dirty="0"/>
              <a:t>Mesleğin </a:t>
            </a:r>
            <a:r>
              <a:rPr lang="tr-TR" dirty="0" smtClean="0"/>
              <a:t>iş/faaliyet </a:t>
            </a:r>
            <a:r>
              <a:rPr lang="tr-TR" dirty="0"/>
              <a:t>alanları neler? </a:t>
            </a:r>
            <a:endParaRPr lang="tr-TR" dirty="0" smtClean="0"/>
          </a:p>
          <a:p>
            <a:r>
              <a:rPr lang="tr-TR" dirty="0" smtClean="0"/>
              <a:t>Nasıl </a:t>
            </a:r>
            <a:r>
              <a:rPr lang="tr-TR" dirty="0"/>
              <a:t>ve kaç yıl öğrenim görmek </a:t>
            </a:r>
            <a:r>
              <a:rPr lang="tr-TR" dirty="0" smtClean="0"/>
              <a:t>gerekiyor?</a:t>
            </a:r>
          </a:p>
          <a:p>
            <a:r>
              <a:rPr lang="tr-TR" dirty="0" smtClean="0"/>
              <a:t>Mesleği </a:t>
            </a:r>
            <a:r>
              <a:rPr lang="tr-TR" dirty="0"/>
              <a:t>edinmek için girilen sınavlarda hangi yetenek alanları önemli? </a:t>
            </a:r>
            <a:endParaRPr lang="tr-TR" dirty="0" smtClean="0"/>
          </a:p>
          <a:p>
            <a:r>
              <a:rPr lang="tr-TR" dirty="0" smtClean="0"/>
              <a:t>Mesleklerin </a:t>
            </a:r>
            <a:r>
              <a:rPr lang="tr-TR" dirty="0"/>
              <a:t>cinsiyeti olur mu? </a:t>
            </a:r>
            <a:endParaRPr lang="tr-TR" dirty="0" smtClean="0"/>
          </a:p>
          <a:p>
            <a:r>
              <a:rPr lang="tr-TR" dirty="0" smtClean="0"/>
              <a:t>Hangi </a:t>
            </a:r>
            <a:r>
              <a:rPr lang="tr-TR" dirty="0"/>
              <a:t>ortamda kaç saat çalışılıyor? </a:t>
            </a:r>
            <a:endParaRPr lang="tr-TR" dirty="0" smtClean="0"/>
          </a:p>
          <a:p>
            <a:r>
              <a:rPr lang="tr-TR" dirty="0" smtClean="0"/>
              <a:t>Geçinmek </a:t>
            </a:r>
            <a:r>
              <a:rPr lang="tr-TR" dirty="0"/>
              <a:t>için yeterli para kazandırıyor mu?</a:t>
            </a:r>
          </a:p>
        </p:txBody>
      </p:sp>
    </p:spTree>
    <p:extLst>
      <p:ext uri="{BB962C8B-B14F-4D97-AF65-F5344CB8AC3E}">
        <p14:creationId xmlns:p14="http://schemas.microsoft.com/office/powerpoint/2010/main" val="250356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GELECEĞİ PLANLAMA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sz="4600" b="1" dirty="0">
                <a:solidFill>
                  <a:srgbClr val="C00000"/>
                </a:solidFill>
              </a:rPr>
              <a:t>Meslek Seçiminde Hata </a:t>
            </a:r>
            <a:r>
              <a:rPr lang="tr-TR" sz="4600" b="1" dirty="0" smtClean="0">
                <a:solidFill>
                  <a:srgbClr val="C00000"/>
                </a:solidFill>
              </a:rPr>
              <a:t>Yapmak</a:t>
            </a:r>
          </a:p>
          <a:p>
            <a:pPr algn="just"/>
            <a:r>
              <a:rPr lang="tr-TR" dirty="0"/>
              <a:t>İlgi duymuyorken sadece POPÜLER diye o mesleği seçmek, </a:t>
            </a:r>
            <a:endParaRPr lang="tr-TR" dirty="0" smtClean="0"/>
          </a:p>
          <a:p>
            <a:pPr algn="just"/>
            <a:r>
              <a:rPr lang="tr-TR" dirty="0" smtClean="0"/>
              <a:t>Daha </a:t>
            </a:r>
            <a:r>
              <a:rPr lang="tr-TR" dirty="0"/>
              <a:t>fazla PARA kazandırıyor diye değerlerine uymayan mesleği seçmek, </a:t>
            </a:r>
            <a:endParaRPr lang="tr-TR" dirty="0" smtClean="0"/>
          </a:p>
          <a:p>
            <a:pPr algn="just"/>
            <a:r>
              <a:rPr lang="tr-TR" dirty="0" smtClean="0"/>
              <a:t>Yetenekli </a:t>
            </a:r>
            <a:r>
              <a:rPr lang="tr-TR" dirty="0"/>
              <a:t>olmadığın bir alanda sırf sevdiğin insanlar var diye o mesleği seçmek, </a:t>
            </a:r>
            <a:endParaRPr lang="tr-TR" dirty="0" smtClean="0"/>
          </a:p>
          <a:p>
            <a:pPr algn="just"/>
            <a:r>
              <a:rPr lang="tr-TR" dirty="0" smtClean="0"/>
              <a:t>Başkalarının </a:t>
            </a:r>
            <a:r>
              <a:rPr lang="tr-TR" dirty="0"/>
              <a:t>sana yakıştırdığı mesleği kişisel özelliklerini düşünmeden seçmek. </a:t>
            </a:r>
            <a:endParaRPr lang="tr-TR" dirty="0" smtClean="0"/>
          </a:p>
          <a:p>
            <a:pPr algn="just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66436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GELECEĞİ PLANLAMA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★ </a:t>
            </a:r>
            <a:r>
              <a:rPr lang="tr-TR" b="1" dirty="0">
                <a:solidFill>
                  <a:srgbClr val="002060"/>
                </a:solidFill>
              </a:rPr>
              <a:t>Meslek seçimi bir bütündür. Seçtiğin meslek ilgilerin-yeteneklerin-değerlerin ve kişilik özelliklerinle ne kadar uyumluysa o meslekte başarılı olabilir ve yaşam boyu sürdürebilirsin.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8048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/>
          </p:cNvSpPr>
          <p:nvPr>
            <p:ph type="ctrTitle"/>
          </p:nvPr>
        </p:nvSpPr>
        <p:spPr>
          <a:xfrm>
            <a:off x="4038600" y="1981200"/>
            <a:ext cx="4267200" cy="266700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Zaman doğru yönetilemiyorsa </a:t>
            </a:r>
            <a:br>
              <a:rPr lang="tr-TR" b="1" dirty="0" smtClean="0"/>
            </a:br>
            <a:r>
              <a:rPr lang="tr-TR" b="1" dirty="0" smtClean="0"/>
              <a:t>hiçbir şey doğru yönetilemiyor demektir.</a:t>
            </a:r>
            <a:br>
              <a:rPr lang="tr-TR" b="1" dirty="0" smtClean="0"/>
            </a:br>
            <a:r>
              <a:rPr lang="tr-TR" b="1" dirty="0" smtClean="0"/>
              <a:t>Başarı zamanı doğru yönetmekle gelir </a:t>
            </a:r>
            <a:br>
              <a:rPr lang="tr-TR" b="1" dirty="0" smtClean="0"/>
            </a:br>
            <a:endParaRPr lang="tr-TR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609600"/>
            <a:ext cx="3962400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80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805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280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80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78" grpId="0"/>
      <p:bldP spid="280578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282626" name="Rectangle 2"/>
          <p:cNvSpPr>
            <a:spLocks noGrp="1"/>
          </p:cNvSpPr>
          <p:nvPr>
            <p:ph type="title"/>
          </p:nvPr>
        </p:nvSpPr>
        <p:spPr>
          <a:xfrm>
            <a:off x="395288" y="188913"/>
            <a:ext cx="7772400" cy="1143000"/>
          </a:xfrm>
        </p:spPr>
        <p:txBody>
          <a:bodyPr/>
          <a:lstStyle/>
          <a:p>
            <a:r>
              <a:rPr lang="tr-TR" sz="4800" b="1" dirty="0" smtClean="0"/>
              <a:t>ZAMAN</a:t>
            </a:r>
            <a:endParaRPr lang="tr-TR" sz="4000" b="1" dirty="0" smtClean="0"/>
          </a:p>
        </p:txBody>
      </p:sp>
      <p:sp>
        <p:nvSpPr>
          <p:cNvPr id="282627" name="Rectangle 3"/>
          <p:cNvSpPr>
            <a:spLocks noGrp="1"/>
          </p:cNvSpPr>
          <p:nvPr>
            <p:ph type="body" sz="half" idx="1"/>
          </p:nvPr>
        </p:nvSpPr>
        <p:spPr>
          <a:xfrm>
            <a:off x="611188" y="1916113"/>
            <a:ext cx="6840537" cy="750887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tr-TR" sz="2800" b="1" dirty="0" smtClean="0"/>
              <a:t>En büyük sorun ve kaynak</a:t>
            </a:r>
          </a:p>
          <a:p>
            <a:pPr>
              <a:buFont typeface="Wingdings 3" pitchFamily="18" charset="2"/>
              <a:buNone/>
            </a:pPr>
            <a:endParaRPr lang="tr-TR" sz="2200" b="1" dirty="0" smtClean="0"/>
          </a:p>
        </p:txBody>
      </p:sp>
      <p:sp>
        <p:nvSpPr>
          <p:cNvPr id="282628" name="Text Box 4"/>
          <p:cNvSpPr txBox="1">
            <a:spLocks noChangeArrowheads="1"/>
          </p:cNvSpPr>
          <p:nvPr/>
        </p:nvSpPr>
        <p:spPr bwMode="auto">
          <a:xfrm>
            <a:off x="3348038" y="3352800"/>
            <a:ext cx="3089275" cy="954107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tr-TR" sz="2800" b="1" dirty="0">
                <a:latin typeface="Times New Roman" pitchFamily="18" charset="0"/>
              </a:rPr>
              <a:t>Günümüzün hızla </a:t>
            </a:r>
          </a:p>
          <a:p>
            <a:pPr eaLnBrk="0" hangingPunct="0"/>
            <a:r>
              <a:rPr lang="tr-TR" sz="2800" b="1" dirty="0">
                <a:latin typeface="Times New Roman" pitchFamily="18" charset="0"/>
              </a:rPr>
              <a:t>akan yaşamı içinde</a:t>
            </a:r>
          </a:p>
        </p:txBody>
      </p:sp>
      <p:sp>
        <p:nvSpPr>
          <p:cNvPr id="282629" name="Text Box 5"/>
          <p:cNvSpPr txBox="1">
            <a:spLocks noChangeArrowheads="1"/>
          </p:cNvSpPr>
          <p:nvPr/>
        </p:nvSpPr>
        <p:spPr bwMode="auto">
          <a:xfrm>
            <a:off x="468313" y="5229225"/>
            <a:ext cx="2959100" cy="4572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tr-TR" sz="2400" b="1" dirty="0">
                <a:latin typeface="Arial" pitchFamily="34" charset="0"/>
              </a:rPr>
              <a:t>Geri döndürülemez</a:t>
            </a:r>
          </a:p>
        </p:txBody>
      </p:sp>
      <p:sp>
        <p:nvSpPr>
          <p:cNvPr id="282630" name="Text Box 6"/>
          <p:cNvSpPr txBox="1">
            <a:spLocks noChangeArrowheads="1"/>
          </p:cNvSpPr>
          <p:nvPr/>
        </p:nvSpPr>
        <p:spPr bwMode="auto">
          <a:xfrm>
            <a:off x="539750" y="5734050"/>
            <a:ext cx="2149475" cy="4572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tr-TR" sz="2400" b="1" dirty="0">
                <a:latin typeface="Arial" pitchFamily="34" charset="0"/>
              </a:rPr>
              <a:t>Depolanamaz</a:t>
            </a:r>
          </a:p>
        </p:txBody>
      </p:sp>
      <p:sp>
        <p:nvSpPr>
          <p:cNvPr id="282631" name="Text Box 7"/>
          <p:cNvSpPr txBox="1">
            <a:spLocks noChangeArrowheads="1"/>
          </p:cNvSpPr>
          <p:nvPr/>
        </p:nvSpPr>
        <p:spPr bwMode="auto">
          <a:xfrm>
            <a:off x="533400" y="6237288"/>
            <a:ext cx="2300288" cy="4572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tr-TR" sz="2400" b="1" dirty="0">
                <a:latin typeface="Arial" pitchFamily="34" charset="0"/>
              </a:rPr>
              <a:t>Satın alınamaz</a:t>
            </a:r>
          </a:p>
        </p:txBody>
      </p:sp>
      <p:sp>
        <p:nvSpPr>
          <p:cNvPr id="282632" name="Text Box 8"/>
          <p:cNvSpPr txBox="1">
            <a:spLocks noChangeArrowheads="1"/>
          </p:cNvSpPr>
          <p:nvPr/>
        </p:nvSpPr>
        <p:spPr bwMode="auto">
          <a:xfrm>
            <a:off x="6156325" y="5229225"/>
            <a:ext cx="2881313" cy="4572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tr-TR" sz="2400" b="1" dirty="0">
                <a:latin typeface="Arial" pitchFamily="34" charset="0"/>
              </a:rPr>
              <a:t>Yerine konulamaz</a:t>
            </a:r>
          </a:p>
        </p:txBody>
      </p:sp>
      <p:sp>
        <p:nvSpPr>
          <p:cNvPr id="282633" name="Text Box 9"/>
          <p:cNvSpPr txBox="1">
            <a:spLocks noChangeArrowheads="1"/>
          </p:cNvSpPr>
          <p:nvPr/>
        </p:nvSpPr>
        <p:spPr bwMode="auto">
          <a:xfrm>
            <a:off x="6227763" y="5734050"/>
            <a:ext cx="2151551" cy="461665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tr-TR" sz="2400" b="1" dirty="0" smtClean="0">
                <a:latin typeface="Arial" pitchFamily="34" charset="0"/>
              </a:rPr>
              <a:t>Sabitlenemez</a:t>
            </a:r>
            <a:endParaRPr lang="tr-TR" sz="2400" b="1" dirty="0">
              <a:latin typeface="Arial" pitchFamily="34" charset="0"/>
            </a:endParaRPr>
          </a:p>
        </p:txBody>
      </p:sp>
      <p:sp>
        <p:nvSpPr>
          <p:cNvPr id="282634" name="Text Box 10"/>
          <p:cNvSpPr txBox="1">
            <a:spLocks noChangeArrowheads="1"/>
          </p:cNvSpPr>
          <p:nvPr/>
        </p:nvSpPr>
        <p:spPr bwMode="auto">
          <a:xfrm>
            <a:off x="6227763" y="6237288"/>
            <a:ext cx="2136775" cy="4572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tr-TR" sz="2400" b="1" dirty="0">
                <a:latin typeface="Arial" pitchFamily="34" charset="0"/>
              </a:rPr>
              <a:t>Çoğaltılamaz</a:t>
            </a:r>
          </a:p>
        </p:txBody>
      </p:sp>
      <p:sp>
        <p:nvSpPr>
          <p:cNvPr id="282635" name="Text Box 11"/>
          <p:cNvSpPr txBox="1">
            <a:spLocks noChangeArrowheads="1"/>
          </p:cNvSpPr>
          <p:nvPr/>
        </p:nvSpPr>
        <p:spPr bwMode="auto">
          <a:xfrm>
            <a:off x="1042988" y="2438400"/>
            <a:ext cx="7651750" cy="92333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tr-TR" sz="5400" b="1" dirty="0">
                <a:solidFill>
                  <a:srgbClr val="660066"/>
                </a:solidFill>
                <a:latin typeface="Verdana" pitchFamily="34" charset="0"/>
              </a:rPr>
              <a:t>SADECE TÜKETİLİR</a:t>
            </a:r>
          </a:p>
        </p:txBody>
      </p:sp>
      <p:pic>
        <p:nvPicPr>
          <p:cNvPr id="282636" name="Picture 1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 rot="1145338">
            <a:off x="6300788" y="333375"/>
            <a:ext cx="1630362" cy="1511300"/>
          </a:xfrm>
          <a:noFill/>
          <a:ln/>
        </p:spPr>
      </p:pic>
      <p:sp>
        <p:nvSpPr>
          <p:cNvPr id="282637" name="Line 13"/>
          <p:cNvSpPr>
            <a:spLocks noChangeShapeType="1"/>
          </p:cNvSpPr>
          <p:nvPr/>
        </p:nvSpPr>
        <p:spPr bwMode="auto">
          <a:xfrm>
            <a:off x="4643438" y="4941888"/>
            <a:ext cx="0" cy="1655762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endParaRPr lang="tr-TR" dirty="0"/>
          </a:p>
        </p:txBody>
      </p:sp>
      <p:sp>
        <p:nvSpPr>
          <p:cNvPr id="282638" name="Line 14"/>
          <p:cNvSpPr>
            <a:spLocks noChangeShapeType="1"/>
          </p:cNvSpPr>
          <p:nvPr/>
        </p:nvSpPr>
        <p:spPr bwMode="auto">
          <a:xfrm flipH="1">
            <a:off x="3492500" y="5445125"/>
            <a:ext cx="115093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accent2"/>
            </a:outerShdw>
          </a:effectLst>
        </p:spPr>
        <p:txBody>
          <a:bodyPr/>
          <a:lstStyle/>
          <a:p>
            <a:endParaRPr lang="tr-TR" dirty="0"/>
          </a:p>
        </p:txBody>
      </p:sp>
      <p:sp>
        <p:nvSpPr>
          <p:cNvPr id="282639" name="Line 15"/>
          <p:cNvSpPr>
            <a:spLocks noChangeShapeType="1"/>
          </p:cNvSpPr>
          <p:nvPr/>
        </p:nvSpPr>
        <p:spPr bwMode="auto">
          <a:xfrm flipH="1">
            <a:off x="3492500" y="6021388"/>
            <a:ext cx="11874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accent2"/>
            </a:outerShdw>
          </a:effectLst>
        </p:spPr>
        <p:txBody>
          <a:bodyPr/>
          <a:lstStyle/>
          <a:p>
            <a:endParaRPr lang="tr-TR" dirty="0"/>
          </a:p>
        </p:txBody>
      </p:sp>
      <p:sp>
        <p:nvSpPr>
          <p:cNvPr id="282640" name="Line 16"/>
          <p:cNvSpPr>
            <a:spLocks noChangeShapeType="1"/>
          </p:cNvSpPr>
          <p:nvPr/>
        </p:nvSpPr>
        <p:spPr bwMode="auto">
          <a:xfrm flipH="1">
            <a:off x="3492500" y="6597650"/>
            <a:ext cx="11874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accent2"/>
            </a:outerShdw>
          </a:effectLst>
        </p:spPr>
        <p:txBody>
          <a:bodyPr/>
          <a:lstStyle/>
          <a:p>
            <a:endParaRPr lang="tr-TR" dirty="0"/>
          </a:p>
        </p:txBody>
      </p:sp>
      <p:sp>
        <p:nvSpPr>
          <p:cNvPr id="282641" name="Line 17"/>
          <p:cNvSpPr>
            <a:spLocks noChangeShapeType="1"/>
          </p:cNvSpPr>
          <p:nvPr/>
        </p:nvSpPr>
        <p:spPr bwMode="auto">
          <a:xfrm>
            <a:off x="4356100" y="6597650"/>
            <a:ext cx="14414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accent2"/>
            </a:outerShdw>
          </a:effectLst>
        </p:spPr>
        <p:txBody>
          <a:bodyPr/>
          <a:lstStyle/>
          <a:p>
            <a:endParaRPr lang="tr-TR" dirty="0"/>
          </a:p>
        </p:txBody>
      </p:sp>
      <p:sp>
        <p:nvSpPr>
          <p:cNvPr id="282642" name="Line 18"/>
          <p:cNvSpPr>
            <a:spLocks noChangeShapeType="1"/>
          </p:cNvSpPr>
          <p:nvPr/>
        </p:nvSpPr>
        <p:spPr bwMode="auto">
          <a:xfrm>
            <a:off x="4572000" y="6021388"/>
            <a:ext cx="12636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>
            <a:outerShdw dist="35921" dir="2700000" algn="ctr" rotWithShape="0">
              <a:srgbClr val="333399">
                <a:alpha val="50000"/>
              </a:srgbClr>
            </a:outerShdw>
          </a:effectLst>
        </p:spPr>
        <p:txBody>
          <a:bodyPr/>
          <a:lstStyle/>
          <a:p>
            <a:endParaRPr lang="tr-TR" dirty="0"/>
          </a:p>
        </p:txBody>
      </p:sp>
      <p:sp>
        <p:nvSpPr>
          <p:cNvPr id="282643" name="Line 19"/>
          <p:cNvSpPr>
            <a:spLocks noChangeShapeType="1"/>
          </p:cNvSpPr>
          <p:nvPr/>
        </p:nvSpPr>
        <p:spPr bwMode="auto">
          <a:xfrm>
            <a:off x="4284663" y="5445125"/>
            <a:ext cx="151288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accent2"/>
            </a:outerShdw>
          </a:effectLst>
        </p:spPr>
        <p:txBody>
          <a:bodyPr/>
          <a:lstStyle/>
          <a:p>
            <a:endParaRPr lang="tr-TR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2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2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2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8263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8263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82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282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82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2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82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82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82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82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82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82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82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82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500"/>
                                        <p:tgtEl>
                                          <p:spTgt spid="282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82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82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82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82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82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2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2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282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2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26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2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82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82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82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82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82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626" grpId="0"/>
      <p:bldP spid="282627" grpId="0" build="p"/>
      <p:bldP spid="282627" grpId="1" build="p"/>
      <p:bldP spid="282628" grpId="0"/>
      <p:bldP spid="282628" grpId="1"/>
      <p:bldP spid="282629" grpId="0"/>
      <p:bldP spid="282630" grpId="0"/>
      <p:bldP spid="282631" grpId="0"/>
      <p:bldP spid="282632" grpId="0"/>
      <p:bldP spid="282633" grpId="0"/>
      <p:bldP spid="282634" grpId="0"/>
      <p:bldP spid="282635" grpId="0"/>
      <p:bldP spid="282637" grpId="0" animBg="1"/>
      <p:bldP spid="282638" grpId="0" animBg="1"/>
      <p:bldP spid="282639" grpId="0" animBg="1"/>
      <p:bldP spid="282640" grpId="0" animBg="1"/>
      <p:bldP spid="282641" grpId="0" animBg="1"/>
      <p:bldP spid="282642" grpId="0" animBg="1"/>
      <p:bldP spid="28264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290818" name="Rectangle 2"/>
          <p:cNvSpPr>
            <a:spLocks noGrp="1"/>
          </p:cNvSpPr>
          <p:nvPr>
            <p:ph type="body" idx="1"/>
          </p:nvPr>
        </p:nvSpPr>
        <p:spPr>
          <a:xfrm>
            <a:off x="304800" y="838200"/>
            <a:ext cx="8458200" cy="2666999"/>
          </a:xfrm>
        </p:spPr>
        <p:txBody>
          <a:bodyPr>
            <a:normAutofit fontScale="25000" lnSpcReduction="20000"/>
          </a:bodyPr>
          <a:lstStyle/>
          <a:p>
            <a:pPr algn="just">
              <a:buFont typeface="Wingdings 3" pitchFamily="18" charset="2"/>
              <a:buNone/>
            </a:pPr>
            <a:r>
              <a:rPr lang="tr-TR" dirty="0" smtClean="0"/>
              <a:t>	</a:t>
            </a:r>
            <a:r>
              <a:rPr lang="tr-TR" sz="14400" dirty="0" smtClean="0"/>
              <a:t> </a:t>
            </a:r>
            <a:r>
              <a:rPr lang="tr-TR" sz="14400" b="1" dirty="0" smtClean="0"/>
              <a:t>“</a:t>
            </a:r>
            <a:r>
              <a:rPr lang="tr-TR" sz="14400" b="1" dirty="0" smtClean="0">
                <a:latin typeface="Comic Sans MS" pitchFamily="66" charset="0"/>
              </a:rPr>
              <a:t>Hayatta herkesin eşit olarak sahip olduğu tek şey zamandır</a:t>
            </a:r>
            <a:r>
              <a:rPr lang="tr-TR" sz="14400" b="1" dirty="0" smtClean="0"/>
              <a:t>”</a:t>
            </a:r>
          </a:p>
          <a:p>
            <a:pPr algn="just">
              <a:buFont typeface="Wingdings 3" pitchFamily="18" charset="2"/>
              <a:buNone/>
            </a:pPr>
            <a:r>
              <a:rPr lang="tr-TR" sz="14400" b="1" dirty="0" smtClean="0"/>
              <a:t>Zamanı doğru kullanmak planlı çalışmak başarının en önemli anahtarıdır</a:t>
            </a:r>
          </a:p>
          <a:p>
            <a:pPr algn="just">
              <a:buNone/>
            </a:pPr>
            <a:endParaRPr lang="tr-TR" sz="14400" dirty="0" smtClean="0"/>
          </a:p>
          <a:p>
            <a:pPr algn="just">
              <a:buNone/>
            </a:pPr>
            <a:r>
              <a:rPr lang="tr-TR" sz="14400" dirty="0" smtClean="0"/>
              <a:t>‘En önemli şeyler, asla en önemsizlerin insafına bırakılmamalıdır’ Goethe.</a:t>
            </a:r>
          </a:p>
          <a:p>
            <a:pPr algn="just">
              <a:buFont typeface="Wingdings 3" pitchFamily="18" charset="2"/>
              <a:buNone/>
            </a:pPr>
            <a:endParaRPr lang="tr-TR" sz="14400" b="1" dirty="0" smtClean="0">
              <a:latin typeface="Comic Sans MS" pitchFamily="66" charset="0"/>
            </a:endParaRPr>
          </a:p>
          <a:p>
            <a:pPr>
              <a:buFont typeface="Wingdings 3" pitchFamily="18" charset="2"/>
              <a:buNone/>
            </a:pPr>
            <a:r>
              <a:rPr lang="tr-TR" sz="14400" dirty="0" smtClean="0"/>
              <a:t>	</a:t>
            </a:r>
          </a:p>
        </p:txBody>
      </p:sp>
      <p:pic>
        <p:nvPicPr>
          <p:cNvPr id="4" name="Picture 10" descr="MCBD07242_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800896">
            <a:off x="7063034" y="4118303"/>
            <a:ext cx="1198490" cy="2413782"/>
          </a:xfrm>
          <a:prstGeom prst="rect">
            <a:avLst/>
          </a:prstGeom>
          <a:noFill/>
        </p:spPr>
      </p:pic>
      <p:pic>
        <p:nvPicPr>
          <p:cNvPr id="5" name="Picture 9" descr="MCj0089038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533400" y="4181894"/>
            <a:ext cx="2362200" cy="2268117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tr-TR" dirty="0" smtClean="0"/>
              <a:t>ZAMAN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458200" cy="4906963"/>
          </a:xfrm>
        </p:spPr>
        <p:txBody>
          <a:bodyPr>
            <a:noAutofit/>
          </a:bodyPr>
          <a:lstStyle/>
          <a:p>
            <a:r>
              <a:rPr lang="tr-TR" sz="4000" dirty="0" smtClean="0"/>
              <a:t>İçinde belli bir eylemin bulunduğu süredir. Eylem yoksa zaman da yoktur. Bir an evrende hareket eden herşey durdurulabilse zaman da durmuş olacak.</a:t>
            </a:r>
          </a:p>
          <a:p>
            <a:r>
              <a:rPr lang="tr-TR" sz="4000" b="1" dirty="0" smtClean="0"/>
              <a:t>Yaşamdaki en katı ve acımasız element olarak tanımlamıştır.</a:t>
            </a:r>
            <a:endParaRPr lang="tr-TR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</TotalTime>
  <Words>1986</Words>
  <Application>Microsoft Office PowerPoint</Application>
  <PresentationFormat>Ekran Gösterisi (4:3)</PresentationFormat>
  <Paragraphs>363</Paragraphs>
  <Slides>52</Slides>
  <Notes>18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52</vt:i4>
      </vt:variant>
    </vt:vector>
  </HeadingPairs>
  <TitlesOfParts>
    <vt:vector size="62" baseType="lpstr">
      <vt:lpstr>Arial</vt:lpstr>
      <vt:lpstr>Calibri</vt:lpstr>
      <vt:lpstr>Comic Sans MS</vt:lpstr>
      <vt:lpstr>Tahoma</vt:lpstr>
      <vt:lpstr>Times New Roman</vt:lpstr>
      <vt:lpstr>Verdana</vt:lpstr>
      <vt:lpstr>Wingdings</vt:lpstr>
      <vt:lpstr>Wingdings 3</vt:lpstr>
      <vt:lpstr>Office Theme</vt:lpstr>
      <vt:lpstr>Klip</vt:lpstr>
      <vt:lpstr>PowerPoint Sunusu</vt:lpstr>
      <vt:lpstr>Zaman Yönetimi</vt:lpstr>
      <vt:lpstr>Zaman Nedir?</vt:lpstr>
      <vt:lpstr>UNUTMAYIN!</vt:lpstr>
      <vt:lpstr>PowerPoint Sunusu</vt:lpstr>
      <vt:lpstr>Zaman doğru yönetilemiyorsa  hiçbir şey doğru yönetilemiyor demektir. Başarı zamanı doğru yönetmekle gelir  </vt:lpstr>
      <vt:lpstr>ZAMAN</vt:lpstr>
      <vt:lpstr>PowerPoint Sunusu</vt:lpstr>
      <vt:lpstr>ZAMAN</vt:lpstr>
      <vt:lpstr>Zaman Çeşİtlerİ</vt:lpstr>
      <vt:lpstr>2. Algılanan Zaman</vt:lpstr>
      <vt:lpstr>3. Biyolojik Zaman</vt:lpstr>
      <vt:lpstr>ZAMAN YÖNETİMİ</vt:lpstr>
      <vt:lpstr>ZAMAN YÖNETİMİ</vt:lpstr>
      <vt:lpstr>Zaman Yönetimi:</vt:lpstr>
      <vt:lpstr>Zaman Yönetimi:</vt:lpstr>
      <vt:lpstr>Zaman Yönetimi:</vt:lpstr>
      <vt:lpstr>Zaman Yönetimi: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Zaman Tuzakları</vt:lpstr>
      <vt:lpstr>Zaman Tuzakları</vt:lpstr>
      <vt:lpstr>Zaman Tuzakları</vt:lpstr>
      <vt:lpstr>Etkin Zaman Yönetimi Teknikleri</vt:lpstr>
      <vt:lpstr>PowerPoint Sunusu</vt:lpstr>
      <vt:lpstr>Zamanı iyi kullanmanın yolları </vt:lpstr>
      <vt:lpstr>PowerPoint Sunusu</vt:lpstr>
      <vt:lpstr>Zamanı İyi Değerlendirmenin Bize Kazandıracakları</vt:lpstr>
      <vt:lpstr>En İyi Zaman</vt:lpstr>
      <vt:lpstr>Dersleri Öncelik Sırasına Koymak</vt:lpstr>
      <vt:lpstr>Kendimizi Değerlendirelim</vt:lpstr>
      <vt:lpstr>PowerPoint Sunusu</vt:lpstr>
      <vt:lpstr>Gecikmelerle Mücadele</vt:lpstr>
      <vt:lpstr>Etkili Zaman Yönetimi İçin Tavsiye</vt:lpstr>
      <vt:lpstr>GELECEĞİ PLANLAMA</vt:lpstr>
      <vt:lpstr>GELECEĞİ PLANLAMA</vt:lpstr>
      <vt:lpstr>GELECEĞİ PLANLAMA</vt:lpstr>
      <vt:lpstr>GELECEĞİ PLANLAMA</vt:lpstr>
      <vt:lpstr>GELECEĞİ PLANLAMA</vt:lpstr>
      <vt:lpstr>GELECEĞİ PLANLAMA</vt:lpstr>
      <vt:lpstr>GELECEĞİ PLANLAMA</vt:lpstr>
      <vt:lpstr>GELECEĞİ PLANLAMA</vt:lpstr>
      <vt:lpstr>GELECEĞİ PLANLAMA</vt:lpstr>
      <vt:lpstr>GELECEĞİ PLANLAMA</vt:lpstr>
      <vt:lpstr>GELECEĞİ PLANLAMA</vt:lpstr>
      <vt:lpstr>GELECEĞİ PLANLAMA</vt:lpstr>
      <vt:lpstr>GELECEĞİ PLANLAMA</vt:lpstr>
      <vt:lpstr>GELECEĞİ PLANLAMA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Aygün</dc:creator>
  <cp:lastModifiedBy>ronaldinho424</cp:lastModifiedBy>
  <cp:revision>156</cp:revision>
  <dcterms:created xsi:type="dcterms:W3CDTF">2006-08-16T00:00:00Z</dcterms:created>
  <dcterms:modified xsi:type="dcterms:W3CDTF">2021-10-14T09:41:27Z</dcterms:modified>
</cp:coreProperties>
</file>